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22_0.xml" ContentType="application/vnd.ms-powerpoint.comments+xml"/>
  <Override PartName="/ppt/notesSlides/notesSlide40.xml" ContentType="application/vnd.openxmlformats-officedocument.presentationml.notesSlide+xml"/>
  <Override PartName="/ppt/comments/modernComment_1AA_5F92FD48.xml" ContentType="application/vnd.ms-powerpoint.comments+xml"/>
  <Override PartName="/ppt/comments/modernComment_11D_0.xml" ContentType="application/vnd.ms-powerpoint.comments+xml"/>
  <Override PartName="/ppt/comments/modernComment_11E_0.xml" ContentType="application/vnd.ms-powerpoint.comments+xml"/>
  <Override PartName="/ppt/comments/modernComment_112_0.xml" ContentType="application/vnd.ms-powerpoint.comments+xml"/>
  <Override PartName="/ppt/notesSlides/notesSlide41.xml" ContentType="application/vnd.openxmlformats-officedocument.presentationml.notesSlide+xml"/>
  <Override PartName="/ppt/comments/modernComment_135_8270D95A.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21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3"/>
  </p:notesMasterIdLst>
  <p:sldIdLst>
    <p:sldId id="256" r:id="rId5"/>
    <p:sldId id="257" r:id="rId6"/>
    <p:sldId id="258" r:id="rId7"/>
    <p:sldId id="259" r:id="rId8"/>
    <p:sldId id="571" r:id="rId9"/>
    <p:sldId id="563" r:id="rId10"/>
    <p:sldId id="264" r:id="rId11"/>
    <p:sldId id="265" r:id="rId12"/>
    <p:sldId id="266" r:id="rId13"/>
    <p:sldId id="560" r:id="rId14"/>
    <p:sldId id="268" r:id="rId15"/>
    <p:sldId id="269" r:id="rId16"/>
    <p:sldId id="271" r:id="rId17"/>
    <p:sldId id="272" r:id="rId18"/>
    <p:sldId id="275" r:id="rId19"/>
    <p:sldId id="277" r:id="rId20"/>
    <p:sldId id="273" r:id="rId21"/>
    <p:sldId id="278" r:id="rId22"/>
    <p:sldId id="280" r:id="rId23"/>
    <p:sldId id="281" r:id="rId24"/>
    <p:sldId id="310" r:id="rId25"/>
    <p:sldId id="311" r:id="rId26"/>
    <p:sldId id="428" r:id="rId27"/>
    <p:sldId id="425" r:id="rId28"/>
    <p:sldId id="418" r:id="rId29"/>
    <p:sldId id="427" r:id="rId30"/>
    <p:sldId id="555" r:id="rId31"/>
    <p:sldId id="431" r:id="rId32"/>
    <p:sldId id="572" r:id="rId33"/>
    <p:sldId id="350" r:id="rId34"/>
    <p:sldId id="551" r:id="rId35"/>
    <p:sldId id="391" r:id="rId36"/>
    <p:sldId id="562" r:id="rId37"/>
    <p:sldId id="573" r:id="rId38"/>
    <p:sldId id="478" r:id="rId39"/>
    <p:sldId id="568" r:id="rId40"/>
    <p:sldId id="287" r:id="rId41"/>
    <p:sldId id="444" r:id="rId42"/>
    <p:sldId id="378" r:id="rId43"/>
    <p:sldId id="421" r:id="rId44"/>
    <p:sldId id="566" r:id="rId45"/>
    <p:sldId id="561" r:id="rId46"/>
    <p:sldId id="569" r:id="rId47"/>
    <p:sldId id="570" r:id="rId48"/>
    <p:sldId id="564" r:id="rId49"/>
    <p:sldId id="500" r:id="rId50"/>
    <p:sldId id="548" r:id="rId51"/>
    <p:sldId id="547" r:id="rId52"/>
    <p:sldId id="288" r:id="rId53"/>
    <p:sldId id="291" r:id="rId54"/>
    <p:sldId id="498" r:id="rId55"/>
    <p:sldId id="292" r:id="rId56"/>
    <p:sldId id="295" r:id="rId57"/>
    <p:sldId id="297" r:id="rId58"/>
    <p:sldId id="294" r:id="rId59"/>
    <p:sldId id="298" r:id="rId60"/>
    <p:sldId id="301" r:id="rId61"/>
    <p:sldId id="302" r:id="rId62"/>
    <p:sldId id="304" r:id="rId63"/>
    <p:sldId id="305" r:id="rId64"/>
    <p:sldId id="557" r:id="rId65"/>
    <p:sldId id="290" r:id="rId66"/>
    <p:sldId id="307" r:id="rId67"/>
    <p:sldId id="306" r:id="rId68"/>
    <p:sldId id="303" r:id="rId69"/>
    <p:sldId id="263" r:id="rId70"/>
    <p:sldId id="426" r:id="rId71"/>
    <p:sldId id="285" r:id="rId72"/>
    <p:sldId id="286" r:id="rId73"/>
    <p:sldId id="270" r:id="rId74"/>
    <p:sldId id="274" r:id="rId75"/>
    <p:sldId id="309" r:id="rId76"/>
    <p:sldId id="283" r:id="rId77"/>
    <p:sldId id="284" r:id="rId78"/>
    <p:sldId id="549" r:id="rId79"/>
    <p:sldId id="550" r:id="rId80"/>
    <p:sldId id="289" r:id="rId81"/>
    <p:sldId id="293" r:id="rId8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FB92C-55ED-B023-4EFB-61B015A8EA31}" name="Rees, Rick" initials="RR" userId="S::richard.rees_wsp.com#ext#@rinconconsultants.onmicrosoft.com::fbd8e1ce-19d0-4989-8d67-3f650f9acc94" providerId="AD"/>
  <p188:author id="{13FCAF42-113E-54A4-E23C-BCC2377F59DA}" name="Katherine Fikan" initials="KF" userId="S::kfikan@rinconconsultants.com::93fce96e-1700-4625-ac9c-38f8f5dfacc2" providerId="AD"/>
  <p188:author id="{258C7645-4390-B920-47DC-EFCF6DFCB05C}" name="Rees, Rick" initials="RR" userId="S::richard.rees@wsp.com::588bc766-a951-43aa-9b97-4f171d06ed59" providerId="AD"/>
  <p188:author id="{F8C62B46-2832-6435-F298-3803D14390A1}" name="Lizeth Solorzano Zepeda" initials="LS" userId="S::lsolorzano@rinconconsultants.com::f93ea13d-ac17-45d2-ab4a-1f034fe1bd0e" providerId="AD"/>
  <p188:author id="{D4B1466F-0071-C261-39C1-F1F36F364B5B}" name="Rosalyn Prickett" initials="RP" userId="S::rprickett@rinconconsultants.com::5c844c4e-7abe-45be-845b-bd9b821a6d3f" providerId="AD"/>
  <p188:author id="{517DF2F3-1262-6933-99C7-C1D7CD705972}" name="Marisa Rodriguez" initials="MR" userId="S::mhrodriguez@rinconconsultants.com::97e92b92-ddea-4f72-b208-897a8bb07e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76974"/>
    <a:srgbClr val="FFFFFF"/>
    <a:srgbClr val="476975"/>
    <a:srgbClr val="4F81BD"/>
    <a:srgbClr val="F3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FF13D-0043-467B-82BB-9560AB995F52}" v="496" dt="2025-10-29T18:20:11.199"/>
    <p1510:client id="{47FE5049-4703-3104-80CC-281AD1896FD2}" v="203" dt="2025-10-28T18:54:22.413"/>
    <p1510:client id="{AD0792F5-976C-2AD1-5324-874DE01928AC}" v="32" dt="2025-10-29T00:25:46.50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pas\Projects\2019\1944537%2000_CVWD_Mission%20Creek%20Update\07-Meetings\7.01-Client\Public_Workshops\20211011_Public%20Workshop_No.4\SWP%20Plot_updated_v2_10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03141562899554"/>
          <c:y val="1.946240921060587E-2"/>
          <c:w val="0.53344821368726802"/>
          <c:h val="0.78819227443969042"/>
        </c:manualLayout>
      </c:layout>
      <c:barChart>
        <c:barDir val="col"/>
        <c:grouping val="clustered"/>
        <c:varyColors val="0"/>
        <c:ser>
          <c:idx val="5"/>
          <c:order val="0"/>
          <c:tx>
            <c:strRef>
              <c:f>Sheet1!$C$16</c:f>
              <c:strCache>
                <c:ptCount val="1"/>
                <c:pt idx="0">
                  <c:v>MC-GRF Replenishment Without Projects  (AFY)</c:v>
                </c:pt>
              </c:strCache>
            </c:strRef>
          </c:tx>
          <c:spPr>
            <a:solidFill>
              <a:schemeClr val="accent6"/>
            </a:solidFill>
            <a:ln w="31750">
              <a:solidFill>
                <a:schemeClr val="accent6"/>
              </a:solidFill>
            </a:ln>
            <a:effectLst/>
          </c:spPr>
          <c:invertIfNegative val="0"/>
          <c:cat>
            <c:numRef>
              <c:f>Sheet1!$D$3:$I$3</c:f>
              <c:numCache>
                <c:formatCode>General</c:formatCode>
                <c:ptCount val="6"/>
                <c:pt idx="0">
                  <c:v>2020</c:v>
                </c:pt>
                <c:pt idx="1">
                  <c:v>2025</c:v>
                </c:pt>
                <c:pt idx="2">
                  <c:v>2030</c:v>
                </c:pt>
                <c:pt idx="3">
                  <c:v>2035</c:v>
                </c:pt>
                <c:pt idx="4">
                  <c:v>2040</c:v>
                </c:pt>
                <c:pt idx="5">
                  <c:v>2045</c:v>
                </c:pt>
              </c:numCache>
            </c:numRef>
          </c:cat>
          <c:val>
            <c:numRef>
              <c:f>Sheet1!$D$16:$I$16</c:f>
              <c:numCache>
                <c:formatCode>#,##0</c:formatCode>
                <c:ptCount val="6"/>
                <c:pt idx="0">
                  <c:v>7143</c:v>
                </c:pt>
                <c:pt idx="1">
                  <c:v>6541</c:v>
                </c:pt>
                <c:pt idx="2">
                  <c:v>6814</c:v>
                </c:pt>
                <c:pt idx="3">
                  <c:v>7977</c:v>
                </c:pt>
                <c:pt idx="4">
                  <c:v>8272</c:v>
                </c:pt>
                <c:pt idx="5">
                  <c:v>8565</c:v>
                </c:pt>
              </c:numCache>
            </c:numRef>
          </c:val>
          <c:extLst>
            <c:ext xmlns:c16="http://schemas.microsoft.com/office/drawing/2014/chart" uri="{C3380CC4-5D6E-409C-BE32-E72D297353CC}">
              <c16:uniqueId val="{00000000-C98D-4B0A-BE25-B5ACADE2C0B3}"/>
            </c:ext>
          </c:extLst>
        </c:ser>
        <c:ser>
          <c:idx val="6"/>
          <c:order val="1"/>
          <c:tx>
            <c:strRef>
              <c:f>Sheet1!$C$17</c:f>
              <c:strCache>
                <c:ptCount val="1"/>
                <c:pt idx="0">
                  <c:v>MC-GRF Replenishment With Projects (AFY) </c:v>
                </c:pt>
              </c:strCache>
            </c:strRef>
          </c:tx>
          <c:spPr>
            <a:solidFill>
              <a:schemeClr val="tx2">
                <a:lumMod val="60000"/>
                <a:lumOff val="40000"/>
              </a:schemeClr>
            </a:solidFill>
            <a:ln w="31750">
              <a:solidFill>
                <a:schemeClr val="tx2">
                  <a:lumMod val="60000"/>
                  <a:lumOff val="40000"/>
                </a:schemeClr>
              </a:solidFill>
            </a:ln>
            <a:effectLst/>
          </c:spPr>
          <c:invertIfNegative val="0"/>
          <c:cat>
            <c:numRef>
              <c:f>Sheet1!$D$3:$I$3</c:f>
              <c:numCache>
                <c:formatCode>General</c:formatCode>
                <c:ptCount val="6"/>
                <c:pt idx="0">
                  <c:v>2020</c:v>
                </c:pt>
                <c:pt idx="1">
                  <c:v>2025</c:v>
                </c:pt>
                <c:pt idx="2">
                  <c:v>2030</c:v>
                </c:pt>
                <c:pt idx="3">
                  <c:v>2035</c:v>
                </c:pt>
                <c:pt idx="4">
                  <c:v>2040</c:v>
                </c:pt>
                <c:pt idx="5">
                  <c:v>2045</c:v>
                </c:pt>
              </c:numCache>
            </c:numRef>
          </c:cat>
          <c:val>
            <c:numRef>
              <c:f>Sheet1!$D$17:$I$17</c:f>
              <c:numCache>
                <c:formatCode>#,##0</c:formatCode>
                <c:ptCount val="6"/>
                <c:pt idx="0">
                  <c:v>7143</c:v>
                </c:pt>
                <c:pt idx="1">
                  <c:v>6774</c:v>
                </c:pt>
                <c:pt idx="2">
                  <c:v>7056</c:v>
                </c:pt>
                <c:pt idx="3">
                  <c:v>9273</c:v>
                </c:pt>
                <c:pt idx="4">
                  <c:v>9616</c:v>
                </c:pt>
                <c:pt idx="5">
                  <c:v>12536</c:v>
                </c:pt>
              </c:numCache>
            </c:numRef>
          </c:val>
          <c:extLst>
            <c:ext xmlns:c16="http://schemas.microsoft.com/office/drawing/2014/chart" uri="{C3380CC4-5D6E-409C-BE32-E72D297353CC}">
              <c16:uniqueId val="{00000001-C98D-4B0A-BE25-B5ACADE2C0B3}"/>
            </c:ext>
          </c:extLst>
        </c:ser>
        <c:dLbls>
          <c:showLegendKey val="0"/>
          <c:showVal val="0"/>
          <c:showCatName val="0"/>
          <c:showSerName val="0"/>
          <c:showPercent val="0"/>
          <c:showBubbleSize val="0"/>
        </c:dLbls>
        <c:gapWidth val="150"/>
        <c:axId val="33710879"/>
        <c:axId val="33705887"/>
      </c:barChart>
      <c:catAx>
        <c:axId val="33710879"/>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3705887"/>
        <c:crosses val="autoZero"/>
        <c:auto val="1"/>
        <c:lblAlgn val="ctr"/>
        <c:lblOffset val="100"/>
        <c:noMultiLvlLbl val="0"/>
      </c:catAx>
      <c:valAx>
        <c:axId val="337058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Estimated </a:t>
                </a:r>
                <a:r>
                  <a:rPr lang="en-US" sz="1400" baseline="0">
                    <a:solidFill>
                      <a:sysClr val="windowText" lastClr="000000"/>
                    </a:solidFill>
                  </a:rPr>
                  <a:t>Replenishment to MC-GRF</a:t>
                </a:r>
                <a:endParaRPr lang="en-US" sz="140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3710879"/>
        <c:crosses val="autoZero"/>
        <c:crossBetween val="between"/>
      </c:valAx>
      <c:spPr>
        <a:noFill/>
        <a:ln>
          <a:noFill/>
        </a:ln>
        <a:effectLst/>
      </c:spPr>
    </c:plotArea>
    <c:legend>
      <c:legendPos val="b"/>
      <c:layout>
        <c:manualLayout>
          <c:xMode val="edge"/>
          <c:yMode val="edge"/>
          <c:x val="2.9804489077249734E-2"/>
          <c:y val="0.76957506442291035"/>
          <c:w val="0.93168984991964265"/>
          <c:h val="0.2304249355770896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2_0.xml><?xml version="1.0" encoding="utf-8"?>
<p188:cmLst xmlns:a="http://schemas.openxmlformats.org/drawingml/2006/main" xmlns:r="http://schemas.openxmlformats.org/officeDocument/2006/relationships" xmlns:p188="http://schemas.microsoft.com/office/powerpoint/2018/8/main">
  <p188:cm id="{3E019D35-0BE5-42B7-AAEA-3488384D1A38}" authorId="{258C7645-4390-B920-47DC-EFCF6DFCB05C}" created="2025-10-10T18:52:10.658">
    <pc:sldMkLst xmlns:pc="http://schemas.microsoft.com/office/powerpoint/2013/main/command">
      <pc:docMk/>
      <pc:sldMk cId="0" sldId="274"/>
    </pc:sldMkLst>
    <p188:txBody>
      <a:bodyPr/>
      <a:lstStyle/>
      <a:p>
        <a:r>
          <a:rPr lang="en-US"/>
          <a:t>I don’t think this is needed with the orientation slide added to the beginning</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842A3C76-0D75-4B31-8EFF-0BAFC9551A13}" authorId="{F8C62B46-2832-6435-F298-3803D14390A1}" created="2025-08-18T20:23:17.928">
    <pc:sldMkLst xmlns:pc="http://schemas.microsoft.com/office/powerpoint/2013/main/command">
      <pc:docMk/>
      <pc:sldMk cId="0" sldId="285"/>
    </pc:sldMkLst>
    <p188:txBody>
      <a:bodyPr/>
      <a:lstStyle/>
      <a:p>
        <a:r>
          <a:rPr lang="en-US"/>
          <a:t>Add new image (Katherine will ask Rosalyn)</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D3C01A92-F532-4809-9FC4-B687539C5ED2}" authorId="{F8C62B46-2832-6435-F298-3803D14390A1}" created="2025-08-19T15:34:04.282">
    <ac:deMkLst xmlns:ac="http://schemas.microsoft.com/office/drawing/2013/main/command">
      <pc:docMk xmlns:pc="http://schemas.microsoft.com/office/powerpoint/2013/main/command"/>
      <pc:sldMk xmlns:pc="http://schemas.microsoft.com/office/powerpoint/2013/main/command" cId="0" sldId="286"/>
      <ac:spMk id="5" creationId="{00000000-0000-0000-0000-000000000000}"/>
    </ac:deMkLst>
    <p188:txBody>
      <a:bodyPr/>
      <a:lstStyle/>
      <a:p>
        <a:r>
          <a:rPr lang="en-US"/>
          <a:t>Add updated conservation information once analysis is completed (if necessary)</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4B470E52-BA1B-472A-B8CF-DD1A6AABB55C}" authorId="{258C7645-4390-B920-47DC-EFCF6DFCB05C}" created="2025-10-14T00:59:04.347">
    <pc:sldMkLst xmlns:pc="http://schemas.microsoft.com/office/powerpoint/2013/main/command">
      <pc:docMk/>
      <pc:sldMk cId="0" sldId="289"/>
    </pc:sldMkLst>
    <p188:txBody>
      <a:bodyPr/>
      <a:lstStyle/>
      <a:p>
        <a:r>
          <a:rPr lang="en-US"/>
          <a:t>I would remove this one</a:t>
        </a:r>
      </a:p>
    </p188:txBody>
  </p188:cm>
</p188:cmLst>
</file>

<file path=ppt/comments/modernComment_122_0.xml><?xml version="1.0" encoding="utf-8"?>
<p188:cmLst xmlns:a="http://schemas.openxmlformats.org/drawingml/2006/main" xmlns:r="http://schemas.openxmlformats.org/officeDocument/2006/relationships" xmlns:p188="http://schemas.microsoft.com/office/powerpoint/2018/8/main">
  <p188:cm id="{D12E1931-5F35-4572-9FE2-A80DD5CC3DE6}" authorId="{F8C62B46-2832-6435-F298-3803D14390A1}" created="2025-08-15T22:33:09.527">
    <ac:deMkLst xmlns:ac="http://schemas.microsoft.com/office/drawing/2013/main/command">
      <pc:docMk xmlns:pc="http://schemas.microsoft.com/office/powerpoint/2013/main/command"/>
      <pc:sldMk xmlns:pc="http://schemas.microsoft.com/office/powerpoint/2013/main/command" cId="0" sldId="290"/>
      <ac:spMk id="19" creationId="{00000000-0000-0000-0000-000000000000}"/>
    </ac:deMkLst>
    <p188:replyLst>
      <p188:reply id="{7065DDD7-B4AD-46FE-A453-D2BDAB101332}" authorId="{F8C62B46-2832-6435-F298-3803D14390A1}" created="2025-08-18T20:31:44.279">
        <p188:txBody>
          <a:bodyPr/>
          <a:lstStyle/>
          <a:p>
            <a:r>
              <a:rPr lang="en-US"/>
              <a:t>WSP</a:t>
            </a:r>
          </a:p>
        </p188:txBody>
      </p188:reply>
    </p188:replyLst>
    <p188:txBody>
      <a:bodyPr/>
      <a:lstStyle/>
      <a:p>
        <a:r>
          <a:rPr lang="en-US"/>
          <a:t>Get these figures from report </a:t>
        </a:r>
      </a:p>
    </p188:txBody>
  </p188:cm>
</p188:cmLst>
</file>

<file path=ppt/comments/modernComment_135_8270D95A.xml><?xml version="1.0" encoding="utf-8"?>
<p188:cmLst xmlns:a="http://schemas.openxmlformats.org/drawingml/2006/main" xmlns:r="http://schemas.openxmlformats.org/officeDocument/2006/relationships" xmlns:p188="http://schemas.microsoft.com/office/powerpoint/2018/8/main">
  <p188:cm id="{385AD3A8-8106-4D5D-AE0E-DBA09DC03A9C}" authorId="{6B0FB92C-55ED-B023-4EFB-61B015A8EA31}" created="2025-10-10T03:09:18.928">
    <pc:sldMkLst xmlns:pc="http://schemas.microsoft.com/office/powerpoint/2013/main/command">
      <pc:docMk/>
      <pc:sldMk cId="2188433754" sldId="309"/>
    </pc:sldMkLst>
    <p188:txBody>
      <a:bodyPr/>
      <a:lstStyle/>
      <a:p>
        <a:r>
          <a:rPr lang="en-US"/>
          <a:t>I suggest removing this one in place of new slide 25</a:t>
        </a:r>
      </a:p>
    </p188:txBody>
  </p188:cm>
</p188:cmLst>
</file>

<file path=ppt/comments/modernComment_1AA_5F92FD48.xml><?xml version="1.0" encoding="utf-8"?>
<p188:cmLst xmlns:a="http://schemas.openxmlformats.org/drawingml/2006/main" xmlns:r="http://schemas.openxmlformats.org/officeDocument/2006/relationships" xmlns:p188="http://schemas.microsoft.com/office/powerpoint/2018/8/main">
  <p188:cm id="{630C1E58-D3FF-458C-A43C-730C9EA0FFAC}" authorId="{6B0FB92C-55ED-B023-4EFB-61B015A8EA31}" created="2025-10-10T03:14:45.858">
    <pc:sldMkLst xmlns:pc="http://schemas.microsoft.com/office/powerpoint/2013/main/command">
      <pc:docMk/>
      <pc:sldMk cId="0" sldId="284"/>
    </pc:sldMkLst>
    <p188:txBody>
      <a:bodyPr/>
      <a:lstStyle/>
      <a:p>
        <a:r>
          <a:rPr lang="en-US"/>
          <a:t>I added a slide with a graph of recharge and water levels above.  I think we can take this one out.  Source of water is probably too detailed.</a:t>
        </a:r>
      </a:p>
    </p188:txBody>
  </p188:cm>
</p188:cmLst>
</file>

<file path=ppt/diagrams/_rels/data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image" Target="../media/image55.jpeg"/></Relationships>
</file>

<file path=ppt/diagrams/_rels/data3.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66588-E77E-43E7-AE03-495F5608A9C9}"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055AE4A1-EFC0-416A-9735-26370549E1BA}">
      <dgm:prSet phldrT="[Text]" custT="1"/>
      <dgm:spPr/>
      <dgm:t>
        <a:bodyPr/>
        <a:lstStyle/>
        <a:p>
          <a:r>
            <a:rPr lang="en-US" sz="2400" b="1"/>
            <a:t>Historical </a:t>
          </a:r>
          <a:br>
            <a:rPr lang="en-US" sz="2400" b="1"/>
          </a:br>
          <a:r>
            <a:rPr lang="en-US" sz="2400" b="1"/>
            <a:t>Water Use</a:t>
          </a:r>
        </a:p>
      </dgm:t>
    </dgm:pt>
    <dgm:pt modelId="{AFFC4E42-6877-403E-913F-D6473405B9CC}" type="parTrans" cxnId="{EB62172C-EF97-460A-97CE-A593C186E823}">
      <dgm:prSet/>
      <dgm:spPr/>
      <dgm:t>
        <a:bodyPr/>
        <a:lstStyle/>
        <a:p>
          <a:endParaRPr lang="en-US" sz="1500"/>
        </a:p>
      </dgm:t>
    </dgm:pt>
    <dgm:pt modelId="{616233E9-B062-441D-9714-7E2443E19F7F}" type="sibTrans" cxnId="{EB62172C-EF97-460A-97CE-A593C186E823}">
      <dgm:prSet custT="1"/>
      <dgm:spPr/>
      <dgm:t>
        <a:bodyPr/>
        <a:lstStyle/>
        <a:p>
          <a:endParaRPr lang="en-US" sz="1500"/>
        </a:p>
      </dgm:t>
    </dgm:pt>
    <dgm:pt modelId="{A421DDF0-1E96-4BD9-B271-49F8881E2731}">
      <dgm:prSet phldrT="[Text]" custT="1"/>
      <dgm:spPr/>
      <dgm:t>
        <a:bodyPr/>
        <a:lstStyle/>
        <a:p>
          <a:r>
            <a:rPr lang="en-US" sz="2400" b="1"/>
            <a:t>Demand Factors</a:t>
          </a:r>
        </a:p>
      </dgm:t>
    </dgm:pt>
    <dgm:pt modelId="{AE814429-C8A0-473C-9A99-D9D60414F8F2}" type="parTrans" cxnId="{68BF859F-6E7E-4FD4-97A8-07CCD22616E0}">
      <dgm:prSet/>
      <dgm:spPr/>
      <dgm:t>
        <a:bodyPr/>
        <a:lstStyle/>
        <a:p>
          <a:endParaRPr lang="en-US" sz="1500"/>
        </a:p>
      </dgm:t>
    </dgm:pt>
    <dgm:pt modelId="{F53BC686-91E8-48BC-AEE7-D63845481380}" type="sibTrans" cxnId="{68BF859F-6E7E-4FD4-97A8-07CCD22616E0}">
      <dgm:prSet custT="1"/>
      <dgm:spPr/>
      <dgm:t>
        <a:bodyPr/>
        <a:lstStyle/>
        <a:p>
          <a:endParaRPr lang="en-US" sz="1500"/>
        </a:p>
      </dgm:t>
    </dgm:pt>
    <dgm:pt modelId="{7D652334-77A4-4B19-8E85-A2A006DDA226}">
      <dgm:prSet phldrT="[Text]" custT="1"/>
      <dgm:spPr/>
      <dgm:t>
        <a:bodyPr/>
        <a:lstStyle/>
        <a:p>
          <a:r>
            <a:rPr lang="en-US" sz="2400" b="1"/>
            <a:t>Demand Projections</a:t>
          </a:r>
        </a:p>
      </dgm:t>
    </dgm:pt>
    <dgm:pt modelId="{53361B5A-F591-466F-9D20-EB1B4BDC0A6E}" type="parTrans" cxnId="{B566D0D0-8D74-4BE4-B06A-B59B4423047D}">
      <dgm:prSet/>
      <dgm:spPr/>
      <dgm:t>
        <a:bodyPr/>
        <a:lstStyle/>
        <a:p>
          <a:endParaRPr lang="en-US" sz="1500"/>
        </a:p>
      </dgm:t>
    </dgm:pt>
    <dgm:pt modelId="{E3863328-3779-4979-9A02-595B67314D83}" type="sibTrans" cxnId="{B566D0D0-8D74-4BE4-B06A-B59B4423047D}">
      <dgm:prSet/>
      <dgm:spPr/>
      <dgm:t>
        <a:bodyPr/>
        <a:lstStyle/>
        <a:p>
          <a:endParaRPr lang="en-US" sz="1500"/>
        </a:p>
      </dgm:t>
    </dgm:pt>
    <dgm:pt modelId="{9AEDE201-6C91-4EAF-B23E-A31666C8F2E4}">
      <dgm:prSet phldrT="[Text]" custT="1"/>
      <dgm:spPr/>
      <dgm:t>
        <a:bodyPr/>
        <a:lstStyle/>
        <a:p>
          <a:r>
            <a:rPr lang="en-US" sz="2400" b="1"/>
            <a:t>Demographic Projections</a:t>
          </a:r>
        </a:p>
      </dgm:t>
    </dgm:pt>
    <dgm:pt modelId="{2277E5F4-56C4-43CB-A1A9-C804A418271E}" type="parTrans" cxnId="{2C0764EE-64A1-47FD-8973-C73DF9AEF52E}">
      <dgm:prSet/>
      <dgm:spPr/>
      <dgm:t>
        <a:bodyPr/>
        <a:lstStyle/>
        <a:p>
          <a:endParaRPr lang="en-US"/>
        </a:p>
      </dgm:t>
    </dgm:pt>
    <dgm:pt modelId="{8DE07225-4D81-4CD9-AB6E-9CD51861D0EA}" type="sibTrans" cxnId="{2C0764EE-64A1-47FD-8973-C73DF9AEF52E}">
      <dgm:prSet/>
      <dgm:spPr/>
      <dgm:t>
        <a:bodyPr/>
        <a:lstStyle/>
        <a:p>
          <a:endParaRPr lang="en-US"/>
        </a:p>
      </dgm:t>
    </dgm:pt>
    <dgm:pt modelId="{554EC2FD-B3A2-4239-B3FD-3B1D82EA7B91}" type="pres">
      <dgm:prSet presAssocID="{09966588-E77E-43E7-AE03-495F5608A9C9}" presName="Name0" presStyleCnt="0">
        <dgm:presLayoutVars>
          <dgm:dir/>
          <dgm:resizeHandles val="exact"/>
        </dgm:presLayoutVars>
      </dgm:prSet>
      <dgm:spPr/>
    </dgm:pt>
    <dgm:pt modelId="{69F219DA-1737-426F-9873-C18418A6F219}" type="pres">
      <dgm:prSet presAssocID="{055AE4A1-EFC0-416A-9735-26370549E1BA}" presName="node" presStyleLbl="node1" presStyleIdx="0" presStyleCnt="4" custScaleY="164321">
        <dgm:presLayoutVars>
          <dgm:bulletEnabled val="1"/>
        </dgm:presLayoutVars>
      </dgm:prSet>
      <dgm:spPr/>
    </dgm:pt>
    <dgm:pt modelId="{F6EE23D3-BB19-49A6-886D-5E36CD581799}" type="pres">
      <dgm:prSet presAssocID="{616233E9-B062-441D-9714-7E2443E19F7F}" presName="sibTrans" presStyleLbl="sibTrans2D1" presStyleIdx="0" presStyleCnt="3"/>
      <dgm:spPr/>
    </dgm:pt>
    <dgm:pt modelId="{ECE4FC08-F8DC-40E5-91DA-7B60265A5CE7}" type="pres">
      <dgm:prSet presAssocID="{616233E9-B062-441D-9714-7E2443E19F7F}" presName="connectorText" presStyleLbl="sibTrans2D1" presStyleIdx="0" presStyleCnt="3"/>
      <dgm:spPr/>
    </dgm:pt>
    <dgm:pt modelId="{6353F89D-EE98-43E3-9612-EAC82414A632}" type="pres">
      <dgm:prSet presAssocID="{A421DDF0-1E96-4BD9-B271-49F8881E2731}" presName="node" presStyleLbl="node1" presStyleIdx="1" presStyleCnt="4" custScaleY="164321">
        <dgm:presLayoutVars>
          <dgm:bulletEnabled val="1"/>
        </dgm:presLayoutVars>
      </dgm:prSet>
      <dgm:spPr/>
    </dgm:pt>
    <dgm:pt modelId="{91B842C7-E2A9-48AE-9C6F-5746EC833680}" type="pres">
      <dgm:prSet presAssocID="{F53BC686-91E8-48BC-AEE7-D63845481380}" presName="sibTrans" presStyleLbl="sibTrans2D1" presStyleIdx="1" presStyleCnt="3"/>
      <dgm:spPr/>
    </dgm:pt>
    <dgm:pt modelId="{637DAE3A-C46D-48E4-809E-F14E06A0AC7C}" type="pres">
      <dgm:prSet presAssocID="{F53BC686-91E8-48BC-AEE7-D63845481380}" presName="connectorText" presStyleLbl="sibTrans2D1" presStyleIdx="1" presStyleCnt="3"/>
      <dgm:spPr/>
    </dgm:pt>
    <dgm:pt modelId="{B457A2F6-8D54-482C-BEE9-0F254E1B29C8}" type="pres">
      <dgm:prSet presAssocID="{9AEDE201-6C91-4EAF-B23E-A31666C8F2E4}" presName="node" presStyleLbl="node1" presStyleIdx="2" presStyleCnt="4" custScaleY="164321">
        <dgm:presLayoutVars>
          <dgm:bulletEnabled val="1"/>
        </dgm:presLayoutVars>
      </dgm:prSet>
      <dgm:spPr/>
    </dgm:pt>
    <dgm:pt modelId="{5EC43D8C-0343-4531-BDEA-7CC71D85D25B}" type="pres">
      <dgm:prSet presAssocID="{8DE07225-4D81-4CD9-AB6E-9CD51861D0EA}" presName="sibTrans" presStyleLbl="sibTrans2D1" presStyleIdx="2" presStyleCnt="3"/>
      <dgm:spPr/>
    </dgm:pt>
    <dgm:pt modelId="{552272DB-54F9-4540-A2AC-ED05D8C8C23D}" type="pres">
      <dgm:prSet presAssocID="{8DE07225-4D81-4CD9-AB6E-9CD51861D0EA}" presName="connectorText" presStyleLbl="sibTrans2D1" presStyleIdx="2" presStyleCnt="3"/>
      <dgm:spPr/>
    </dgm:pt>
    <dgm:pt modelId="{5738C39B-B573-48FD-895F-E48129C9B193}" type="pres">
      <dgm:prSet presAssocID="{7D652334-77A4-4B19-8E85-A2A006DDA226}" presName="node" presStyleLbl="node1" presStyleIdx="3" presStyleCnt="4" custScaleY="164321">
        <dgm:presLayoutVars>
          <dgm:bulletEnabled val="1"/>
        </dgm:presLayoutVars>
      </dgm:prSet>
      <dgm:spPr/>
    </dgm:pt>
  </dgm:ptLst>
  <dgm:cxnLst>
    <dgm:cxn modelId="{57EDCE16-474A-4F23-BA7E-F5CF77C9F731}" type="presOf" srcId="{8DE07225-4D81-4CD9-AB6E-9CD51861D0EA}" destId="{552272DB-54F9-4540-A2AC-ED05D8C8C23D}" srcOrd="1" destOrd="0" presId="urn:microsoft.com/office/officeart/2005/8/layout/process1"/>
    <dgm:cxn modelId="{EB62172C-EF97-460A-97CE-A593C186E823}" srcId="{09966588-E77E-43E7-AE03-495F5608A9C9}" destId="{055AE4A1-EFC0-416A-9735-26370549E1BA}" srcOrd="0" destOrd="0" parTransId="{AFFC4E42-6877-403E-913F-D6473405B9CC}" sibTransId="{616233E9-B062-441D-9714-7E2443E19F7F}"/>
    <dgm:cxn modelId="{5427E25C-C464-448B-93CD-9A105E228343}" type="presOf" srcId="{A421DDF0-1E96-4BD9-B271-49F8881E2731}" destId="{6353F89D-EE98-43E3-9612-EAC82414A632}" srcOrd="0" destOrd="0" presId="urn:microsoft.com/office/officeart/2005/8/layout/process1"/>
    <dgm:cxn modelId="{15018665-C70E-4717-B745-4D8D2ACD9D55}" type="presOf" srcId="{09966588-E77E-43E7-AE03-495F5608A9C9}" destId="{554EC2FD-B3A2-4239-B3FD-3B1D82EA7B91}" srcOrd="0" destOrd="0" presId="urn:microsoft.com/office/officeart/2005/8/layout/process1"/>
    <dgm:cxn modelId="{C21FD967-4C37-497F-B7E4-983086A6FB9A}" type="presOf" srcId="{616233E9-B062-441D-9714-7E2443E19F7F}" destId="{F6EE23D3-BB19-49A6-886D-5E36CD581799}" srcOrd="0" destOrd="0" presId="urn:microsoft.com/office/officeart/2005/8/layout/process1"/>
    <dgm:cxn modelId="{86B2BB6B-FEF9-4DCC-A4C7-1282A1B48DA3}" type="presOf" srcId="{7D652334-77A4-4B19-8E85-A2A006DDA226}" destId="{5738C39B-B573-48FD-895F-E48129C9B193}" srcOrd="0" destOrd="0" presId="urn:microsoft.com/office/officeart/2005/8/layout/process1"/>
    <dgm:cxn modelId="{FC68AB56-9588-48C5-8AC7-4A17ED69D46F}" type="presOf" srcId="{F53BC686-91E8-48BC-AEE7-D63845481380}" destId="{91B842C7-E2A9-48AE-9C6F-5746EC833680}" srcOrd="0" destOrd="0" presId="urn:microsoft.com/office/officeart/2005/8/layout/process1"/>
    <dgm:cxn modelId="{0B88F983-20A2-45D8-87EB-3854B6F469BF}" type="presOf" srcId="{055AE4A1-EFC0-416A-9735-26370549E1BA}" destId="{69F219DA-1737-426F-9873-C18418A6F219}" srcOrd="0" destOrd="0" presId="urn:microsoft.com/office/officeart/2005/8/layout/process1"/>
    <dgm:cxn modelId="{5124E585-3860-4AA3-908E-B8DD87A0EA36}" type="presOf" srcId="{8DE07225-4D81-4CD9-AB6E-9CD51861D0EA}" destId="{5EC43D8C-0343-4531-BDEA-7CC71D85D25B}" srcOrd="0" destOrd="0" presId="urn:microsoft.com/office/officeart/2005/8/layout/process1"/>
    <dgm:cxn modelId="{68BF859F-6E7E-4FD4-97A8-07CCD22616E0}" srcId="{09966588-E77E-43E7-AE03-495F5608A9C9}" destId="{A421DDF0-1E96-4BD9-B271-49F8881E2731}" srcOrd="1" destOrd="0" parTransId="{AE814429-C8A0-473C-9A99-D9D60414F8F2}" sibTransId="{F53BC686-91E8-48BC-AEE7-D63845481380}"/>
    <dgm:cxn modelId="{ACF29CAB-E7DF-4978-AE14-2827B6426C7E}" type="presOf" srcId="{F53BC686-91E8-48BC-AEE7-D63845481380}" destId="{637DAE3A-C46D-48E4-809E-F14E06A0AC7C}" srcOrd="1" destOrd="0" presId="urn:microsoft.com/office/officeart/2005/8/layout/process1"/>
    <dgm:cxn modelId="{10979DBA-0C21-4C9B-A003-099540BD3BAE}" type="presOf" srcId="{9AEDE201-6C91-4EAF-B23E-A31666C8F2E4}" destId="{B457A2F6-8D54-482C-BEE9-0F254E1B29C8}" srcOrd="0" destOrd="0" presId="urn:microsoft.com/office/officeart/2005/8/layout/process1"/>
    <dgm:cxn modelId="{B566D0D0-8D74-4BE4-B06A-B59B4423047D}" srcId="{09966588-E77E-43E7-AE03-495F5608A9C9}" destId="{7D652334-77A4-4B19-8E85-A2A006DDA226}" srcOrd="3" destOrd="0" parTransId="{53361B5A-F591-466F-9D20-EB1B4BDC0A6E}" sibTransId="{E3863328-3779-4979-9A02-595B67314D83}"/>
    <dgm:cxn modelId="{2C0764EE-64A1-47FD-8973-C73DF9AEF52E}" srcId="{09966588-E77E-43E7-AE03-495F5608A9C9}" destId="{9AEDE201-6C91-4EAF-B23E-A31666C8F2E4}" srcOrd="2" destOrd="0" parTransId="{2277E5F4-56C4-43CB-A1A9-C804A418271E}" sibTransId="{8DE07225-4D81-4CD9-AB6E-9CD51861D0EA}"/>
    <dgm:cxn modelId="{5CE281F5-53C1-4361-B13E-01948D40B6C0}" type="presOf" srcId="{616233E9-B062-441D-9714-7E2443E19F7F}" destId="{ECE4FC08-F8DC-40E5-91DA-7B60265A5CE7}" srcOrd="1" destOrd="0" presId="urn:microsoft.com/office/officeart/2005/8/layout/process1"/>
    <dgm:cxn modelId="{5219B546-9697-4914-8F57-9559A202F884}" type="presParOf" srcId="{554EC2FD-B3A2-4239-B3FD-3B1D82EA7B91}" destId="{69F219DA-1737-426F-9873-C18418A6F219}" srcOrd="0" destOrd="0" presId="urn:microsoft.com/office/officeart/2005/8/layout/process1"/>
    <dgm:cxn modelId="{FAE2AF28-AA04-49FF-9FF1-D339A97211B1}" type="presParOf" srcId="{554EC2FD-B3A2-4239-B3FD-3B1D82EA7B91}" destId="{F6EE23D3-BB19-49A6-886D-5E36CD581799}" srcOrd="1" destOrd="0" presId="urn:microsoft.com/office/officeart/2005/8/layout/process1"/>
    <dgm:cxn modelId="{7B827768-F285-474A-B951-EEAC1C22F45E}" type="presParOf" srcId="{F6EE23D3-BB19-49A6-886D-5E36CD581799}" destId="{ECE4FC08-F8DC-40E5-91DA-7B60265A5CE7}" srcOrd="0" destOrd="0" presId="urn:microsoft.com/office/officeart/2005/8/layout/process1"/>
    <dgm:cxn modelId="{89CC7579-5F2F-4CE1-865D-D083137EFA9E}" type="presParOf" srcId="{554EC2FD-B3A2-4239-B3FD-3B1D82EA7B91}" destId="{6353F89D-EE98-43E3-9612-EAC82414A632}" srcOrd="2" destOrd="0" presId="urn:microsoft.com/office/officeart/2005/8/layout/process1"/>
    <dgm:cxn modelId="{EBB00718-E59F-406F-A4EA-967D86660B9B}" type="presParOf" srcId="{554EC2FD-B3A2-4239-B3FD-3B1D82EA7B91}" destId="{91B842C7-E2A9-48AE-9C6F-5746EC833680}" srcOrd="3" destOrd="0" presId="urn:microsoft.com/office/officeart/2005/8/layout/process1"/>
    <dgm:cxn modelId="{A3DE09BA-7354-4BFA-924F-2CE2915E1325}" type="presParOf" srcId="{91B842C7-E2A9-48AE-9C6F-5746EC833680}" destId="{637DAE3A-C46D-48E4-809E-F14E06A0AC7C}" srcOrd="0" destOrd="0" presId="urn:microsoft.com/office/officeart/2005/8/layout/process1"/>
    <dgm:cxn modelId="{C8E7AAAF-7377-4260-8C7C-1F03D53A7CAA}" type="presParOf" srcId="{554EC2FD-B3A2-4239-B3FD-3B1D82EA7B91}" destId="{B457A2F6-8D54-482C-BEE9-0F254E1B29C8}" srcOrd="4" destOrd="0" presId="urn:microsoft.com/office/officeart/2005/8/layout/process1"/>
    <dgm:cxn modelId="{80F47620-BBD0-450A-A5C8-4E004028A76D}" type="presParOf" srcId="{554EC2FD-B3A2-4239-B3FD-3B1D82EA7B91}" destId="{5EC43D8C-0343-4531-BDEA-7CC71D85D25B}" srcOrd="5" destOrd="0" presId="urn:microsoft.com/office/officeart/2005/8/layout/process1"/>
    <dgm:cxn modelId="{FF71A43E-0480-41BE-AC3B-D88B8A517149}" type="presParOf" srcId="{5EC43D8C-0343-4531-BDEA-7CC71D85D25B}" destId="{552272DB-54F9-4540-A2AC-ED05D8C8C23D}" srcOrd="0" destOrd="0" presId="urn:microsoft.com/office/officeart/2005/8/layout/process1"/>
    <dgm:cxn modelId="{879EB955-A9F4-4EA2-AD47-AD2EE8C1B0A5}" type="presParOf" srcId="{554EC2FD-B3A2-4239-B3FD-3B1D82EA7B91}" destId="{5738C39B-B573-48FD-895F-E48129C9B19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F28F6-5702-4837-BB3B-ACDF075BED42}"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en-US"/>
        </a:p>
      </dgm:t>
    </dgm:pt>
    <dgm:pt modelId="{BE8B81DF-0DB5-456D-B82C-4DFAEE73852B}">
      <dgm:prSet phldrT="[Text]" phldr="0" custT="1"/>
      <dgm:spPr>
        <a:xfrm rot="10800000">
          <a:off x="2503791" y="2172614"/>
          <a:ext cx="1961639" cy="2655417"/>
        </a:xfrm>
        <a:prstGeom prst="round2SameRect">
          <a:avLst>
            <a:gd name="adj1" fmla="val 10500"/>
            <a:gd name="adj2" fmla="val 0"/>
          </a:avLst>
        </a:prstGeom>
        <a:solidFill>
          <a:schemeClr val="accent5"/>
        </a:solidFill>
      </dgm:spPr>
      <dgm:t>
        <a:bodyPr/>
        <a:lstStyle/>
        <a:p>
          <a:pPr>
            <a:buNone/>
          </a:pPr>
          <a:r>
            <a:rPr lang="en-US" sz="2800">
              <a:latin typeface="Calibri" panose="020F0502020204030204"/>
              <a:ea typeface="+mn-ea"/>
              <a:cs typeface="+mn-cs"/>
            </a:rPr>
            <a:t>State Water Project</a:t>
          </a:r>
        </a:p>
      </dgm:t>
    </dgm:pt>
    <dgm:pt modelId="{037A431C-AFD6-491C-939F-8BABC689A893}" type="parTrans" cxnId="{8906CD12-4431-4AC7-ADC0-3CAE13FC791A}">
      <dgm:prSet/>
      <dgm:spPr/>
      <dgm:t>
        <a:bodyPr/>
        <a:lstStyle/>
        <a:p>
          <a:endParaRPr lang="en-US" sz="2800"/>
        </a:p>
      </dgm:t>
    </dgm:pt>
    <dgm:pt modelId="{3DB03F2B-DA20-4C46-9F39-B456D1FDFA51}" type="sibTrans" cxnId="{8906CD12-4431-4AC7-ADC0-3CAE13FC791A}">
      <dgm:prSet/>
      <dgm:spPr/>
      <dgm:t>
        <a:bodyPr/>
        <a:lstStyle/>
        <a:p>
          <a:endParaRPr lang="en-US" sz="2800"/>
        </a:p>
      </dgm:t>
    </dgm:pt>
    <dgm:pt modelId="{C2DD406F-893F-47DE-9B0F-27E763429E04}">
      <dgm:prSet phldrT="[Text]" phldr="0" custT="1"/>
      <dgm:spPr>
        <a:xfrm rot="10800000">
          <a:off x="8977201" y="2172614"/>
          <a:ext cx="2104270" cy="2655417"/>
        </a:xfrm>
        <a:prstGeom prst="round2SameRect">
          <a:avLst>
            <a:gd name="adj1" fmla="val 10500"/>
            <a:gd name="adj2" fmla="val 0"/>
          </a:avLst>
        </a:prstGeom>
        <a:solidFill>
          <a:schemeClr val="accent3"/>
        </a:solidFill>
      </dgm:spPr>
      <dgm:t>
        <a:bodyPr/>
        <a:lstStyle/>
        <a:p>
          <a:pPr>
            <a:buNone/>
          </a:pPr>
          <a:r>
            <a:rPr lang="en-US" sz="2800">
              <a:latin typeface="Calibri" panose="020F0502020204030204"/>
              <a:ea typeface="+mn-ea"/>
              <a:cs typeface="+mn-cs"/>
            </a:rPr>
            <a:t>Groundwater</a:t>
          </a:r>
        </a:p>
      </dgm:t>
    </dgm:pt>
    <dgm:pt modelId="{3393117D-2D67-4746-ADE4-865E7FEB1FC7}" type="parTrans" cxnId="{C97583E3-EFC1-4B62-A37A-AB9AD4DA0833}">
      <dgm:prSet/>
      <dgm:spPr/>
      <dgm:t>
        <a:bodyPr/>
        <a:lstStyle/>
        <a:p>
          <a:endParaRPr lang="en-US" sz="2800"/>
        </a:p>
      </dgm:t>
    </dgm:pt>
    <dgm:pt modelId="{C5B54447-EB35-4B56-A19C-EA4AE6907919}" type="sibTrans" cxnId="{C97583E3-EFC1-4B62-A37A-AB9AD4DA0833}">
      <dgm:prSet/>
      <dgm:spPr/>
      <dgm:t>
        <a:bodyPr/>
        <a:lstStyle/>
        <a:p>
          <a:endParaRPr lang="en-US" sz="2800"/>
        </a:p>
      </dgm:t>
    </dgm:pt>
    <dgm:pt modelId="{CC850907-04EB-4C32-954C-8820067230B7}" type="pres">
      <dgm:prSet presAssocID="{102F28F6-5702-4837-BB3B-ACDF075BED42}" presName="Name0" presStyleCnt="0">
        <dgm:presLayoutVars>
          <dgm:dir/>
          <dgm:resizeHandles val="exact"/>
        </dgm:presLayoutVars>
      </dgm:prSet>
      <dgm:spPr/>
    </dgm:pt>
    <dgm:pt modelId="{E57BAA1C-8303-4973-B297-0522E567E41B}" type="pres">
      <dgm:prSet presAssocID="{102F28F6-5702-4837-BB3B-ACDF075BED42}" presName="bkgdShp" presStyleLbl="alignAccFollowNode1" presStyleIdx="0" presStyleCnt="1"/>
      <dgm:spPr>
        <a:xfrm>
          <a:off x="0" y="0"/>
          <a:ext cx="11427460" cy="2172614"/>
        </a:xfrm>
        <a:prstGeom prst="roundRect">
          <a:avLst>
            <a:gd name="adj" fmla="val 10000"/>
          </a:avLst>
        </a:prstGeom>
      </dgm:spPr>
    </dgm:pt>
    <dgm:pt modelId="{1AC309E7-0CBB-4371-9181-3949B37A2F60}" type="pres">
      <dgm:prSet presAssocID="{102F28F6-5702-4837-BB3B-ACDF075BED42}" presName="linComp" presStyleCnt="0"/>
      <dgm:spPr/>
    </dgm:pt>
    <dgm:pt modelId="{EE4B6380-ECCD-41B9-A694-EDA22E320429}" type="pres">
      <dgm:prSet presAssocID="{BE8B81DF-0DB5-456D-B82C-4DFAEE73852B}" presName="compNode" presStyleCnt="0"/>
      <dgm:spPr/>
    </dgm:pt>
    <dgm:pt modelId="{D097DD02-ECFC-4E43-9F95-05296ACE039A}" type="pres">
      <dgm:prSet presAssocID="{BE8B81DF-0DB5-456D-B82C-4DFAEE73852B}" presName="node" presStyleLbl="node1" presStyleIdx="0" presStyleCnt="2">
        <dgm:presLayoutVars>
          <dgm:bulletEnabled val="1"/>
        </dgm:presLayoutVars>
      </dgm:prSet>
      <dgm:spPr/>
    </dgm:pt>
    <dgm:pt modelId="{4A75001B-5E1C-41D4-A805-6A077D2EE215}" type="pres">
      <dgm:prSet presAssocID="{BE8B81DF-0DB5-456D-B82C-4DFAEE73852B}" presName="invisiNode" presStyleLbl="node1" presStyleIdx="0" presStyleCnt="2"/>
      <dgm:spPr/>
    </dgm:pt>
    <dgm:pt modelId="{63F95E47-B7A8-435D-8150-CA70D58196F5}" type="pres">
      <dgm:prSet presAssocID="{BE8B81DF-0DB5-456D-B82C-4DFAEE73852B}" presName="imagNode" presStyleLbl="fgImgPlace1" presStyleIdx="0" presStyleCnt="2"/>
      <dgm:spPr>
        <a:xfrm>
          <a:off x="2503791" y="289681"/>
          <a:ext cx="1961639" cy="1593250"/>
        </a:xfrm>
        <a:prstGeom prst="roundRect">
          <a:avLst>
            <a:gd name="adj" fmla="val 10000"/>
          </a:avLst>
        </a:prstGeom>
        <a:blipFill>
          <a:blip xmlns:r="http://schemas.openxmlformats.org/officeDocument/2006/relationships" r:embed="rId1"/>
          <a:srcRect/>
          <a:stretch>
            <a:fillRect l="-14000" r="-14000"/>
          </a:stretch>
        </a:blipFill>
      </dgm:spPr>
    </dgm:pt>
    <dgm:pt modelId="{B75270E4-DA5B-4973-9C9E-1EB5DBD0054C}" type="pres">
      <dgm:prSet presAssocID="{3DB03F2B-DA20-4C46-9F39-B456D1FDFA51}" presName="sibTrans" presStyleLbl="sibTrans2D1" presStyleIdx="0" presStyleCnt="0"/>
      <dgm:spPr/>
    </dgm:pt>
    <dgm:pt modelId="{4340547F-CA24-498F-B034-C2A968C35D10}" type="pres">
      <dgm:prSet presAssocID="{C2DD406F-893F-47DE-9B0F-27E763429E04}" presName="compNode" presStyleCnt="0"/>
      <dgm:spPr/>
    </dgm:pt>
    <dgm:pt modelId="{790987AB-349D-4BBA-AE54-264E8B87925A}" type="pres">
      <dgm:prSet presAssocID="{C2DD406F-893F-47DE-9B0F-27E763429E04}" presName="node" presStyleLbl="node1" presStyleIdx="1" presStyleCnt="2" custScaleX="107271">
        <dgm:presLayoutVars>
          <dgm:bulletEnabled val="1"/>
        </dgm:presLayoutVars>
      </dgm:prSet>
      <dgm:spPr/>
    </dgm:pt>
    <dgm:pt modelId="{8700EB5A-1681-4980-85D2-CD59BE4A5E75}" type="pres">
      <dgm:prSet presAssocID="{C2DD406F-893F-47DE-9B0F-27E763429E04}" presName="invisiNode" presStyleLbl="node1" presStyleIdx="1" presStyleCnt="2"/>
      <dgm:spPr/>
    </dgm:pt>
    <dgm:pt modelId="{68BCA257-494B-4983-8FE4-160091D49BB5}" type="pres">
      <dgm:prSet presAssocID="{C2DD406F-893F-47DE-9B0F-27E763429E04}" presName="imagNode" presStyleLbl="fgImgPlace1" presStyleIdx="1" presStyleCnt="2"/>
      <dgm:spPr>
        <a:xfrm>
          <a:off x="9048517" y="289681"/>
          <a:ext cx="1961639" cy="1593250"/>
        </a:xfrm>
        <a:prstGeom prst="roundRect">
          <a:avLst>
            <a:gd name="adj" fmla="val 10000"/>
          </a:avLst>
        </a:prstGeom>
        <a:blipFill>
          <a:blip xmlns:r="http://schemas.openxmlformats.org/officeDocument/2006/relationships" r:embed="rId2"/>
          <a:srcRect/>
          <a:stretch>
            <a:fillRect l="-15000" r="-15000"/>
          </a:stretch>
        </a:blipFill>
      </dgm:spPr>
    </dgm:pt>
  </dgm:ptLst>
  <dgm:cxnLst>
    <dgm:cxn modelId="{8906CD12-4431-4AC7-ADC0-3CAE13FC791A}" srcId="{102F28F6-5702-4837-BB3B-ACDF075BED42}" destId="{BE8B81DF-0DB5-456D-B82C-4DFAEE73852B}" srcOrd="0" destOrd="0" parTransId="{037A431C-AFD6-491C-939F-8BABC689A893}" sibTransId="{3DB03F2B-DA20-4C46-9F39-B456D1FDFA51}"/>
    <dgm:cxn modelId="{048D4718-A667-4F41-BD96-1BBA92805CCE}" type="presOf" srcId="{3DB03F2B-DA20-4C46-9F39-B456D1FDFA51}" destId="{B75270E4-DA5B-4973-9C9E-1EB5DBD0054C}" srcOrd="0" destOrd="0" presId="urn:microsoft.com/office/officeart/2005/8/layout/pList2"/>
    <dgm:cxn modelId="{B5233827-8C24-4553-86ED-45A0839F50F1}" type="presOf" srcId="{102F28F6-5702-4837-BB3B-ACDF075BED42}" destId="{CC850907-04EB-4C32-954C-8820067230B7}" srcOrd="0" destOrd="0" presId="urn:microsoft.com/office/officeart/2005/8/layout/pList2"/>
    <dgm:cxn modelId="{130ED19F-8964-43E4-89E1-12B07FF3D4AC}" type="presOf" srcId="{BE8B81DF-0DB5-456D-B82C-4DFAEE73852B}" destId="{D097DD02-ECFC-4E43-9F95-05296ACE039A}" srcOrd="0" destOrd="0" presId="urn:microsoft.com/office/officeart/2005/8/layout/pList2"/>
    <dgm:cxn modelId="{DF937DBD-7E6A-4E92-9832-44B49D3A590E}" type="presOf" srcId="{C2DD406F-893F-47DE-9B0F-27E763429E04}" destId="{790987AB-349D-4BBA-AE54-264E8B87925A}" srcOrd="0" destOrd="0" presId="urn:microsoft.com/office/officeart/2005/8/layout/pList2"/>
    <dgm:cxn modelId="{C97583E3-EFC1-4B62-A37A-AB9AD4DA0833}" srcId="{102F28F6-5702-4837-BB3B-ACDF075BED42}" destId="{C2DD406F-893F-47DE-9B0F-27E763429E04}" srcOrd="1" destOrd="0" parTransId="{3393117D-2D67-4746-ADE4-865E7FEB1FC7}" sibTransId="{C5B54447-EB35-4B56-A19C-EA4AE6907919}"/>
    <dgm:cxn modelId="{7CD1B1BA-71F8-4425-9F03-2507FA2D57F2}" type="presParOf" srcId="{CC850907-04EB-4C32-954C-8820067230B7}" destId="{E57BAA1C-8303-4973-B297-0522E567E41B}" srcOrd="0" destOrd="0" presId="urn:microsoft.com/office/officeart/2005/8/layout/pList2"/>
    <dgm:cxn modelId="{8E3A7221-BF40-4DF4-BE95-173249A56160}" type="presParOf" srcId="{CC850907-04EB-4C32-954C-8820067230B7}" destId="{1AC309E7-0CBB-4371-9181-3949B37A2F60}" srcOrd="1" destOrd="0" presId="urn:microsoft.com/office/officeart/2005/8/layout/pList2"/>
    <dgm:cxn modelId="{37C82B1F-E712-4633-AB09-0787409BE3B9}" type="presParOf" srcId="{1AC309E7-0CBB-4371-9181-3949B37A2F60}" destId="{EE4B6380-ECCD-41B9-A694-EDA22E320429}" srcOrd="0" destOrd="0" presId="urn:microsoft.com/office/officeart/2005/8/layout/pList2"/>
    <dgm:cxn modelId="{ECF4C1B9-154E-4C29-9A47-A3073FEF1617}" type="presParOf" srcId="{EE4B6380-ECCD-41B9-A694-EDA22E320429}" destId="{D097DD02-ECFC-4E43-9F95-05296ACE039A}" srcOrd="0" destOrd="0" presId="urn:microsoft.com/office/officeart/2005/8/layout/pList2"/>
    <dgm:cxn modelId="{73C78ABB-BEB1-4304-B769-40737170FFD9}" type="presParOf" srcId="{EE4B6380-ECCD-41B9-A694-EDA22E320429}" destId="{4A75001B-5E1C-41D4-A805-6A077D2EE215}" srcOrd="1" destOrd="0" presId="urn:microsoft.com/office/officeart/2005/8/layout/pList2"/>
    <dgm:cxn modelId="{D2D7B6F1-A3AD-4888-B7A4-346D3793DD4A}" type="presParOf" srcId="{EE4B6380-ECCD-41B9-A694-EDA22E320429}" destId="{63F95E47-B7A8-435D-8150-CA70D58196F5}" srcOrd="2" destOrd="0" presId="urn:microsoft.com/office/officeart/2005/8/layout/pList2"/>
    <dgm:cxn modelId="{C63F5CBF-0122-493C-AFFB-F4D9AE7985CD}" type="presParOf" srcId="{1AC309E7-0CBB-4371-9181-3949B37A2F60}" destId="{B75270E4-DA5B-4973-9C9E-1EB5DBD0054C}" srcOrd="1" destOrd="0" presId="urn:microsoft.com/office/officeart/2005/8/layout/pList2"/>
    <dgm:cxn modelId="{C7AA8E67-34B5-478D-B518-BE9CBAAD4ED7}" type="presParOf" srcId="{1AC309E7-0CBB-4371-9181-3949B37A2F60}" destId="{4340547F-CA24-498F-B034-C2A968C35D10}" srcOrd="2" destOrd="0" presId="urn:microsoft.com/office/officeart/2005/8/layout/pList2"/>
    <dgm:cxn modelId="{31EA6F9F-A1FB-4624-AE2C-A163E8EAF814}" type="presParOf" srcId="{4340547F-CA24-498F-B034-C2A968C35D10}" destId="{790987AB-349D-4BBA-AE54-264E8B87925A}" srcOrd="0" destOrd="0" presId="urn:microsoft.com/office/officeart/2005/8/layout/pList2"/>
    <dgm:cxn modelId="{8CCFF782-4AD1-41A8-84BB-F6A7F217BFCC}" type="presParOf" srcId="{4340547F-CA24-498F-B034-C2A968C35D10}" destId="{8700EB5A-1681-4980-85D2-CD59BE4A5E75}" srcOrd="1" destOrd="0" presId="urn:microsoft.com/office/officeart/2005/8/layout/pList2"/>
    <dgm:cxn modelId="{84952FCE-6AA3-463A-8FD9-F4B5164A9423}" type="presParOf" srcId="{4340547F-CA24-498F-B034-C2A968C35D10}" destId="{68BCA257-494B-4983-8FE4-160091D49BB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F28F6-5702-4837-BB3B-ACDF075BED42}" type="doc">
      <dgm:prSet loTypeId="urn:microsoft.com/office/officeart/2005/8/layout/pList2" loCatId="list" qsTypeId="urn:microsoft.com/office/officeart/2005/8/quickstyle/simple1" qsCatId="simple" csTypeId="urn:microsoft.com/office/officeart/2005/8/colors/colorful3" csCatId="colorful" phldr="1"/>
      <dgm:spPr/>
      <dgm:t>
        <a:bodyPr/>
        <a:lstStyle/>
        <a:p>
          <a:endParaRPr lang="en-US"/>
        </a:p>
      </dgm:t>
    </dgm:pt>
    <dgm:pt modelId="{2439A79A-C1D6-453D-8F47-D3DC86079CBB}">
      <dgm:prSet phldrT="[Text]" phldr="0" custT="1"/>
      <dgm:spPr>
        <a:xfrm rot="10800000">
          <a:off x="6819398" y="2172614"/>
          <a:ext cx="1961639" cy="2655417"/>
        </a:xfrm>
        <a:prstGeom prst="round2SameRect">
          <a:avLst>
            <a:gd name="adj1" fmla="val 10500"/>
            <a:gd name="adj2" fmla="val 0"/>
          </a:avLst>
        </a:prstGeom>
        <a:solidFill>
          <a:schemeClr val="accent4"/>
        </a:solidFill>
      </dgm:spPr>
      <dgm:t>
        <a:bodyPr/>
        <a:lstStyle/>
        <a:p>
          <a:pPr>
            <a:buNone/>
          </a:pPr>
          <a:r>
            <a:rPr lang="en-US" sz="2800">
              <a:latin typeface="Calibri" panose="020F0502020204030204"/>
              <a:ea typeface="+mn-ea"/>
              <a:cs typeface="+mn-cs"/>
            </a:rPr>
            <a:t>Recycled Water</a:t>
          </a:r>
        </a:p>
      </dgm:t>
    </dgm:pt>
    <dgm:pt modelId="{C9F98A83-C067-4314-8BE0-28DF47D66FFC}" type="sibTrans" cxnId="{473FCD6D-A3D4-4691-A7DD-AE2A0A3695BE}">
      <dgm:prSet/>
      <dgm:spPr/>
      <dgm:t>
        <a:bodyPr/>
        <a:lstStyle/>
        <a:p>
          <a:endParaRPr lang="en-US" sz="2800"/>
        </a:p>
      </dgm:t>
    </dgm:pt>
    <dgm:pt modelId="{9366E7FD-59D3-4664-8DB0-368468C75635}" type="parTrans" cxnId="{473FCD6D-A3D4-4691-A7DD-AE2A0A3695BE}">
      <dgm:prSet/>
      <dgm:spPr/>
      <dgm:t>
        <a:bodyPr/>
        <a:lstStyle/>
        <a:p>
          <a:endParaRPr lang="en-US" sz="2800"/>
        </a:p>
      </dgm:t>
    </dgm:pt>
    <dgm:pt modelId="{CC850907-04EB-4C32-954C-8820067230B7}" type="pres">
      <dgm:prSet presAssocID="{102F28F6-5702-4837-BB3B-ACDF075BED42}" presName="Name0" presStyleCnt="0">
        <dgm:presLayoutVars>
          <dgm:dir/>
          <dgm:resizeHandles val="exact"/>
        </dgm:presLayoutVars>
      </dgm:prSet>
      <dgm:spPr/>
    </dgm:pt>
    <dgm:pt modelId="{E57BAA1C-8303-4973-B297-0522E567E41B}" type="pres">
      <dgm:prSet presAssocID="{102F28F6-5702-4837-BB3B-ACDF075BED42}" presName="bkgdShp" presStyleLbl="alignAccFollowNode1" presStyleIdx="0" presStyleCnt="1"/>
      <dgm:spPr>
        <a:xfrm>
          <a:off x="0" y="0"/>
          <a:ext cx="11427460" cy="2172614"/>
        </a:xfrm>
        <a:prstGeom prst="roundRect">
          <a:avLst>
            <a:gd name="adj" fmla="val 10000"/>
          </a:avLst>
        </a:prstGeom>
      </dgm:spPr>
    </dgm:pt>
    <dgm:pt modelId="{1AC309E7-0CBB-4371-9181-3949B37A2F60}" type="pres">
      <dgm:prSet presAssocID="{102F28F6-5702-4837-BB3B-ACDF075BED42}" presName="linComp" presStyleCnt="0"/>
      <dgm:spPr/>
    </dgm:pt>
    <dgm:pt modelId="{2A3FFC98-FB15-4919-B9ED-0188D4024CE7}" type="pres">
      <dgm:prSet presAssocID="{2439A79A-C1D6-453D-8F47-D3DC86079CBB}" presName="compNode" presStyleCnt="0"/>
      <dgm:spPr/>
    </dgm:pt>
    <dgm:pt modelId="{45DBFADA-69E1-4675-BC2B-EB895132AC4B}" type="pres">
      <dgm:prSet presAssocID="{2439A79A-C1D6-453D-8F47-D3DC86079CBB}" presName="node" presStyleLbl="node1" presStyleIdx="0" presStyleCnt="1">
        <dgm:presLayoutVars>
          <dgm:bulletEnabled val="1"/>
        </dgm:presLayoutVars>
      </dgm:prSet>
      <dgm:spPr/>
    </dgm:pt>
    <dgm:pt modelId="{1E4A2809-833C-4661-AF4B-B900313D4A2C}" type="pres">
      <dgm:prSet presAssocID="{2439A79A-C1D6-453D-8F47-D3DC86079CBB}" presName="invisiNode" presStyleLbl="node1" presStyleIdx="0" presStyleCnt="1"/>
      <dgm:spPr/>
    </dgm:pt>
    <dgm:pt modelId="{0E955FA2-62EC-40CF-977C-3D30E66FBD19}" type="pres">
      <dgm:prSet presAssocID="{2439A79A-C1D6-453D-8F47-D3DC86079CBB}" presName="imagNode" presStyleLbl="fgImgPlace1" presStyleIdx="0" presStyleCnt="1"/>
      <dgm:spPr>
        <a:xfrm>
          <a:off x="6819398" y="289681"/>
          <a:ext cx="1961639" cy="1593250"/>
        </a:xfrm>
        <a:prstGeom prst="roundRect">
          <a:avLst>
            <a:gd name="adj" fmla="val 10000"/>
          </a:avLst>
        </a:prstGeom>
        <a:blipFill>
          <a:blip xmlns:r="http://schemas.openxmlformats.org/officeDocument/2006/relationships" r:embed="rId1"/>
          <a:srcRect/>
          <a:stretch>
            <a:fillRect l="-15000" r="-15000"/>
          </a:stretch>
        </a:blipFill>
      </dgm:spPr>
    </dgm:pt>
  </dgm:ptLst>
  <dgm:cxnLst>
    <dgm:cxn modelId="{B5233827-8C24-4553-86ED-45A0839F50F1}" type="presOf" srcId="{102F28F6-5702-4837-BB3B-ACDF075BED42}" destId="{CC850907-04EB-4C32-954C-8820067230B7}" srcOrd="0" destOrd="0" presId="urn:microsoft.com/office/officeart/2005/8/layout/pList2"/>
    <dgm:cxn modelId="{473FCD6D-A3D4-4691-A7DD-AE2A0A3695BE}" srcId="{102F28F6-5702-4837-BB3B-ACDF075BED42}" destId="{2439A79A-C1D6-453D-8F47-D3DC86079CBB}" srcOrd="0" destOrd="0" parTransId="{9366E7FD-59D3-4664-8DB0-368468C75635}" sibTransId="{C9F98A83-C067-4314-8BE0-28DF47D66FFC}"/>
    <dgm:cxn modelId="{42E946BC-1285-4886-9D9E-EFAE231CF812}" type="presOf" srcId="{2439A79A-C1D6-453D-8F47-D3DC86079CBB}" destId="{45DBFADA-69E1-4675-BC2B-EB895132AC4B}" srcOrd="0" destOrd="0" presId="urn:microsoft.com/office/officeart/2005/8/layout/pList2"/>
    <dgm:cxn modelId="{7CD1B1BA-71F8-4425-9F03-2507FA2D57F2}" type="presParOf" srcId="{CC850907-04EB-4C32-954C-8820067230B7}" destId="{E57BAA1C-8303-4973-B297-0522E567E41B}" srcOrd="0" destOrd="0" presId="urn:microsoft.com/office/officeart/2005/8/layout/pList2"/>
    <dgm:cxn modelId="{8E3A7221-BF40-4DF4-BE95-173249A56160}" type="presParOf" srcId="{CC850907-04EB-4C32-954C-8820067230B7}" destId="{1AC309E7-0CBB-4371-9181-3949B37A2F60}" srcOrd="1" destOrd="0" presId="urn:microsoft.com/office/officeart/2005/8/layout/pList2"/>
    <dgm:cxn modelId="{42A7C302-31C1-4744-8A32-D40EEF93C1D0}" type="presParOf" srcId="{1AC309E7-0CBB-4371-9181-3949B37A2F60}" destId="{2A3FFC98-FB15-4919-B9ED-0188D4024CE7}" srcOrd="0" destOrd="0" presId="urn:microsoft.com/office/officeart/2005/8/layout/pList2"/>
    <dgm:cxn modelId="{F8D8E15C-160A-4681-918B-06D40EC772D7}" type="presParOf" srcId="{2A3FFC98-FB15-4919-B9ED-0188D4024CE7}" destId="{45DBFADA-69E1-4675-BC2B-EB895132AC4B}" srcOrd="0" destOrd="0" presId="urn:microsoft.com/office/officeart/2005/8/layout/pList2"/>
    <dgm:cxn modelId="{7D65F004-F3D4-407C-87E9-10CEE2EFDFC3}" type="presParOf" srcId="{2A3FFC98-FB15-4919-B9ED-0188D4024CE7}" destId="{1E4A2809-833C-4661-AF4B-B900313D4A2C}" srcOrd="1" destOrd="0" presId="urn:microsoft.com/office/officeart/2005/8/layout/pList2"/>
    <dgm:cxn modelId="{D21C2E4A-412E-4B60-977D-F8CC371CD706}" type="presParOf" srcId="{2A3FFC98-FB15-4919-B9ED-0188D4024CE7}" destId="{0E955FA2-62EC-40CF-977C-3D30E66FBD19}" srcOrd="2" destOrd="0" presId="urn:microsoft.com/office/officeart/2005/8/layout/p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F3B97B-E768-4739-991D-405F98694C0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D3767A8-8EE4-4BC8-BD7C-A3F91CBFF0EB}">
      <dgm:prSet phldrT="[Text]" custT="1"/>
      <dgm:spPr/>
      <dgm:t>
        <a:bodyPr/>
        <a:lstStyle/>
        <a:p>
          <a:r>
            <a:rPr lang="en-US" sz="1800"/>
            <a:t>Baseline Scenario</a:t>
          </a:r>
        </a:p>
      </dgm:t>
    </dgm:pt>
    <dgm:pt modelId="{42BE02CD-FC54-4D3B-98A0-5A645C08A89A}" type="parTrans" cxnId="{15851430-06A3-4B8B-AD79-1A95E5EDFDF4}">
      <dgm:prSet/>
      <dgm:spPr/>
      <dgm:t>
        <a:bodyPr/>
        <a:lstStyle/>
        <a:p>
          <a:endParaRPr lang="en-US" sz="2000"/>
        </a:p>
      </dgm:t>
    </dgm:pt>
    <dgm:pt modelId="{F0E7F034-E718-4D6E-B42C-F50C225C04C7}" type="sibTrans" cxnId="{15851430-06A3-4B8B-AD79-1A95E5EDFDF4}">
      <dgm:prSet/>
      <dgm:spPr/>
      <dgm:t>
        <a:bodyPr/>
        <a:lstStyle/>
        <a:p>
          <a:endParaRPr lang="en-US" sz="2000"/>
        </a:p>
      </dgm:t>
    </dgm:pt>
    <dgm:pt modelId="{C0FF3E6A-4D31-49E8-8A12-AB651576E2AA}">
      <dgm:prSet phldrT="[Text]" custT="1"/>
      <dgm:spPr/>
      <dgm:t>
        <a:bodyPr/>
        <a:lstStyle/>
        <a:p>
          <a:r>
            <a:rPr lang="en-US" sz="1800"/>
            <a:t>Near-Term Projects Scenario </a:t>
          </a:r>
        </a:p>
      </dgm:t>
    </dgm:pt>
    <dgm:pt modelId="{028401EA-1688-4E25-B700-03D978E88C23}" type="parTrans" cxnId="{4E5540BC-AEA0-4DA4-B5B8-2D7E14A13E49}">
      <dgm:prSet/>
      <dgm:spPr/>
      <dgm:t>
        <a:bodyPr/>
        <a:lstStyle/>
        <a:p>
          <a:endParaRPr lang="en-US" sz="2000"/>
        </a:p>
      </dgm:t>
    </dgm:pt>
    <dgm:pt modelId="{B334D044-4596-4317-9913-D4CE5E475FDD}" type="sibTrans" cxnId="{4E5540BC-AEA0-4DA4-B5B8-2D7E14A13E49}">
      <dgm:prSet/>
      <dgm:spPr/>
      <dgm:t>
        <a:bodyPr/>
        <a:lstStyle/>
        <a:p>
          <a:endParaRPr lang="en-US" sz="2000"/>
        </a:p>
      </dgm:t>
    </dgm:pt>
    <dgm:pt modelId="{F6E9B1F3-CA54-4B04-99EC-08DA37F53BAD}">
      <dgm:prSet phldrT="[Text]" custT="1"/>
      <dgm:spPr/>
      <dgm:t>
        <a:bodyPr/>
        <a:lstStyle/>
        <a:p>
          <a:r>
            <a:rPr lang="en-US" sz="1800"/>
            <a:t>Future Projects Scenario</a:t>
          </a:r>
        </a:p>
      </dgm:t>
    </dgm:pt>
    <dgm:pt modelId="{A30DA241-FC86-44E9-8D6C-1EFEFA036964}" type="parTrans" cxnId="{7C242B03-3BC3-40BE-BE35-45EF63AAAB94}">
      <dgm:prSet/>
      <dgm:spPr/>
      <dgm:t>
        <a:bodyPr/>
        <a:lstStyle/>
        <a:p>
          <a:endParaRPr lang="en-US" sz="2000"/>
        </a:p>
      </dgm:t>
    </dgm:pt>
    <dgm:pt modelId="{6CF868E9-19CE-4F43-BE81-B1A6833DA838}" type="sibTrans" cxnId="{7C242B03-3BC3-40BE-BE35-45EF63AAAB94}">
      <dgm:prSet/>
      <dgm:spPr/>
      <dgm:t>
        <a:bodyPr/>
        <a:lstStyle/>
        <a:p>
          <a:endParaRPr lang="en-US" sz="2000"/>
        </a:p>
      </dgm:t>
    </dgm:pt>
    <dgm:pt modelId="{85DBBF1C-7FD7-48B9-B896-2D2969CC2CA6}">
      <dgm:prSet custT="1"/>
      <dgm:spPr/>
      <dgm:t>
        <a:bodyPr/>
        <a:lstStyle/>
        <a:p>
          <a:r>
            <a:rPr lang="en-US" sz="1400"/>
            <a:t>Construction of Regional Water Reclamation Facility (RWRF) in Garnet Hill Subarea</a:t>
          </a:r>
        </a:p>
      </dgm:t>
    </dgm:pt>
    <dgm:pt modelId="{2278F565-F4E3-4460-86D0-D2F416D372DD}" type="parTrans" cxnId="{F6727019-1629-430B-B558-5C38315BCDF1}">
      <dgm:prSet/>
      <dgm:spPr/>
      <dgm:t>
        <a:bodyPr/>
        <a:lstStyle/>
        <a:p>
          <a:endParaRPr lang="en-US" sz="2000"/>
        </a:p>
      </dgm:t>
    </dgm:pt>
    <dgm:pt modelId="{DC34F78D-2BAC-4DF7-A76D-1ADF14D43ACB}" type="sibTrans" cxnId="{F6727019-1629-430B-B558-5C38315BCDF1}">
      <dgm:prSet/>
      <dgm:spPr/>
      <dgm:t>
        <a:bodyPr/>
        <a:lstStyle/>
        <a:p>
          <a:endParaRPr lang="en-US" sz="2000"/>
        </a:p>
      </dgm:t>
    </dgm:pt>
    <dgm:pt modelId="{ADFAB9F3-1B45-4461-B515-ED898D4D9916}">
      <dgm:prSet custT="1"/>
      <dgm:spPr/>
      <dgm:t>
        <a:bodyPr/>
        <a:lstStyle/>
        <a:p>
          <a:r>
            <a:rPr lang="en-US" sz="1400"/>
            <a:t>Conveyance of a portion of wastewater from the MCSB to the RWRF for treatment</a:t>
          </a:r>
        </a:p>
      </dgm:t>
    </dgm:pt>
    <dgm:pt modelId="{222591AE-FF73-4C50-93E4-3C3EF8CB8959}" type="parTrans" cxnId="{AFD16DB3-71CF-4DFD-A57D-E1A9322ADFE4}">
      <dgm:prSet/>
      <dgm:spPr/>
      <dgm:t>
        <a:bodyPr/>
        <a:lstStyle/>
        <a:p>
          <a:endParaRPr lang="en-US" sz="2000"/>
        </a:p>
      </dgm:t>
    </dgm:pt>
    <dgm:pt modelId="{CD4D0755-3F32-4E00-A7E8-613043FDE9DB}" type="sibTrans" cxnId="{AFD16DB3-71CF-4DFD-A57D-E1A9322ADFE4}">
      <dgm:prSet/>
      <dgm:spPr/>
      <dgm:t>
        <a:bodyPr/>
        <a:lstStyle/>
        <a:p>
          <a:endParaRPr lang="en-US" sz="2000"/>
        </a:p>
      </dgm:t>
    </dgm:pt>
    <dgm:pt modelId="{F51CA15A-2C40-457F-AFF3-4E8CE5709830}">
      <dgm:prSet custT="1"/>
      <dgm:spPr/>
      <dgm:t>
        <a:bodyPr/>
        <a:lstStyle/>
        <a:p>
          <a:r>
            <a:rPr lang="en-US" sz="1400"/>
            <a:t>No return of RWRF-recycled water to the MSCB</a:t>
          </a:r>
        </a:p>
      </dgm:t>
    </dgm:pt>
    <dgm:pt modelId="{91479581-99ED-4C3F-920C-DD2E306FCD43}" type="parTrans" cxnId="{7BBB3602-F131-465E-B0BE-FD6ED7A4E983}">
      <dgm:prSet/>
      <dgm:spPr/>
      <dgm:t>
        <a:bodyPr/>
        <a:lstStyle/>
        <a:p>
          <a:endParaRPr lang="en-US" sz="2000"/>
        </a:p>
      </dgm:t>
    </dgm:pt>
    <dgm:pt modelId="{EB92283A-F98D-448A-BE09-AAEDDDE09896}" type="sibTrans" cxnId="{7BBB3602-F131-465E-B0BE-FD6ED7A4E983}">
      <dgm:prSet/>
      <dgm:spPr/>
      <dgm:t>
        <a:bodyPr/>
        <a:lstStyle/>
        <a:p>
          <a:endParaRPr lang="en-US" sz="2000"/>
        </a:p>
      </dgm:t>
    </dgm:pt>
    <dgm:pt modelId="{BE82C057-4C0D-4686-A392-C69D0DEC74CA}">
      <dgm:prSet custT="1"/>
      <dgm:spPr/>
      <dgm:t>
        <a:bodyPr/>
        <a:lstStyle/>
        <a:p>
          <a:r>
            <a:rPr lang="en-US" sz="1400"/>
            <a:t>No new supplies or increased SWP reliability for replenishment</a:t>
          </a:r>
        </a:p>
      </dgm:t>
    </dgm:pt>
    <dgm:pt modelId="{E3A66887-BFB2-4558-80BD-F559092E670B}" type="parTrans" cxnId="{66FDDF2F-D7C4-4FE7-8900-C68ECE6DF9B1}">
      <dgm:prSet/>
      <dgm:spPr/>
      <dgm:t>
        <a:bodyPr/>
        <a:lstStyle/>
        <a:p>
          <a:endParaRPr lang="en-US" sz="2000"/>
        </a:p>
      </dgm:t>
    </dgm:pt>
    <dgm:pt modelId="{041EFB46-395D-4DEC-A114-A113CFFB6A63}" type="sibTrans" cxnId="{66FDDF2F-D7C4-4FE7-8900-C68ECE6DF9B1}">
      <dgm:prSet/>
      <dgm:spPr/>
      <dgm:t>
        <a:bodyPr/>
        <a:lstStyle/>
        <a:p>
          <a:endParaRPr lang="en-US" sz="2000"/>
        </a:p>
      </dgm:t>
    </dgm:pt>
    <dgm:pt modelId="{8E5BCE71-374F-4B89-BAC3-8B504DB4D942}">
      <dgm:prSet custT="1"/>
      <dgm:spPr/>
      <dgm:t>
        <a:bodyPr/>
        <a:lstStyle/>
        <a:p>
          <a:r>
            <a:rPr lang="en-US" sz="1400"/>
            <a:t>Lake Perris Seepage Recovery Project brings additional SWP water beginning 2023</a:t>
          </a:r>
        </a:p>
      </dgm:t>
    </dgm:pt>
    <dgm:pt modelId="{3207D331-1581-4C2A-B41F-C16EE6770685}" type="parTrans" cxnId="{03DEC092-0FB8-4AAC-A934-C11E593975BF}">
      <dgm:prSet/>
      <dgm:spPr/>
      <dgm:t>
        <a:bodyPr/>
        <a:lstStyle/>
        <a:p>
          <a:endParaRPr lang="en-US" sz="2000"/>
        </a:p>
      </dgm:t>
    </dgm:pt>
    <dgm:pt modelId="{48AE6A0D-4A26-4ACB-8AED-1BB9489206CC}" type="sibTrans" cxnId="{03DEC092-0FB8-4AAC-A934-C11E593975BF}">
      <dgm:prSet/>
      <dgm:spPr/>
      <dgm:t>
        <a:bodyPr/>
        <a:lstStyle/>
        <a:p>
          <a:endParaRPr lang="en-US" sz="2000"/>
        </a:p>
      </dgm:t>
    </dgm:pt>
    <dgm:pt modelId="{8445AB6F-33C6-4BCA-8894-2A0534E807A5}">
      <dgm:prSet custT="1"/>
      <dgm:spPr/>
      <dgm:t>
        <a:bodyPr/>
        <a:lstStyle/>
        <a:p>
          <a:r>
            <a:rPr lang="en-US" sz="1400"/>
            <a:t>Recycled water from the RWFR is conveyed back to the MCSB for recharge or non-potable reuse</a:t>
          </a:r>
        </a:p>
      </dgm:t>
    </dgm:pt>
    <dgm:pt modelId="{499CFF31-9E2B-46E1-95CD-2C7EFC12EB6A}" type="parTrans" cxnId="{268DAEA7-0B70-4EC1-A59C-EE93FD0F5191}">
      <dgm:prSet/>
      <dgm:spPr/>
      <dgm:t>
        <a:bodyPr/>
        <a:lstStyle/>
        <a:p>
          <a:endParaRPr lang="en-US" sz="2000"/>
        </a:p>
      </dgm:t>
    </dgm:pt>
    <dgm:pt modelId="{0679577A-F6A7-4B1F-B669-94144145F26A}" type="sibTrans" cxnId="{268DAEA7-0B70-4EC1-A59C-EE93FD0F5191}">
      <dgm:prSet/>
      <dgm:spPr/>
      <dgm:t>
        <a:bodyPr/>
        <a:lstStyle/>
        <a:p>
          <a:endParaRPr lang="en-US" sz="2000"/>
        </a:p>
      </dgm:t>
    </dgm:pt>
    <dgm:pt modelId="{6D8BDF6D-257A-4701-A6C2-C4FD3968E881}">
      <dgm:prSet custT="1"/>
      <dgm:spPr/>
      <dgm:t>
        <a:bodyPr/>
        <a:lstStyle/>
        <a:p>
          <a:r>
            <a:rPr lang="en-US" sz="1400"/>
            <a:t>Includes near-term projects noted above and</a:t>
          </a:r>
        </a:p>
      </dgm:t>
    </dgm:pt>
    <dgm:pt modelId="{B581E3DB-2D44-4BF1-8F6E-24C5FF5E4FF6}" type="parTrans" cxnId="{7F83E625-2BCA-4EA4-847A-F3E68693650B}">
      <dgm:prSet/>
      <dgm:spPr/>
      <dgm:t>
        <a:bodyPr/>
        <a:lstStyle/>
        <a:p>
          <a:endParaRPr lang="en-US" sz="2000"/>
        </a:p>
      </dgm:t>
    </dgm:pt>
    <dgm:pt modelId="{7B2CF516-2C1E-4F6C-995A-12ED57F57B6E}" type="sibTrans" cxnId="{7F83E625-2BCA-4EA4-847A-F3E68693650B}">
      <dgm:prSet/>
      <dgm:spPr/>
      <dgm:t>
        <a:bodyPr/>
        <a:lstStyle/>
        <a:p>
          <a:endParaRPr lang="en-US" sz="2000"/>
        </a:p>
      </dgm:t>
    </dgm:pt>
    <dgm:pt modelId="{1AF8D14B-4633-40BE-889F-B803676A2E20}">
      <dgm:prSet custT="1"/>
      <dgm:spPr/>
      <dgm:t>
        <a:bodyPr/>
        <a:lstStyle/>
        <a:p>
          <a:r>
            <a:rPr lang="en-US" sz="1400"/>
            <a:t>Sites Reservoir Project brings additional SWP water beginning 2035</a:t>
          </a:r>
        </a:p>
      </dgm:t>
    </dgm:pt>
    <dgm:pt modelId="{FA4DBCA5-0F6B-4719-9A12-8D6EA4FB1796}" type="parTrans" cxnId="{E4450904-9DC7-4EA0-85BC-C39B0062121F}">
      <dgm:prSet/>
      <dgm:spPr/>
      <dgm:t>
        <a:bodyPr/>
        <a:lstStyle/>
        <a:p>
          <a:endParaRPr lang="en-US" sz="2000"/>
        </a:p>
      </dgm:t>
    </dgm:pt>
    <dgm:pt modelId="{BAC9EB12-34FB-42E3-AE30-B123BB88BE02}" type="sibTrans" cxnId="{E4450904-9DC7-4EA0-85BC-C39B0062121F}">
      <dgm:prSet/>
      <dgm:spPr/>
      <dgm:t>
        <a:bodyPr/>
        <a:lstStyle/>
        <a:p>
          <a:endParaRPr lang="en-US" sz="2000"/>
        </a:p>
      </dgm:t>
    </dgm:pt>
    <dgm:pt modelId="{4520B050-7D7D-484B-8F96-F4EA0F2BF531}">
      <dgm:prSet custT="1"/>
      <dgm:spPr/>
      <dgm:t>
        <a:bodyPr/>
        <a:lstStyle/>
        <a:p>
          <a:r>
            <a:rPr lang="en-US" sz="1400"/>
            <a:t>Delta Conveyance Project increases SWP reliability beginning 2045</a:t>
          </a:r>
        </a:p>
      </dgm:t>
    </dgm:pt>
    <dgm:pt modelId="{AFDCD177-CF6C-483B-9177-5868098A2965}" type="parTrans" cxnId="{DE533758-5DE4-47A8-9E29-B5D35572C23F}">
      <dgm:prSet/>
      <dgm:spPr/>
      <dgm:t>
        <a:bodyPr/>
        <a:lstStyle/>
        <a:p>
          <a:endParaRPr lang="en-US" sz="2000"/>
        </a:p>
      </dgm:t>
    </dgm:pt>
    <dgm:pt modelId="{AB52E132-0354-41A3-A954-7DFFFEE6D091}" type="sibTrans" cxnId="{DE533758-5DE4-47A8-9E29-B5D35572C23F}">
      <dgm:prSet/>
      <dgm:spPr/>
      <dgm:t>
        <a:bodyPr/>
        <a:lstStyle/>
        <a:p>
          <a:endParaRPr lang="en-US" sz="2000"/>
        </a:p>
      </dgm:t>
    </dgm:pt>
    <dgm:pt modelId="{1FACFFAB-E877-48C0-BD79-6C37E64288FE}" type="pres">
      <dgm:prSet presAssocID="{00F3B97B-E768-4739-991D-405F98694C04}" presName="Name0" presStyleCnt="0">
        <dgm:presLayoutVars>
          <dgm:dir/>
          <dgm:resizeHandles val="exact"/>
        </dgm:presLayoutVars>
      </dgm:prSet>
      <dgm:spPr/>
    </dgm:pt>
    <dgm:pt modelId="{07924E1E-17B6-41EA-AE6D-9E11D0D713EF}" type="pres">
      <dgm:prSet presAssocID="{7D3767A8-8EE4-4BC8-BD7C-A3F91CBFF0EB}" presName="composite" presStyleCnt="0"/>
      <dgm:spPr/>
    </dgm:pt>
    <dgm:pt modelId="{F9165D63-2CF3-4AB7-B769-0AEF87460EAF}" type="pres">
      <dgm:prSet presAssocID="{7D3767A8-8EE4-4BC8-BD7C-A3F91CBFF0EB}" presName="rect1" presStyleLbl="trAlignAcc1" presStyleIdx="0" presStyleCnt="3" custScaleX="148123">
        <dgm:presLayoutVars>
          <dgm:bulletEnabled val="1"/>
        </dgm:presLayoutVars>
      </dgm:prSet>
      <dgm:spPr/>
    </dgm:pt>
    <dgm:pt modelId="{621A61C9-8A7B-4575-956D-94957C7D199F}" type="pres">
      <dgm:prSet presAssocID="{7D3767A8-8EE4-4BC8-BD7C-A3F91CBFF0EB}" presName="rect2" presStyleLbl="fgImgPlace1" presStyleIdx="0" presStyleCnt="3" custLinFactX="-25748" custLinFactNeighborX="-100000" custLinFactNeighborY="4875"/>
      <dgm:spPr/>
    </dgm:pt>
    <dgm:pt modelId="{574C098C-C971-42B8-930D-116B7F23B7B6}" type="pres">
      <dgm:prSet presAssocID="{F0E7F034-E718-4D6E-B42C-F50C225C04C7}" presName="sibTrans" presStyleCnt="0"/>
      <dgm:spPr/>
    </dgm:pt>
    <dgm:pt modelId="{40BECAFC-C12F-4148-BDFE-1088BCD93763}" type="pres">
      <dgm:prSet presAssocID="{C0FF3E6A-4D31-49E8-8A12-AB651576E2AA}" presName="composite" presStyleCnt="0"/>
      <dgm:spPr/>
    </dgm:pt>
    <dgm:pt modelId="{41B80B7A-0658-46BE-9EEC-7DCCDC6EE27B}" type="pres">
      <dgm:prSet presAssocID="{C0FF3E6A-4D31-49E8-8A12-AB651576E2AA}" presName="rect1" presStyleLbl="trAlignAcc1" presStyleIdx="1" presStyleCnt="3" custScaleX="148123">
        <dgm:presLayoutVars>
          <dgm:bulletEnabled val="1"/>
        </dgm:presLayoutVars>
      </dgm:prSet>
      <dgm:spPr/>
    </dgm:pt>
    <dgm:pt modelId="{BB812C56-BDAA-4E9A-9B90-125C7CB43D87}" type="pres">
      <dgm:prSet presAssocID="{C0FF3E6A-4D31-49E8-8A12-AB651576E2AA}" presName="rect2" presStyleLbl="fgImgPlace1" presStyleIdx="1" presStyleCnt="3" custLinFactX="-25748" custLinFactNeighborX="-100000" custLinFactNeighborY="4875"/>
      <dgm:spPr/>
    </dgm:pt>
    <dgm:pt modelId="{F789DFB2-8225-4D30-B005-071546D62EA7}" type="pres">
      <dgm:prSet presAssocID="{B334D044-4596-4317-9913-D4CE5E475FDD}" presName="sibTrans" presStyleCnt="0"/>
      <dgm:spPr/>
    </dgm:pt>
    <dgm:pt modelId="{1717D5D1-1100-481F-B309-E1FAE58F20B1}" type="pres">
      <dgm:prSet presAssocID="{F6E9B1F3-CA54-4B04-99EC-08DA37F53BAD}" presName="composite" presStyleCnt="0"/>
      <dgm:spPr/>
    </dgm:pt>
    <dgm:pt modelId="{181FB9E9-0002-45E1-A9A8-D16F069A1824}" type="pres">
      <dgm:prSet presAssocID="{F6E9B1F3-CA54-4B04-99EC-08DA37F53BAD}" presName="rect1" presStyleLbl="trAlignAcc1" presStyleIdx="2" presStyleCnt="3" custScaleX="148123">
        <dgm:presLayoutVars>
          <dgm:bulletEnabled val="1"/>
        </dgm:presLayoutVars>
      </dgm:prSet>
      <dgm:spPr/>
    </dgm:pt>
    <dgm:pt modelId="{005E57D5-E254-4D1C-B696-F738C90621F9}" type="pres">
      <dgm:prSet presAssocID="{F6E9B1F3-CA54-4B04-99EC-08DA37F53BAD}" presName="rect2" presStyleLbl="fgImgPlace1" presStyleIdx="2" presStyleCnt="3" custLinFactX="-25748" custLinFactNeighborX="-100000" custLinFactNeighborY="4875"/>
      <dgm:spPr/>
    </dgm:pt>
  </dgm:ptLst>
  <dgm:cxnLst>
    <dgm:cxn modelId="{7BBB3602-F131-465E-B0BE-FD6ED7A4E983}" srcId="{7D3767A8-8EE4-4BC8-BD7C-A3F91CBFF0EB}" destId="{F51CA15A-2C40-457F-AFF3-4E8CE5709830}" srcOrd="2" destOrd="0" parTransId="{91479581-99ED-4C3F-920C-DD2E306FCD43}" sibTransId="{EB92283A-F98D-448A-BE09-AAEDDDE09896}"/>
    <dgm:cxn modelId="{7C242B03-3BC3-40BE-BE35-45EF63AAAB94}" srcId="{00F3B97B-E768-4739-991D-405F98694C04}" destId="{F6E9B1F3-CA54-4B04-99EC-08DA37F53BAD}" srcOrd="2" destOrd="0" parTransId="{A30DA241-FC86-44E9-8D6C-1EFEFA036964}" sibTransId="{6CF868E9-19CE-4F43-BE81-B1A6833DA838}"/>
    <dgm:cxn modelId="{50935503-2B77-4BAF-8BDD-F172B70DDE4B}" type="presOf" srcId="{6D8BDF6D-257A-4701-A6C2-C4FD3968E881}" destId="{181FB9E9-0002-45E1-A9A8-D16F069A1824}" srcOrd="0" destOrd="1" presId="urn:microsoft.com/office/officeart/2008/layout/PictureStrips"/>
    <dgm:cxn modelId="{E4450904-9DC7-4EA0-85BC-C39B0062121F}" srcId="{F6E9B1F3-CA54-4B04-99EC-08DA37F53BAD}" destId="{1AF8D14B-4633-40BE-889F-B803676A2E20}" srcOrd="1" destOrd="0" parTransId="{FA4DBCA5-0F6B-4719-9A12-8D6EA4FB1796}" sibTransId="{BAC9EB12-34FB-42E3-AE30-B123BB88BE02}"/>
    <dgm:cxn modelId="{9497E006-07DA-4181-B510-23E585FE4E77}" type="presOf" srcId="{ADFAB9F3-1B45-4461-B515-ED898D4D9916}" destId="{F9165D63-2CF3-4AB7-B769-0AEF87460EAF}" srcOrd="0" destOrd="2" presId="urn:microsoft.com/office/officeart/2008/layout/PictureStrips"/>
    <dgm:cxn modelId="{F6727019-1629-430B-B558-5C38315BCDF1}" srcId="{7D3767A8-8EE4-4BC8-BD7C-A3F91CBFF0EB}" destId="{85DBBF1C-7FD7-48B9-B896-2D2969CC2CA6}" srcOrd="0" destOrd="0" parTransId="{2278F565-F4E3-4460-86D0-D2F416D372DD}" sibTransId="{DC34F78D-2BAC-4DF7-A76D-1ADF14D43ACB}"/>
    <dgm:cxn modelId="{7F83E625-2BCA-4EA4-847A-F3E68693650B}" srcId="{F6E9B1F3-CA54-4B04-99EC-08DA37F53BAD}" destId="{6D8BDF6D-257A-4701-A6C2-C4FD3968E881}" srcOrd="0" destOrd="0" parTransId="{B581E3DB-2D44-4BF1-8F6E-24C5FF5E4FF6}" sibTransId="{7B2CF516-2C1E-4F6C-995A-12ED57F57B6E}"/>
    <dgm:cxn modelId="{66FDDF2F-D7C4-4FE7-8900-C68ECE6DF9B1}" srcId="{7D3767A8-8EE4-4BC8-BD7C-A3F91CBFF0EB}" destId="{BE82C057-4C0D-4686-A392-C69D0DEC74CA}" srcOrd="3" destOrd="0" parTransId="{E3A66887-BFB2-4558-80BD-F559092E670B}" sibTransId="{041EFB46-395D-4DEC-A114-A113CFFB6A63}"/>
    <dgm:cxn modelId="{15851430-06A3-4B8B-AD79-1A95E5EDFDF4}" srcId="{00F3B97B-E768-4739-991D-405F98694C04}" destId="{7D3767A8-8EE4-4BC8-BD7C-A3F91CBFF0EB}" srcOrd="0" destOrd="0" parTransId="{42BE02CD-FC54-4D3B-98A0-5A645C08A89A}" sibTransId="{F0E7F034-E718-4D6E-B42C-F50C225C04C7}"/>
    <dgm:cxn modelId="{4E5F7039-9BC3-4518-A0E5-A2D79C6EE2C6}" type="presOf" srcId="{BE82C057-4C0D-4686-A392-C69D0DEC74CA}" destId="{F9165D63-2CF3-4AB7-B769-0AEF87460EAF}" srcOrd="0" destOrd="4" presId="urn:microsoft.com/office/officeart/2008/layout/PictureStrips"/>
    <dgm:cxn modelId="{463FDB45-B3A1-4246-8AE5-2AECCCCBDC14}" type="presOf" srcId="{F51CA15A-2C40-457F-AFF3-4E8CE5709830}" destId="{F9165D63-2CF3-4AB7-B769-0AEF87460EAF}" srcOrd="0" destOrd="3" presId="urn:microsoft.com/office/officeart/2008/layout/PictureStrips"/>
    <dgm:cxn modelId="{DE533758-5DE4-47A8-9E29-B5D35572C23F}" srcId="{F6E9B1F3-CA54-4B04-99EC-08DA37F53BAD}" destId="{4520B050-7D7D-484B-8F96-F4EA0F2BF531}" srcOrd="2" destOrd="0" parTransId="{AFDCD177-CF6C-483B-9177-5868098A2965}" sibTransId="{AB52E132-0354-41A3-A954-7DFFFEE6D091}"/>
    <dgm:cxn modelId="{86B0BC85-5460-4A15-8C3D-04C019F5A75E}" type="presOf" srcId="{00F3B97B-E768-4739-991D-405F98694C04}" destId="{1FACFFAB-E877-48C0-BD79-6C37E64288FE}" srcOrd="0" destOrd="0" presId="urn:microsoft.com/office/officeart/2008/layout/PictureStrips"/>
    <dgm:cxn modelId="{03DEC092-0FB8-4AAC-A934-C11E593975BF}" srcId="{C0FF3E6A-4D31-49E8-8A12-AB651576E2AA}" destId="{8E5BCE71-374F-4B89-BAC3-8B504DB4D942}" srcOrd="0" destOrd="0" parTransId="{3207D331-1581-4C2A-B41F-C16EE6770685}" sibTransId="{48AE6A0D-4A26-4ACB-8AED-1BB9489206CC}"/>
    <dgm:cxn modelId="{407E8795-48D4-445F-9987-8442381F7418}" type="presOf" srcId="{4520B050-7D7D-484B-8F96-F4EA0F2BF531}" destId="{181FB9E9-0002-45E1-A9A8-D16F069A1824}" srcOrd="0" destOrd="3" presId="urn:microsoft.com/office/officeart/2008/layout/PictureStrips"/>
    <dgm:cxn modelId="{F62E749B-2621-47AF-A601-BF303256B87E}" type="presOf" srcId="{C0FF3E6A-4D31-49E8-8A12-AB651576E2AA}" destId="{41B80B7A-0658-46BE-9EEC-7DCCDC6EE27B}" srcOrd="0" destOrd="0" presId="urn:microsoft.com/office/officeart/2008/layout/PictureStrips"/>
    <dgm:cxn modelId="{88175AA3-FB60-4541-ABB3-3BC0778CA0DE}" type="presOf" srcId="{1AF8D14B-4633-40BE-889F-B803676A2E20}" destId="{181FB9E9-0002-45E1-A9A8-D16F069A1824}" srcOrd="0" destOrd="2" presId="urn:microsoft.com/office/officeart/2008/layout/PictureStrips"/>
    <dgm:cxn modelId="{268DAEA7-0B70-4EC1-A59C-EE93FD0F5191}" srcId="{C0FF3E6A-4D31-49E8-8A12-AB651576E2AA}" destId="{8445AB6F-33C6-4BCA-8894-2A0534E807A5}" srcOrd="1" destOrd="0" parTransId="{499CFF31-9E2B-46E1-95CD-2C7EFC12EB6A}" sibTransId="{0679577A-F6A7-4B1F-B669-94144145F26A}"/>
    <dgm:cxn modelId="{AFD16DB3-71CF-4DFD-A57D-E1A9322ADFE4}" srcId="{7D3767A8-8EE4-4BC8-BD7C-A3F91CBFF0EB}" destId="{ADFAB9F3-1B45-4461-B515-ED898D4D9916}" srcOrd="1" destOrd="0" parTransId="{222591AE-FF73-4C50-93E4-3C3EF8CB8959}" sibTransId="{CD4D0755-3F32-4E00-A7E8-613043FDE9DB}"/>
    <dgm:cxn modelId="{4E5540BC-AEA0-4DA4-B5B8-2D7E14A13E49}" srcId="{00F3B97B-E768-4739-991D-405F98694C04}" destId="{C0FF3E6A-4D31-49E8-8A12-AB651576E2AA}" srcOrd="1" destOrd="0" parTransId="{028401EA-1688-4E25-B700-03D978E88C23}" sibTransId="{B334D044-4596-4317-9913-D4CE5E475FDD}"/>
    <dgm:cxn modelId="{052E7DC6-B54D-47E2-94C7-EB973E9B2290}" type="presOf" srcId="{7D3767A8-8EE4-4BC8-BD7C-A3F91CBFF0EB}" destId="{F9165D63-2CF3-4AB7-B769-0AEF87460EAF}" srcOrd="0" destOrd="0" presId="urn:microsoft.com/office/officeart/2008/layout/PictureStrips"/>
    <dgm:cxn modelId="{B4AC67C8-05CD-47D8-914B-39FE0F1E9349}" type="presOf" srcId="{85DBBF1C-7FD7-48B9-B896-2D2969CC2CA6}" destId="{F9165D63-2CF3-4AB7-B769-0AEF87460EAF}" srcOrd="0" destOrd="1" presId="urn:microsoft.com/office/officeart/2008/layout/PictureStrips"/>
    <dgm:cxn modelId="{2350B8CC-3027-4F82-AF0A-B67C5F7430DD}" type="presOf" srcId="{8E5BCE71-374F-4B89-BAC3-8B504DB4D942}" destId="{41B80B7A-0658-46BE-9EEC-7DCCDC6EE27B}" srcOrd="0" destOrd="1" presId="urn:microsoft.com/office/officeart/2008/layout/PictureStrips"/>
    <dgm:cxn modelId="{E08868CE-95C4-45D6-99FC-DC1C2C85E807}" type="presOf" srcId="{F6E9B1F3-CA54-4B04-99EC-08DA37F53BAD}" destId="{181FB9E9-0002-45E1-A9A8-D16F069A1824}" srcOrd="0" destOrd="0" presId="urn:microsoft.com/office/officeart/2008/layout/PictureStrips"/>
    <dgm:cxn modelId="{0E9B3BD0-F319-4F95-85DD-2905BE968E81}" type="presOf" srcId="{8445AB6F-33C6-4BCA-8894-2A0534E807A5}" destId="{41B80B7A-0658-46BE-9EEC-7DCCDC6EE27B}" srcOrd="0" destOrd="2" presId="urn:microsoft.com/office/officeart/2008/layout/PictureStrips"/>
    <dgm:cxn modelId="{55137D16-59FA-40CC-A041-42A9A30AB1F1}" type="presParOf" srcId="{1FACFFAB-E877-48C0-BD79-6C37E64288FE}" destId="{07924E1E-17B6-41EA-AE6D-9E11D0D713EF}" srcOrd="0" destOrd="0" presId="urn:microsoft.com/office/officeart/2008/layout/PictureStrips"/>
    <dgm:cxn modelId="{4B0B12DD-5AF3-4183-8FB4-230D80D5C6CA}" type="presParOf" srcId="{07924E1E-17B6-41EA-AE6D-9E11D0D713EF}" destId="{F9165D63-2CF3-4AB7-B769-0AEF87460EAF}" srcOrd="0" destOrd="0" presId="urn:microsoft.com/office/officeart/2008/layout/PictureStrips"/>
    <dgm:cxn modelId="{1883EF2A-5EDA-4651-AB29-FA21888F8CE9}" type="presParOf" srcId="{07924E1E-17B6-41EA-AE6D-9E11D0D713EF}" destId="{621A61C9-8A7B-4575-956D-94957C7D199F}" srcOrd="1" destOrd="0" presId="urn:microsoft.com/office/officeart/2008/layout/PictureStrips"/>
    <dgm:cxn modelId="{F4D8C938-0756-484F-9733-DBD9B7BD2E5F}" type="presParOf" srcId="{1FACFFAB-E877-48C0-BD79-6C37E64288FE}" destId="{574C098C-C971-42B8-930D-116B7F23B7B6}" srcOrd="1" destOrd="0" presId="urn:microsoft.com/office/officeart/2008/layout/PictureStrips"/>
    <dgm:cxn modelId="{5C4DB62D-9BA6-45C7-AD93-545F292007FE}" type="presParOf" srcId="{1FACFFAB-E877-48C0-BD79-6C37E64288FE}" destId="{40BECAFC-C12F-4148-BDFE-1088BCD93763}" srcOrd="2" destOrd="0" presId="urn:microsoft.com/office/officeart/2008/layout/PictureStrips"/>
    <dgm:cxn modelId="{809A5126-99EB-4468-9AD4-F46E99A55FE7}" type="presParOf" srcId="{40BECAFC-C12F-4148-BDFE-1088BCD93763}" destId="{41B80B7A-0658-46BE-9EEC-7DCCDC6EE27B}" srcOrd="0" destOrd="0" presId="urn:microsoft.com/office/officeart/2008/layout/PictureStrips"/>
    <dgm:cxn modelId="{6E20A1E6-7ECA-4727-8F81-31EA7553F29D}" type="presParOf" srcId="{40BECAFC-C12F-4148-BDFE-1088BCD93763}" destId="{BB812C56-BDAA-4E9A-9B90-125C7CB43D87}" srcOrd="1" destOrd="0" presId="urn:microsoft.com/office/officeart/2008/layout/PictureStrips"/>
    <dgm:cxn modelId="{1C05CFAB-3E3C-406C-BA96-C5964CC1A7DF}" type="presParOf" srcId="{1FACFFAB-E877-48C0-BD79-6C37E64288FE}" destId="{F789DFB2-8225-4D30-B005-071546D62EA7}" srcOrd="3" destOrd="0" presId="urn:microsoft.com/office/officeart/2008/layout/PictureStrips"/>
    <dgm:cxn modelId="{8F3C35B3-BB50-46E1-8B16-F42BD8514B18}" type="presParOf" srcId="{1FACFFAB-E877-48C0-BD79-6C37E64288FE}" destId="{1717D5D1-1100-481F-B309-E1FAE58F20B1}" srcOrd="4" destOrd="0" presId="urn:microsoft.com/office/officeart/2008/layout/PictureStrips"/>
    <dgm:cxn modelId="{BFB4A41F-4C6A-41D1-829B-320AA738B9F9}" type="presParOf" srcId="{1717D5D1-1100-481F-B309-E1FAE58F20B1}" destId="{181FB9E9-0002-45E1-A9A8-D16F069A1824}" srcOrd="0" destOrd="0" presId="urn:microsoft.com/office/officeart/2008/layout/PictureStrips"/>
    <dgm:cxn modelId="{C3FC8E5B-65D1-4394-870F-7E4EC79C8E0F}" type="presParOf" srcId="{1717D5D1-1100-481F-B309-E1FAE58F20B1}" destId="{005E57D5-E254-4D1C-B696-F738C90621F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219DA-1737-426F-9873-C18418A6F219}">
      <dsp:nvSpPr>
        <dsp:cNvPr id="0" name=""/>
        <dsp:cNvSpPr/>
      </dsp:nvSpPr>
      <dsp:spPr>
        <a:xfrm>
          <a:off x="5077" y="1483007"/>
          <a:ext cx="2219968" cy="218872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Historical </a:t>
          </a:r>
          <a:br>
            <a:rPr lang="en-US" sz="2400" b="1" kern="1200"/>
          </a:br>
          <a:r>
            <a:rPr lang="en-US" sz="2400" b="1" kern="1200"/>
            <a:t>Water Use</a:t>
          </a:r>
        </a:p>
      </dsp:txBody>
      <dsp:txXfrm>
        <a:off x="69183" y="1547113"/>
        <a:ext cx="2091756" cy="2060512"/>
      </dsp:txXfrm>
    </dsp:sp>
    <dsp:sp modelId="{F6EE23D3-BB19-49A6-886D-5E36CD581799}">
      <dsp:nvSpPr>
        <dsp:cNvPr id="0" name=""/>
        <dsp:cNvSpPr/>
      </dsp:nvSpPr>
      <dsp:spPr>
        <a:xfrm>
          <a:off x="2447042" y="2302093"/>
          <a:ext cx="470633" cy="55055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47042" y="2412203"/>
        <a:ext cx="329443" cy="330332"/>
      </dsp:txXfrm>
    </dsp:sp>
    <dsp:sp modelId="{6353F89D-EE98-43E3-9612-EAC82414A632}">
      <dsp:nvSpPr>
        <dsp:cNvPr id="0" name=""/>
        <dsp:cNvSpPr/>
      </dsp:nvSpPr>
      <dsp:spPr>
        <a:xfrm>
          <a:off x="3113033" y="1483007"/>
          <a:ext cx="2219968" cy="2188724"/>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Demand Factors</a:t>
          </a:r>
        </a:p>
      </dsp:txBody>
      <dsp:txXfrm>
        <a:off x="3177139" y="1547113"/>
        <a:ext cx="2091756" cy="2060512"/>
      </dsp:txXfrm>
    </dsp:sp>
    <dsp:sp modelId="{91B842C7-E2A9-48AE-9C6F-5746EC833680}">
      <dsp:nvSpPr>
        <dsp:cNvPr id="0" name=""/>
        <dsp:cNvSpPr/>
      </dsp:nvSpPr>
      <dsp:spPr>
        <a:xfrm>
          <a:off x="5554999" y="2302093"/>
          <a:ext cx="470633" cy="550552"/>
        </a:xfrm>
        <a:prstGeom prst="rightArrow">
          <a:avLst>
            <a:gd name="adj1" fmla="val 60000"/>
            <a:gd name="adj2" fmla="val 50000"/>
          </a:avLst>
        </a:prstGeom>
        <a:solidFill>
          <a:schemeClr val="accent4">
            <a:hueOff val="-2232385"/>
            <a:satOff val="13449"/>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554999" y="2412203"/>
        <a:ext cx="329443" cy="330332"/>
      </dsp:txXfrm>
    </dsp:sp>
    <dsp:sp modelId="{B457A2F6-8D54-482C-BEE9-0F254E1B29C8}">
      <dsp:nvSpPr>
        <dsp:cNvPr id="0" name=""/>
        <dsp:cNvSpPr/>
      </dsp:nvSpPr>
      <dsp:spPr>
        <a:xfrm>
          <a:off x="6220989" y="1483007"/>
          <a:ext cx="2219968" cy="2188724"/>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Demographic Projections</a:t>
          </a:r>
        </a:p>
      </dsp:txBody>
      <dsp:txXfrm>
        <a:off x="6285095" y="1547113"/>
        <a:ext cx="2091756" cy="2060512"/>
      </dsp:txXfrm>
    </dsp:sp>
    <dsp:sp modelId="{5EC43D8C-0343-4531-BDEA-7CC71D85D25B}">
      <dsp:nvSpPr>
        <dsp:cNvPr id="0" name=""/>
        <dsp:cNvSpPr/>
      </dsp:nvSpPr>
      <dsp:spPr>
        <a:xfrm>
          <a:off x="8662955" y="2302093"/>
          <a:ext cx="470633" cy="550552"/>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662955" y="2412203"/>
        <a:ext cx="329443" cy="330332"/>
      </dsp:txXfrm>
    </dsp:sp>
    <dsp:sp modelId="{5738C39B-B573-48FD-895F-E48129C9B193}">
      <dsp:nvSpPr>
        <dsp:cNvPr id="0" name=""/>
        <dsp:cNvSpPr/>
      </dsp:nvSpPr>
      <dsp:spPr>
        <a:xfrm>
          <a:off x="9328945" y="1483007"/>
          <a:ext cx="2219968" cy="2188724"/>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Demand Projections</a:t>
          </a:r>
        </a:p>
      </dsp:txBody>
      <dsp:txXfrm>
        <a:off x="9393051" y="1547113"/>
        <a:ext cx="2091756" cy="2060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BAA1C-8303-4973-B297-0522E567E41B}">
      <dsp:nvSpPr>
        <dsp:cNvPr id="0" name=""/>
        <dsp:cNvSpPr/>
      </dsp:nvSpPr>
      <dsp:spPr>
        <a:xfrm>
          <a:off x="0" y="0"/>
          <a:ext cx="5956663" cy="2172614"/>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F95E47-B7A8-435D-8150-CA70D58196F5}">
      <dsp:nvSpPr>
        <dsp:cNvPr id="0" name=""/>
        <dsp:cNvSpPr/>
      </dsp:nvSpPr>
      <dsp:spPr>
        <a:xfrm>
          <a:off x="180486" y="289681"/>
          <a:ext cx="2575442" cy="1593250"/>
        </a:xfrm>
        <a:prstGeom prst="roundRect">
          <a:avLst>
            <a:gd name="adj" fmla="val 10000"/>
          </a:avLst>
        </a:prstGeom>
        <a:blipFill>
          <a:blip xmlns:r="http://schemas.openxmlformats.org/officeDocument/2006/relationships" r:embed="rId1"/>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97DD02-ECFC-4E43-9F95-05296ACE039A}">
      <dsp:nvSpPr>
        <dsp:cNvPr id="0" name=""/>
        <dsp:cNvSpPr/>
      </dsp:nvSpPr>
      <dsp:spPr>
        <a:xfrm rot="10800000">
          <a:off x="180486" y="2172614"/>
          <a:ext cx="2575442" cy="2655417"/>
        </a:xfrm>
        <a:prstGeom prst="round2SameRect">
          <a:avLst>
            <a:gd name="adj1" fmla="val 10500"/>
            <a:gd name="adj2" fmla="val 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ea typeface="+mn-ea"/>
              <a:cs typeface="+mn-cs"/>
            </a:rPr>
            <a:t>State Water Project</a:t>
          </a:r>
        </a:p>
      </dsp:txBody>
      <dsp:txXfrm rot="10800000">
        <a:off x="259690" y="2172614"/>
        <a:ext cx="2417034" cy="2576213"/>
      </dsp:txXfrm>
    </dsp:sp>
    <dsp:sp modelId="{68BCA257-494B-4983-8FE4-160091D49BB5}">
      <dsp:nvSpPr>
        <dsp:cNvPr id="0" name=""/>
        <dsp:cNvSpPr/>
      </dsp:nvSpPr>
      <dsp:spPr>
        <a:xfrm>
          <a:off x="3107103" y="289681"/>
          <a:ext cx="2575442" cy="1593250"/>
        </a:xfrm>
        <a:prstGeom prst="roundRect">
          <a:avLst>
            <a:gd name="adj" fmla="val 10000"/>
          </a:avLst>
        </a:prstGeom>
        <a:blipFill>
          <a:blip xmlns:r="http://schemas.openxmlformats.org/officeDocument/2006/relationships" r:embed="rId2"/>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0987AB-349D-4BBA-AE54-264E8B87925A}">
      <dsp:nvSpPr>
        <dsp:cNvPr id="0" name=""/>
        <dsp:cNvSpPr/>
      </dsp:nvSpPr>
      <dsp:spPr>
        <a:xfrm rot="10800000">
          <a:off x="3013473" y="2172614"/>
          <a:ext cx="2762702" cy="2655417"/>
        </a:xfrm>
        <a:prstGeom prst="round2SameRect">
          <a:avLst>
            <a:gd name="adj1" fmla="val 10500"/>
            <a:gd name="adj2" fmla="val 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ea typeface="+mn-ea"/>
              <a:cs typeface="+mn-cs"/>
            </a:rPr>
            <a:t>Groundwater</a:t>
          </a:r>
        </a:p>
      </dsp:txBody>
      <dsp:txXfrm rot="10800000">
        <a:off x="3095136" y="2172614"/>
        <a:ext cx="2599376" cy="2573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BAA1C-8303-4973-B297-0522E567E41B}">
      <dsp:nvSpPr>
        <dsp:cNvPr id="0" name=""/>
        <dsp:cNvSpPr/>
      </dsp:nvSpPr>
      <dsp:spPr>
        <a:xfrm>
          <a:off x="0" y="0"/>
          <a:ext cx="2987948" cy="2172614"/>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955FA2-62EC-40CF-977C-3D30E66FBD19}">
      <dsp:nvSpPr>
        <dsp:cNvPr id="0" name=""/>
        <dsp:cNvSpPr/>
      </dsp:nvSpPr>
      <dsp:spPr>
        <a:xfrm>
          <a:off x="89638" y="289681"/>
          <a:ext cx="2808671" cy="1593250"/>
        </a:xfrm>
        <a:prstGeom prst="roundRect">
          <a:avLst>
            <a:gd name="adj" fmla="val 10000"/>
          </a:avLst>
        </a:prstGeom>
        <a:blipFill>
          <a:blip xmlns:r="http://schemas.openxmlformats.org/officeDocument/2006/relationships" r:embed="rId1"/>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DBFADA-69E1-4675-BC2B-EB895132AC4B}">
      <dsp:nvSpPr>
        <dsp:cNvPr id="0" name=""/>
        <dsp:cNvSpPr/>
      </dsp:nvSpPr>
      <dsp:spPr>
        <a:xfrm rot="10800000">
          <a:off x="89638" y="2172614"/>
          <a:ext cx="2808671" cy="2655417"/>
        </a:xfrm>
        <a:prstGeom prst="round2SameRect">
          <a:avLst>
            <a:gd name="adj1" fmla="val 10500"/>
            <a:gd name="adj2" fmla="val 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latin typeface="Calibri" panose="020F0502020204030204"/>
              <a:ea typeface="+mn-ea"/>
              <a:cs typeface="+mn-cs"/>
            </a:rPr>
            <a:t>Recycled Water</a:t>
          </a:r>
        </a:p>
      </dsp:txBody>
      <dsp:txXfrm rot="10800000">
        <a:off x="171301" y="2172614"/>
        <a:ext cx="2645345" cy="2573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65D63-2CF3-4AB7-B769-0AEF87460EAF}">
      <dsp:nvSpPr>
        <dsp:cNvPr id="0" name=""/>
        <dsp:cNvSpPr/>
      </dsp:nvSpPr>
      <dsp:spPr>
        <a:xfrm>
          <a:off x="2085680" y="313611"/>
          <a:ext cx="7421199" cy="15656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484"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Baseline Scenario</a:t>
          </a:r>
        </a:p>
        <a:p>
          <a:pPr marL="114300" lvl="1" indent="-114300" algn="l" defTabSz="622300">
            <a:lnSpc>
              <a:spcPct val="90000"/>
            </a:lnSpc>
            <a:spcBef>
              <a:spcPct val="0"/>
            </a:spcBef>
            <a:spcAft>
              <a:spcPct val="15000"/>
            </a:spcAft>
            <a:buChar char="•"/>
          </a:pPr>
          <a:r>
            <a:rPr lang="en-US" sz="1400" kern="1200"/>
            <a:t>Construction of Regional Water Reclamation Facility (RWRF) in Garnet Hill Subarea</a:t>
          </a:r>
        </a:p>
        <a:p>
          <a:pPr marL="114300" lvl="1" indent="-114300" algn="l" defTabSz="622300">
            <a:lnSpc>
              <a:spcPct val="90000"/>
            </a:lnSpc>
            <a:spcBef>
              <a:spcPct val="0"/>
            </a:spcBef>
            <a:spcAft>
              <a:spcPct val="15000"/>
            </a:spcAft>
            <a:buChar char="•"/>
          </a:pPr>
          <a:r>
            <a:rPr lang="en-US" sz="1400" kern="1200"/>
            <a:t>Conveyance of a portion of wastewater from the MCSB to the RWRF for treatment</a:t>
          </a:r>
        </a:p>
        <a:p>
          <a:pPr marL="114300" lvl="1" indent="-114300" algn="l" defTabSz="622300">
            <a:lnSpc>
              <a:spcPct val="90000"/>
            </a:lnSpc>
            <a:spcBef>
              <a:spcPct val="0"/>
            </a:spcBef>
            <a:spcAft>
              <a:spcPct val="15000"/>
            </a:spcAft>
            <a:buChar char="•"/>
          </a:pPr>
          <a:r>
            <a:rPr lang="en-US" sz="1400" kern="1200"/>
            <a:t>No return of RWRF-recycled water to the MSCB</a:t>
          </a:r>
        </a:p>
        <a:p>
          <a:pPr marL="114300" lvl="1" indent="-114300" algn="l" defTabSz="622300">
            <a:lnSpc>
              <a:spcPct val="90000"/>
            </a:lnSpc>
            <a:spcBef>
              <a:spcPct val="0"/>
            </a:spcBef>
            <a:spcAft>
              <a:spcPct val="15000"/>
            </a:spcAft>
            <a:buChar char="•"/>
          </a:pPr>
          <a:r>
            <a:rPr lang="en-US" sz="1400" kern="1200"/>
            <a:t>No new supplies or increased SWP reliability for replenishment</a:t>
          </a:r>
        </a:p>
      </dsp:txBody>
      <dsp:txXfrm>
        <a:off x="2085680" y="313611"/>
        <a:ext cx="7421199" cy="1565674"/>
      </dsp:txXfrm>
    </dsp:sp>
    <dsp:sp modelId="{621A61C9-8A7B-4575-956D-94957C7D199F}">
      <dsp:nvSpPr>
        <dsp:cNvPr id="0" name=""/>
        <dsp:cNvSpPr/>
      </dsp:nvSpPr>
      <dsp:spPr>
        <a:xfrm>
          <a:off x="1704280" y="167601"/>
          <a:ext cx="1095972" cy="164395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80B7A-0658-46BE-9EEC-7DCCDC6EE27B}">
      <dsp:nvSpPr>
        <dsp:cNvPr id="0" name=""/>
        <dsp:cNvSpPr/>
      </dsp:nvSpPr>
      <dsp:spPr>
        <a:xfrm>
          <a:off x="2085680" y="2284622"/>
          <a:ext cx="7421199" cy="15656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484"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Near-Term Projects Scenario </a:t>
          </a:r>
        </a:p>
        <a:p>
          <a:pPr marL="114300" lvl="1" indent="-114300" algn="l" defTabSz="622300">
            <a:lnSpc>
              <a:spcPct val="90000"/>
            </a:lnSpc>
            <a:spcBef>
              <a:spcPct val="0"/>
            </a:spcBef>
            <a:spcAft>
              <a:spcPct val="15000"/>
            </a:spcAft>
            <a:buChar char="•"/>
          </a:pPr>
          <a:r>
            <a:rPr lang="en-US" sz="1400" kern="1200"/>
            <a:t>Lake Perris Seepage Recovery Project brings additional SWP water beginning 2023</a:t>
          </a:r>
        </a:p>
        <a:p>
          <a:pPr marL="114300" lvl="1" indent="-114300" algn="l" defTabSz="622300">
            <a:lnSpc>
              <a:spcPct val="90000"/>
            </a:lnSpc>
            <a:spcBef>
              <a:spcPct val="0"/>
            </a:spcBef>
            <a:spcAft>
              <a:spcPct val="15000"/>
            </a:spcAft>
            <a:buChar char="•"/>
          </a:pPr>
          <a:r>
            <a:rPr lang="en-US" sz="1400" kern="1200"/>
            <a:t>Recycled water from the RWFR is conveyed back to the MCSB for recharge or non-potable reuse</a:t>
          </a:r>
        </a:p>
      </dsp:txBody>
      <dsp:txXfrm>
        <a:off x="2085680" y="2284622"/>
        <a:ext cx="7421199" cy="1565674"/>
      </dsp:txXfrm>
    </dsp:sp>
    <dsp:sp modelId="{BB812C56-BDAA-4E9A-9B90-125C7CB43D87}">
      <dsp:nvSpPr>
        <dsp:cNvPr id="0" name=""/>
        <dsp:cNvSpPr/>
      </dsp:nvSpPr>
      <dsp:spPr>
        <a:xfrm>
          <a:off x="1704280" y="2138611"/>
          <a:ext cx="1095972" cy="164395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1FB9E9-0002-45E1-A9A8-D16F069A1824}">
      <dsp:nvSpPr>
        <dsp:cNvPr id="0" name=""/>
        <dsp:cNvSpPr/>
      </dsp:nvSpPr>
      <dsp:spPr>
        <a:xfrm>
          <a:off x="2085680" y="4255632"/>
          <a:ext cx="7421199" cy="156567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0484"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Future Projects Scenario</a:t>
          </a:r>
        </a:p>
        <a:p>
          <a:pPr marL="114300" lvl="1" indent="-114300" algn="l" defTabSz="622300">
            <a:lnSpc>
              <a:spcPct val="90000"/>
            </a:lnSpc>
            <a:spcBef>
              <a:spcPct val="0"/>
            </a:spcBef>
            <a:spcAft>
              <a:spcPct val="15000"/>
            </a:spcAft>
            <a:buChar char="•"/>
          </a:pPr>
          <a:r>
            <a:rPr lang="en-US" sz="1400" kern="1200"/>
            <a:t>Includes near-term projects noted above and</a:t>
          </a:r>
        </a:p>
        <a:p>
          <a:pPr marL="114300" lvl="1" indent="-114300" algn="l" defTabSz="622300">
            <a:lnSpc>
              <a:spcPct val="90000"/>
            </a:lnSpc>
            <a:spcBef>
              <a:spcPct val="0"/>
            </a:spcBef>
            <a:spcAft>
              <a:spcPct val="15000"/>
            </a:spcAft>
            <a:buChar char="•"/>
          </a:pPr>
          <a:r>
            <a:rPr lang="en-US" sz="1400" kern="1200"/>
            <a:t>Sites Reservoir Project brings additional SWP water beginning 2035</a:t>
          </a:r>
        </a:p>
        <a:p>
          <a:pPr marL="114300" lvl="1" indent="-114300" algn="l" defTabSz="622300">
            <a:lnSpc>
              <a:spcPct val="90000"/>
            </a:lnSpc>
            <a:spcBef>
              <a:spcPct val="0"/>
            </a:spcBef>
            <a:spcAft>
              <a:spcPct val="15000"/>
            </a:spcAft>
            <a:buChar char="•"/>
          </a:pPr>
          <a:r>
            <a:rPr lang="en-US" sz="1400" kern="1200"/>
            <a:t>Delta Conveyance Project increases SWP reliability beginning 2045</a:t>
          </a:r>
        </a:p>
      </dsp:txBody>
      <dsp:txXfrm>
        <a:off x="2085680" y="4255632"/>
        <a:ext cx="7421199" cy="1565674"/>
      </dsp:txXfrm>
    </dsp:sp>
    <dsp:sp modelId="{005E57D5-E254-4D1C-B696-F738C90621F9}">
      <dsp:nvSpPr>
        <dsp:cNvPr id="0" name=""/>
        <dsp:cNvSpPr/>
      </dsp:nvSpPr>
      <dsp:spPr>
        <a:xfrm>
          <a:off x="1704280" y="4109622"/>
          <a:ext cx="1095972" cy="1643958"/>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08243EE-9F42-41EB-9484-D43775E3DA11}" type="datetimeFigureOut">
              <a:rPr lang="en-US" smtClean="0"/>
              <a:t>11/4/2025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D10E2E8-0287-41DD-A4A7-45BD0ABBCD9D}" type="slidenum">
              <a:rPr lang="en-US" smtClean="0"/>
              <a:t>‹#›</a:t>
            </a:fld>
            <a:endParaRPr lang="en-US"/>
          </a:p>
        </p:txBody>
      </p:sp>
    </p:spTree>
    <p:extLst>
      <p:ext uri="{BB962C8B-B14F-4D97-AF65-F5344CB8AC3E}">
        <p14:creationId xmlns:p14="http://schemas.microsoft.com/office/powerpoint/2010/main" val="33466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vwd.org/Archive/ViewFile/Item/97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file:///C:\Users\lsolorzano\Downloads\FINAL%20MCSB%20Annual%20Report%20for%20WY%202023-2024.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vwd.org/Archive/ViewFile/Item/978"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vwd.org/Archive/ViewFile/Item/978"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file:///C:\Users\lsolorzano\Downloads\FINAL%20MCSB%20Annual%20Report%20for%20WY%202023-2024.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file:///C:\Users\lsolorzano\Downloads\FINAL%20MCSB%20Annual%20Report%20for%20WY%202023-2024.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file:///C:\Users\lsolorzano\Downloads\FINAL%20MCSB%20Annual%20Report%20for%20WY%202023-2024.pdf"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1</a:t>
            </a:fld>
            <a:endParaRPr lang="en-US"/>
          </a:p>
        </p:txBody>
      </p:sp>
    </p:spTree>
    <p:extLst>
      <p:ext uri="{BB962C8B-B14F-4D97-AF65-F5344CB8AC3E}">
        <p14:creationId xmlns:p14="http://schemas.microsoft.com/office/powerpoint/2010/main" val="729272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2700" marR="132715" indent="0">
              <a:lnSpc>
                <a:spcPct val="80000"/>
              </a:lnSpc>
              <a:spcBef>
                <a:spcPts val="575"/>
              </a:spcBef>
              <a:buFont typeface="Arial"/>
              <a:buNone/>
              <a:tabLst>
                <a:tab pos="241300" algn="l"/>
              </a:tabLst>
            </a:pPr>
            <a:r>
              <a:rPr lang="en-US" sz="1200">
                <a:latin typeface="Calibri"/>
                <a:cs typeface="Calibri"/>
              </a:rPr>
              <a:t>Notes </a:t>
            </a:r>
          </a:p>
          <a:p>
            <a:pPr marL="241300" marR="132715" indent="-228600">
              <a:lnSpc>
                <a:spcPct val="80000"/>
              </a:lnSpc>
              <a:spcBef>
                <a:spcPts val="575"/>
              </a:spcBef>
              <a:buFont typeface="Arial"/>
              <a:buChar char="•"/>
              <a:tabLst>
                <a:tab pos="241300" algn="l"/>
              </a:tabLst>
            </a:pPr>
            <a:r>
              <a:rPr lang="en-US" sz="1200">
                <a:latin typeface="Calibri"/>
                <a:cs typeface="Calibri"/>
              </a:rPr>
              <a:t>MCSB</a:t>
            </a:r>
            <a:r>
              <a:rPr lang="en-US" sz="1200" spc="-75">
                <a:latin typeface="Calibri"/>
                <a:cs typeface="Calibri"/>
              </a:rPr>
              <a:t> </a:t>
            </a:r>
            <a:r>
              <a:rPr lang="en-US" sz="1200" spc="-10">
                <a:latin typeface="Calibri"/>
                <a:cs typeface="Calibri"/>
              </a:rPr>
              <a:t>Water</a:t>
            </a:r>
            <a:r>
              <a:rPr lang="en-US" sz="1200" spc="-65">
                <a:latin typeface="Calibri"/>
                <a:cs typeface="Calibri"/>
              </a:rPr>
              <a:t> </a:t>
            </a:r>
            <a:r>
              <a:rPr lang="en-US" sz="1200" spc="-10">
                <a:latin typeface="Calibri"/>
                <a:cs typeface="Calibri"/>
              </a:rPr>
              <a:t>Management </a:t>
            </a:r>
            <a:r>
              <a:rPr lang="en-US" sz="1200">
                <a:latin typeface="Calibri"/>
                <a:cs typeface="Calibri"/>
              </a:rPr>
              <a:t>Plan</a:t>
            </a:r>
            <a:r>
              <a:rPr lang="en-US" sz="1200" spc="-65">
                <a:latin typeface="Calibri"/>
                <a:cs typeface="Calibri"/>
              </a:rPr>
              <a:t> </a:t>
            </a:r>
            <a:r>
              <a:rPr lang="en-US" sz="1200">
                <a:latin typeface="Calibri"/>
                <a:cs typeface="Calibri"/>
              </a:rPr>
              <a:t>created</a:t>
            </a:r>
            <a:r>
              <a:rPr lang="en-US" sz="1200" spc="-50">
                <a:latin typeface="Calibri"/>
                <a:cs typeface="Calibri"/>
              </a:rPr>
              <a:t> </a:t>
            </a:r>
            <a:r>
              <a:rPr lang="en-US" sz="1200">
                <a:latin typeface="Calibri"/>
                <a:cs typeface="Calibri"/>
              </a:rPr>
              <a:t>in</a:t>
            </a:r>
            <a:r>
              <a:rPr lang="en-US" sz="1200" spc="-70">
                <a:latin typeface="Calibri"/>
                <a:cs typeface="Calibri"/>
              </a:rPr>
              <a:t> </a:t>
            </a:r>
            <a:r>
              <a:rPr lang="en-US" sz="1200" spc="-20">
                <a:latin typeface="Calibri"/>
                <a:cs typeface="Calibri"/>
              </a:rPr>
              <a:t>2013</a:t>
            </a:r>
            <a:endParaRPr lang="en-US" sz="1200">
              <a:latin typeface="Calibri"/>
              <a:cs typeface="Calibri"/>
            </a:endParaRPr>
          </a:p>
          <a:p>
            <a:pPr marL="241300" marR="356235" indent="-228600">
              <a:lnSpc>
                <a:spcPct val="80000"/>
              </a:lnSpc>
              <a:spcBef>
                <a:spcPts val="1800"/>
              </a:spcBef>
              <a:buFont typeface="Arial"/>
              <a:buChar char="•"/>
              <a:tabLst>
                <a:tab pos="241300" algn="l"/>
              </a:tabLst>
            </a:pPr>
            <a:r>
              <a:rPr lang="en-US" sz="1200">
                <a:latin typeface="Calibri"/>
                <a:cs typeface="Calibri"/>
              </a:rPr>
              <a:t>The</a:t>
            </a:r>
            <a:r>
              <a:rPr lang="en-US" sz="1200" spc="-65">
                <a:latin typeface="Calibri"/>
                <a:cs typeface="Calibri"/>
              </a:rPr>
              <a:t> </a:t>
            </a:r>
            <a:r>
              <a:rPr lang="en-US" sz="1200" spc="-10">
                <a:latin typeface="Calibri"/>
                <a:cs typeface="Calibri"/>
              </a:rPr>
              <a:t>Water</a:t>
            </a:r>
            <a:r>
              <a:rPr lang="en-US" sz="1200" spc="-55">
                <a:latin typeface="Calibri"/>
                <a:cs typeface="Calibri"/>
              </a:rPr>
              <a:t> </a:t>
            </a:r>
            <a:r>
              <a:rPr lang="en-US" sz="1200" spc="-10">
                <a:latin typeface="Calibri"/>
                <a:cs typeface="Calibri"/>
              </a:rPr>
              <a:t>Management </a:t>
            </a:r>
            <a:r>
              <a:rPr lang="en-US" sz="1200">
                <a:latin typeface="Calibri"/>
                <a:cs typeface="Calibri"/>
              </a:rPr>
              <a:t>Plan</a:t>
            </a:r>
            <a:r>
              <a:rPr lang="en-US" sz="1200" spc="-45">
                <a:latin typeface="Calibri"/>
                <a:cs typeface="Calibri"/>
              </a:rPr>
              <a:t> </a:t>
            </a:r>
            <a:r>
              <a:rPr lang="en-US" sz="1200">
                <a:latin typeface="Calibri"/>
                <a:cs typeface="Calibri"/>
              </a:rPr>
              <a:t>in</a:t>
            </a:r>
            <a:r>
              <a:rPr lang="en-US" sz="1200" spc="-50">
                <a:latin typeface="Calibri"/>
                <a:cs typeface="Calibri"/>
              </a:rPr>
              <a:t> </a:t>
            </a:r>
            <a:r>
              <a:rPr lang="en-US" sz="1200">
                <a:latin typeface="Calibri"/>
                <a:cs typeface="Calibri"/>
              </a:rPr>
              <a:t>addition</a:t>
            </a:r>
            <a:r>
              <a:rPr lang="en-US" sz="1200" spc="-45">
                <a:latin typeface="Calibri"/>
                <a:cs typeface="Calibri"/>
              </a:rPr>
              <a:t> </a:t>
            </a:r>
            <a:r>
              <a:rPr lang="en-US" sz="1200">
                <a:latin typeface="Calibri"/>
                <a:cs typeface="Calibri"/>
              </a:rPr>
              <a:t>to</a:t>
            </a:r>
            <a:r>
              <a:rPr lang="en-US" sz="1200" spc="-55">
                <a:latin typeface="Calibri"/>
                <a:cs typeface="Calibri"/>
              </a:rPr>
              <a:t> </a:t>
            </a:r>
            <a:r>
              <a:rPr lang="en-US" sz="1200" spc="-25">
                <a:latin typeface="Calibri"/>
                <a:cs typeface="Calibri"/>
              </a:rPr>
              <a:t>the </a:t>
            </a:r>
            <a:r>
              <a:rPr lang="en-US" sz="1200">
                <a:latin typeface="Calibri"/>
                <a:cs typeface="Calibri"/>
              </a:rPr>
              <a:t>Bridge</a:t>
            </a:r>
            <a:r>
              <a:rPr lang="en-US" sz="1200" spc="-75">
                <a:latin typeface="Calibri"/>
                <a:cs typeface="Calibri"/>
              </a:rPr>
              <a:t> </a:t>
            </a:r>
            <a:r>
              <a:rPr lang="en-US" sz="1200">
                <a:latin typeface="Calibri"/>
                <a:cs typeface="Calibri"/>
              </a:rPr>
              <a:t>Document</a:t>
            </a:r>
            <a:r>
              <a:rPr lang="en-US" sz="1200" spc="-80">
                <a:latin typeface="Calibri"/>
                <a:cs typeface="Calibri"/>
              </a:rPr>
              <a:t> </a:t>
            </a:r>
            <a:r>
              <a:rPr lang="en-US" sz="1200" spc="-25">
                <a:latin typeface="Calibri"/>
                <a:cs typeface="Calibri"/>
              </a:rPr>
              <a:t>was </a:t>
            </a:r>
            <a:r>
              <a:rPr lang="en-US" sz="1200" spc="-10">
                <a:latin typeface="Calibri"/>
                <a:cs typeface="Calibri"/>
              </a:rPr>
              <a:t>approved</a:t>
            </a:r>
            <a:r>
              <a:rPr lang="en-US" sz="1200" spc="-40">
                <a:latin typeface="Calibri"/>
                <a:cs typeface="Calibri"/>
              </a:rPr>
              <a:t> </a:t>
            </a:r>
            <a:r>
              <a:rPr lang="en-US" sz="1200">
                <a:latin typeface="Calibri"/>
                <a:cs typeface="Calibri"/>
              </a:rPr>
              <a:t>by</a:t>
            </a:r>
            <a:r>
              <a:rPr lang="en-US" sz="1200" spc="-40">
                <a:latin typeface="Calibri"/>
                <a:cs typeface="Calibri"/>
              </a:rPr>
              <a:t> </a:t>
            </a:r>
            <a:r>
              <a:rPr lang="en-US" sz="1200">
                <a:latin typeface="Calibri"/>
                <a:cs typeface="Calibri"/>
              </a:rPr>
              <a:t>DWR</a:t>
            </a:r>
            <a:r>
              <a:rPr lang="en-US" sz="1200" spc="-50">
                <a:latin typeface="Calibri"/>
                <a:cs typeface="Calibri"/>
              </a:rPr>
              <a:t> </a:t>
            </a:r>
            <a:r>
              <a:rPr lang="en-US" sz="1200">
                <a:latin typeface="Calibri"/>
                <a:cs typeface="Calibri"/>
              </a:rPr>
              <a:t>as</a:t>
            </a:r>
            <a:r>
              <a:rPr lang="en-US" sz="1200" spc="-30">
                <a:latin typeface="Calibri"/>
                <a:cs typeface="Calibri"/>
              </a:rPr>
              <a:t> </a:t>
            </a:r>
            <a:r>
              <a:rPr lang="en-US" sz="1200" spc="-25">
                <a:latin typeface="Calibri"/>
                <a:cs typeface="Calibri"/>
              </a:rPr>
              <a:t>an </a:t>
            </a:r>
            <a:r>
              <a:rPr lang="en-US" sz="1200" spc="-10">
                <a:latin typeface="Calibri"/>
                <a:cs typeface="Calibri"/>
              </a:rPr>
              <a:t>Alternative</a:t>
            </a:r>
            <a:r>
              <a:rPr lang="en-US" sz="1200" spc="-25">
                <a:latin typeface="Calibri"/>
                <a:cs typeface="Calibri"/>
              </a:rPr>
              <a:t> </a:t>
            </a:r>
            <a:r>
              <a:rPr lang="en-US" sz="1200">
                <a:latin typeface="Calibri"/>
                <a:cs typeface="Calibri"/>
              </a:rPr>
              <a:t>Plan</a:t>
            </a:r>
            <a:r>
              <a:rPr lang="en-US" sz="1200" spc="-40">
                <a:latin typeface="Calibri"/>
                <a:cs typeface="Calibri"/>
              </a:rPr>
              <a:t> </a:t>
            </a:r>
            <a:r>
              <a:rPr lang="en-US" sz="1200">
                <a:latin typeface="Calibri"/>
                <a:cs typeface="Calibri"/>
              </a:rPr>
              <a:t>for</a:t>
            </a:r>
            <a:r>
              <a:rPr lang="en-US" sz="1200" spc="-45">
                <a:latin typeface="Calibri"/>
                <a:cs typeface="Calibri"/>
              </a:rPr>
              <a:t> </a:t>
            </a:r>
            <a:r>
              <a:rPr lang="en-US" sz="1200" spc="-25">
                <a:latin typeface="Calibri"/>
                <a:cs typeface="Calibri"/>
              </a:rPr>
              <a:t>the </a:t>
            </a:r>
            <a:r>
              <a:rPr lang="en-US" sz="1200" spc="-20">
                <a:latin typeface="Calibri"/>
                <a:cs typeface="Calibri"/>
              </a:rPr>
              <a:t>MCSB</a:t>
            </a:r>
            <a:endParaRPr lang="en-US" sz="1200">
              <a:latin typeface="Calibri"/>
              <a:cs typeface="Calibri"/>
            </a:endParaRPr>
          </a:p>
          <a:p>
            <a:pPr marL="241300" marR="5080" indent="-228600">
              <a:lnSpc>
                <a:spcPts val="1920"/>
              </a:lnSpc>
              <a:spcBef>
                <a:spcPts val="1785"/>
              </a:spcBef>
              <a:buFont typeface="Arial"/>
              <a:buChar char="•"/>
              <a:tabLst>
                <a:tab pos="241300" algn="l"/>
              </a:tabLst>
            </a:pPr>
            <a:r>
              <a:rPr lang="en-US" sz="1200" spc="-10">
                <a:latin typeface="Calibri"/>
                <a:cs typeface="Calibri"/>
              </a:rPr>
              <a:t>Management</a:t>
            </a:r>
            <a:r>
              <a:rPr lang="en-US" sz="1200" spc="-35">
                <a:latin typeface="Calibri"/>
                <a:cs typeface="Calibri"/>
              </a:rPr>
              <a:t> </a:t>
            </a:r>
            <a:r>
              <a:rPr lang="en-US" sz="1200" spc="-10">
                <a:latin typeface="Calibri"/>
                <a:cs typeface="Calibri"/>
              </a:rPr>
              <a:t>Committee</a:t>
            </a:r>
            <a:r>
              <a:rPr lang="en-US" sz="1200" spc="-30">
                <a:latin typeface="Calibri"/>
                <a:cs typeface="Calibri"/>
              </a:rPr>
              <a:t> </a:t>
            </a:r>
            <a:r>
              <a:rPr lang="en-US" sz="1200" spc="-25">
                <a:latin typeface="Calibri"/>
                <a:cs typeface="Calibri"/>
              </a:rPr>
              <a:t>to </a:t>
            </a:r>
            <a:r>
              <a:rPr lang="en-US" sz="1200">
                <a:latin typeface="Calibri"/>
                <a:cs typeface="Calibri"/>
              </a:rPr>
              <a:t>utilize</a:t>
            </a:r>
            <a:r>
              <a:rPr lang="en-US" sz="1200" spc="-95">
                <a:latin typeface="Calibri"/>
                <a:cs typeface="Calibri"/>
              </a:rPr>
              <a:t> </a:t>
            </a:r>
            <a:r>
              <a:rPr lang="en-US" sz="1200">
                <a:latin typeface="Calibri"/>
                <a:cs typeface="Calibri"/>
              </a:rPr>
              <a:t>several</a:t>
            </a:r>
            <a:r>
              <a:rPr lang="en-US" sz="1200" spc="-95">
                <a:latin typeface="Calibri"/>
                <a:cs typeface="Calibri"/>
              </a:rPr>
              <a:t> </a:t>
            </a:r>
            <a:r>
              <a:rPr lang="en-US" sz="1200" spc="-10">
                <a:latin typeface="Calibri"/>
                <a:cs typeface="Calibri"/>
              </a:rPr>
              <a:t>management </a:t>
            </a:r>
            <a:r>
              <a:rPr lang="en-US" sz="1200">
                <a:latin typeface="Calibri"/>
                <a:cs typeface="Calibri"/>
              </a:rPr>
              <a:t>tools</a:t>
            </a:r>
            <a:r>
              <a:rPr lang="en-US" sz="1200" spc="-45">
                <a:latin typeface="Calibri"/>
                <a:cs typeface="Calibri"/>
              </a:rPr>
              <a:t> </a:t>
            </a:r>
            <a:r>
              <a:rPr lang="en-US" sz="1200">
                <a:latin typeface="Calibri"/>
                <a:cs typeface="Calibri"/>
              </a:rPr>
              <a:t>to</a:t>
            </a:r>
            <a:r>
              <a:rPr lang="en-US" sz="1200" spc="-45">
                <a:latin typeface="Calibri"/>
                <a:cs typeface="Calibri"/>
              </a:rPr>
              <a:t> </a:t>
            </a:r>
            <a:r>
              <a:rPr lang="en-US" sz="1200" spc="-10">
                <a:latin typeface="Calibri"/>
                <a:cs typeface="Calibri"/>
              </a:rPr>
              <a:t>achieve sustainability</a:t>
            </a:r>
            <a:r>
              <a:rPr lang="en-US" sz="1200" spc="-25">
                <a:latin typeface="Calibri"/>
                <a:cs typeface="Calibri"/>
              </a:rPr>
              <a:t> </a:t>
            </a:r>
            <a:r>
              <a:rPr lang="en-US" sz="1200" spc="-10">
                <a:latin typeface="Calibri"/>
                <a:cs typeface="Calibri"/>
              </a:rPr>
              <a:t>goals</a:t>
            </a:r>
            <a:endParaRPr lang="en-US" sz="1200">
              <a:latin typeface="Calibri"/>
              <a:cs typeface="Calibri"/>
            </a:endParaRPr>
          </a:p>
          <a:p>
            <a:pPr marL="241300" marR="44450" indent="-228600">
              <a:lnSpc>
                <a:spcPct val="80000"/>
              </a:lnSpc>
              <a:spcBef>
                <a:spcPts val="1814"/>
              </a:spcBef>
              <a:buFont typeface="Arial"/>
              <a:buChar char="•"/>
              <a:tabLst>
                <a:tab pos="241300" algn="l"/>
              </a:tabLst>
            </a:pPr>
            <a:r>
              <a:rPr lang="en-US" sz="1200">
                <a:latin typeface="Calibri"/>
                <a:cs typeface="Calibri"/>
              </a:rPr>
              <a:t>Garnet</a:t>
            </a:r>
            <a:r>
              <a:rPr lang="en-US" sz="1200" spc="-35">
                <a:latin typeface="Calibri"/>
                <a:cs typeface="Calibri"/>
              </a:rPr>
              <a:t> </a:t>
            </a:r>
            <a:r>
              <a:rPr lang="en-US" sz="1200">
                <a:latin typeface="Calibri"/>
                <a:cs typeface="Calibri"/>
              </a:rPr>
              <a:t>Hill</a:t>
            </a:r>
            <a:r>
              <a:rPr lang="en-US" sz="1200" spc="-35">
                <a:latin typeface="Calibri"/>
                <a:cs typeface="Calibri"/>
              </a:rPr>
              <a:t> </a:t>
            </a:r>
            <a:r>
              <a:rPr lang="en-US" sz="1200" spc="-10">
                <a:latin typeface="Calibri"/>
                <a:cs typeface="Calibri"/>
              </a:rPr>
              <a:t>Subarea </a:t>
            </a:r>
            <a:r>
              <a:rPr lang="en-US" sz="1200">
                <a:latin typeface="Calibri"/>
                <a:cs typeface="Calibri"/>
              </a:rPr>
              <a:t>included</a:t>
            </a:r>
            <a:r>
              <a:rPr lang="en-US" sz="1200" spc="-40">
                <a:latin typeface="Calibri"/>
                <a:cs typeface="Calibri"/>
              </a:rPr>
              <a:t> </a:t>
            </a:r>
            <a:r>
              <a:rPr lang="en-US" sz="1200">
                <a:latin typeface="Calibri"/>
                <a:cs typeface="Calibri"/>
              </a:rPr>
              <a:t>in</a:t>
            </a:r>
            <a:r>
              <a:rPr lang="en-US" sz="1200" spc="-50">
                <a:latin typeface="Calibri"/>
                <a:cs typeface="Calibri"/>
              </a:rPr>
              <a:t> </a:t>
            </a:r>
            <a:r>
              <a:rPr lang="en-US" sz="1200">
                <a:latin typeface="Calibri"/>
                <a:cs typeface="Calibri"/>
              </a:rPr>
              <a:t>both</a:t>
            </a:r>
            <a:r>
              <a:rPr lang="en-US" sz="1200" spc="-55">
                <a:latin typeface="Calibri"/>
                <a:cs typeface="Calibri"/>
              </a:rPr>
              <a:t> </a:t>
            </a:r>
            <a:r>
              <a:rPr lang="en-US" sz="1200">
                <a:latin typeface="Calibri"/>
                <a:cs typeface="Calibri"/>
              </a:rPr>
              <a:t>MCSB</a:t>
            </a:r>
            <a:r>
              <a:rPr lang="en-US" sz="1200" spc="-35">
                <a:latin typeface="Calibri"/>
                <a:cs typeface="Calibri"/>
              </a:rPr>
              <a:t> </a:t>
            </a:r>
            <a:r>
              <a:rPr lang="en-US" sz="1200" spc="-25">
                <a:latin typeface="Calibri"/>
                <a:cs typeface="Calibri"/>
              </a:rPr>
              <a:t>and </a:t>
            </a:r>
            <a:r>
              <a:rPr lang="en-US" sz="1200">
                <a:latin typeface="Calibri"/>
                <a:cs typeface="Calibri"/>
              </a:rPr>
              <a:t>Indio</a:t>
            </a:r>
            <a:r>
              <a:rPr lang="en-US" sz="1200" spc="-55">
                <a:latin typeface="Calibri"/>
                <a:cs typeface="Calibri"/>
              </a:rPr>
              <a:t> </a:t>
            </a:r>
            <a:r>
              <a:rPr lang="en-US" sz="1200">
                <a:latin typeface="Calibri"/>
                <a:cs typeface="Calibri"/>
              </a:rPr>
              <a:t>planning</a:t>
            </a:r>
            <a:r>
              <a:rPr lang="en-US" sz="1200" spc="-45">
                <a:latin typeface="Calibri"/>
                <a:cs typeface="Calibri"/>
              </a:rPr>
              <a:t> </a:t>
            </a:r>
            <a:r>
              <a:rPr lang="en-US" sz="1200" spc="-10">
                <a:latin typeface="Calibri"/>
                <a:cs typeface="Calibri"/>
              </a:rPr>
              <a:t>efforts. </a:t>
            </a:r>
            <a:r>
              <a:rPr lang="en-US" sz="1200">
                <a:latin typeface="Calibri"/>
                <a:cs typeface="Calibri"/>
              </a:rPr>
              <a:t>Annual</a:t>
            </a:r>
            <a:r>
              <a:rPr lang="en-US" sz="1200" spc="-55">
                <a:latin typeface="Calibri"/>
                <a:cs typeface="Calibri"/>
              </a:rPr>
              <a:t> </a:t>
            </a:r>
            <a:r>
              <a:rPr lang="en-US" sz="1200">
                <a:latin typeface="Calibri"/>
                <a:cs typeface="Calibri"/>
              </a:rPr>
              <a:t>reporting</a:t>
            </a:r>
            <a:r>
              <a:rPr lang="en-US" sz="1200" spc="-50">
                <a:latin typeface="Calibri"/>
                <a:cs typeface="Calibri"/>
              </a:rPr>
              <a:t> </a:t>
            </a:r>
            <a:r>
              <a:rPr lang="en-US" sz="1200">
                <a:latin typeface="Calibri"/>
                <a:cs typeface="Calibri"/>
              </a:rPr>
              <a:t>is</a:t>
            </a:r>
            <a:r>
              <a:rPr lang="en-US" sz="1200" spc="-60">
                <a:latin typeface="Calibri"/>
                <a:cs typeface="Calibri"/>
              </a:rPr>
              <a:t> </a:t>
            </a:r>
            <a:r>
              <a:rPr lang="en-US" sz="1200">
                <a:latin typeface="Calibri"/>
                <a:cs typeface="Calibri"/>
              </a:rPr>
              <a:t>done</a:t>
            </a:r>
            <a:r>
              <a:rPr lang="en-US" sz="1200" spc="-55">
                <a:latin typeface="Calibri"/>
                <a:cs typeface="Calibri"/>
              </a:rPr>
              <a:t> </a:t>
            </a:r>
            <a:r>
              <a:rPr lang="en-US" sz="1200" spc="-25">
                <a:latin typeface="Calibri"/>
                <a:cs typeface="Calibri"/>
              </a:rPr>
              <a:t>as </a:t>
            </a:r>
            <a:r>
              <a:rPr lang="en-US" sz="1200">
                <a:latin typeface="Calibri"/>
                <a:cs typeface="Calibri"/>
              </a:rPr>
              <a:t>part</a:t>
            </a:r>
            <a:r>
              <a:rPr lang="en-US" sz="1200" spc="-15">
                <a:latin typeface="Calibri"/>
                <a:cs typeface="Calibri"/>
              </a:rPr>
              <a:t> </a:t>
            </a:r>
            <a:r>
              <a:rPr lang="en-US" sz="1200">
                <a:latin typeface="Calibri"/>
                <a:cs typeface="Calibri"/>
              </a:rPr>
              <a:t>of</a:t>
            </a:r>
            <a:r>
              <a:rPr lang="en-US" sz="1200" spc="-20">
                <a:latin typeface="Calibri"/>
                <a:cs typeface="Calibri"/>
              </a:rPr>
              <a:t> </a:t>
            </a:r>
            <a:r>
              <a:rPr lang="en-US" sz="1200">
                <a:latin typeface="Calibri"/>
                <a:cs typeface="Calibri"/>
              </a:rPr>
              <a:t>Indio</a:t>
            </a:r>
            <a:r>
              <a:rPr lang="en-US" sz="1200" spc="-30">
                <a:latin typeface="Calibri"/>
                <a:cs typeface="Calibri"/>
              </a:rPr>
              <a:t> </a:t>
            </a:r>
            <a:r>
              <a:rPr lang="en-US" sz="1200" spc="-10">
                <a:latin typeface="Calibri"/>
                <a:cs typeface="Calibri"/>
              </a:rPr>
              <a:t>Subbasin </a:t>
            </a:r>
            <a:r>
              <a:rPr lang="en-US" sz="1200">
                <a:latin typeface="Calibri"/>
                <a:cs typeface="Calibri"/>
              </a:rPr>
              <a:t>Annual</a:t>
            </a:r>
            <a:r>
              <a:rPr lang="en-US" sz="1200" spc="-55">
                <a:latin typeface="Calibri"/>
                <a:cs typeface="Calibri"/>
              </a:rPr>
              <a:t> </a:t>
            </a:r>
            <a:r>
              <a:rPr lang="en-US" sz="1200" spc="-10">
                <a:latin typeface="Calibri"/>
                <a:cs typeface="Calibri"/>
              </a:rPr>
              <a:t>Report</a:t>
            </a:r>
            <a:endParaRPr lang="en-US" sz="1200">
              <a:latin typeface="Calibri"/>
              <a:cs typeface="Calibri"/>
            </a:endParaRPr>
          </a:p>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15</a:t>
            </a:fld>
            <a:endParaRPr lang="en-US"/>
          </a:p>
        </p:txBody>
      </p:sp>
    </p:spTree>
    <p:extLst>
      <p:ext uri="{BB962C8B-B14F-4D97-AF65-F5344CB8AC3E}">
        <p14:creationId xmlns:p14="http://schemas.microsoft.com/office/powerpoint/2010/main" val="3469435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Now we’d like to understand your interests in the Alternative Plan Update. Again, scan the QR code or visit the link and enter the code “Subbasin.” You can select multiple interests, such as conservation, water quality, groundwater replenishment, recycled water, drought, or others. Your responses will help us prioritize topics and concerns in future workshops.</a:t>
            </a:r>
          </a:p>
        </p:txBody>
      </p:sp>
      <p:sp>
        <p:nvSpPr>
          <p:cNvPr id="4" name="Slide Number Placeholder 3"/>
          <p:cNvSpPr>
            <a:spLocks noGrp="1"/>
          </p:cNvSpPr>
          <p:nvPr>
            <p:ph type="sldNum" sz="quarter" idx="5"/>
          </p:nvPr>
        </p:nvSpPr>
        <p:spPr/>
        <p:txBody>
          <a:bodyPr/>
          <a:lstStyle/>
          <a:p>
            <a:fld id="{AD10E2E8-0287-41DD-A4A7-45BD0ABBCD9D}" type="slidenum">
              <a:rPr lang="en-US" smtClean="0"/>
              <a:t>17</a:t>
            </a:fld>
            <a:endParaRPr lang="en-US"/>
          </a:p>
        </p:txBody>
      </p:sp>
    </p:spTree>
    <p:extLst>
      <p:ext uri="{BB962C8B-B14F-4D97-AF65-F5344CB8AC3E}">
        <p14:creationId xmlns:p14="http://schemas.microsoft.com/office/powerpoint/2010/main" val="426116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RICK</a:t>
            </a:r>
          </a:p>
        </p:txBody>
      </p:sp>
      <p:sp>
        <p:nvSpPr>
          <p:cNvPr id="4" name="Slide Number Placeholder 3"/>
          <p:cNvSpPr>
            <a:spLocks noGrp="1"/>
          </p:cNvSpPr>
          <p:nvPr>
            <p:ph type="sldNum" sz="quarter" idx="5"/>
          </p:nvPr>
        </p:nvSpPr>
        <p:spPr/>
        <p:txBody>
          <a:bodyPr/>
          <a:lstStyle/>
          <a:p>
            <a:fld id="{AD10E2E8-0287-41DD-A4A7-45BD0ABBCD9D}" type="slidenum">
              <a:rPr lang="en-US" smtClean="0"/>
              <a:t>19</a:t>
            </a:fld>
            <a:endParaRPr lang="en-US"/>
          </a:p>
        </p:txBody>
      </p:sp>
    </p:spTree>
    <p:extLst>
      <p:ext uri="{BB962C8B-B14F-4D97-AF65-F5344CB8AC3E}">
        <p14:creationId xmlns:p14="http://schemas.microsoft.com/office/powerpoint/2010/main" val="287219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20</a:t>
            </a:fld>
            <a:endParaRPr lang="en-US"/>
          </a:p>
        </p:txBody>
      </p:sp>
    </p:spTree>
    <p:extLst>
      <p:ext uri="{BB962C8B-B14F-4D97-AF65-F5344CB8AC3E}">
        <p14:creationId xmlns:p14="http://schemas.microsoft.com/office/powerpoint/2010/main" val="3257891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5FCEA-B2B7-83BD-8BE8-55D291B50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4CB6A-5281-66BB-5A3F-1587448F18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D9E716-1E7C-3F6E-E845-6207C511DA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58B705-F70A-7940-8FCD-E3A8F60598BE}"/>
              </a:ext>
            </a:extLst>
          </p:cNvPr>
          <p:cNvSpPr>
            <a:spLocks noGrp="1"/>
          </p:cNvSpPr>
          <p:nvPr>
            <p:ph type="sldNum" sz="quarter" idx="5"/>
          </p:nvPr>
        </p:nvSpPr>
        <p:spPr/>
        <p:txBody>
          <a:bodyPr/>
          <a:lstStyle/>
          <a:p>
            <a:fld id="{AD10E2E8-0287-41DD-A4A7-45BD0ABBCD9D}" type="slidenum">
              <a:rPr lang="en-US" smtClean="0"/>
              <a:t>21</a:t>
            </a:fld>
            <a:endParaRPr lang="en-US"/>
          </a:p>
        </p:txBody>
      </p:sp>
    </p:spTree>
    <p:extLst>
      <p:ext uri="{BB962C8B-B14F-4D97-AF65-F5344CB8AC3E}">
        <p14:creationId xmlns:p14="http://schemas.microsoft.com/office/powerpoint/2010/main" val="289173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MK: </a:t>
            </a:r>
            <a:r>
              <a:rPr lang="en-US" sz="1200" kern="1200">
                <a:solidFill>
                  <a:schemeClr val="tx1"/>
                </a:solidFill>
                <a:effectLst/>
                <a:latin typeface="+mn-lt"/>
                <a:ea typeface="+mn-ea"/>
                <a:cs typeface="+mn-cs"/>
              </a:rPr>
              <a:t>What does the first bullet mean? 4</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bullet: No indication that it is a good proxy here.  Response – subsidence occurs when water levels drop below historical levels.  Water levels above the 2009 level is good proxy that subsidence will not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BA23C3-28F9-44B6-A2C1-1C289E679DFD}" type="slidenum">
              <a:rPr lang="en-US" smtClean="0"/>
              <a:t>25</a:t>
            </a:fld>
            <a:endParaRPr lang="en-US"/>
          </a:p>
        </p:txBody>
      </p:sp>
    </p:spTree>
    <p:extLst>
      <p:ext uri="{BB962C8B-B14F-4D97-AF65-F5344CB8AC3E}">
        <p14:creationId xmlns:p14="http://schemas.microsoft.com/office/powerpoint/2010/main" val="3183453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467F2-DAEF-B79E-E4B2-E4F097D26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59E15-E037-109B-F0D2-415139A6F9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8905FB-180F-07BA-44D9-3D6041FF6CE4}"/>
              </a:ext>
            </a:extLst>
          </p:cNvPr>
          <p:cNvSpPr>
            <a:spLocks noGrp="1"/>
          </p:cNvSpPr>
          <p:nvPr>
            <p:ph type="body" idx="1"/>
          </p:nvPr>
        </p:nvSpPr>
        <p:spPr/>
        <p:txBody>
          <a:bodyPr/>
          <a:lstStyle/>
          <a:p>
            <a:r>
              <a:rPr lang="en-US">
                <a:hlinkClick r:id="rId3"/>
              </a:rPr>
              <a:t>978</a:t>
            </a:r>
            <a:endParaRPr lang="en-US"/>
          </a:p>
        </p:txBody>
      </p:sp>
      <p:sp>
        <p:nvSpPr>
          <p:cNvPr id="4" name="Slide Number Placeholder 3">
            <a:extLst>
              <a:ext uri="{FF2B5EF4-FFF2-40B4-BE49-F238E27FC236}">
                <a16:creationId xmlns:a16="http://schemas.microsoft.com/office/drawing/2014/main" id="{78E56611-451B-A10E-555B-5391578C490B}"/>
              </a:ext>
            </a:extLst>
          </p:cNvPr>
          <p:cNvSpPr>
            <a:spLocks noGrp="1"/>
          </p:cNvSpPr>
          <p:nvPr>
            <p:ph type="sldNum" sz="quarter" idx="5"/>
          </p:nvPr>
        </p:nvSpPr>
        <p:spPr/>
        <p:txBody>
          <a:bodyPr/>
          <a:lstStyle/>
          <a:p>
            <a:fld id="{AD10E2E8-0287-41DD-A4A7-45BD0ABBCD9D}" type="slidenum">
              <a:rPr lang="en-US" smtClean="0"/>
              <a:t>26</a:t>
            </a:fld>
            <a:endParaRPr lang="en-US"/>
          </a:p>
        </p:txBody>
      </p:sp>
    </p:spTree>
    <p:extLst>
      <p:ext uri="{BB962C8B-B14F-4D97-AF65-F5344CB8AC3E}">
        <p14:creationId xmlns:p14="http://schemas.microsoft.com/office/powerpoint/2010/main" val="17313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KAT/ROSALYN</a:t>
            </a:r>
          </a:p>
        </p:txBody>
      </p:sp>
      <p:sp>
        <p:nvSpPr>
          <p:cNvPr id="4" name="Slide Number Placeholder 3"/>
          <p:cNvSpPr>
            <a:spLocks noGrp="1"/>
          </p:cNvSpPr>
          <p:nvPr>
            <p:ph type="sldNum" sz="quarter" idx="5"/>
          </p:nvPr>
        </p:nvSpPr>
        <p:spPr/>
        <p:txBody>
          <a:bodyPr/>
          <a:lstStyle/>
          <a:p>
            <a:fld id="{AD10E2E8-0287-41DD-A4A7-45BD0ABBCD9D}" type="slidenum">
              <a:rPr lang="en-US" smtClean="0"/>
              <a:t>28</a:t>
            </a:fld>
            <a:endParaRPr lang="en-US"/>
          </a:p>
        </p:txBody>
      </p:sp>
    </p:spTree>
    <p:extLst>
      <p:ext uri="{BB962C8B-B14F-4D97-AF65-F5344CB8AC3E}">
        <p14:creationId xmlns:p14="http://schemas.microsoft.com/office/powerpoint/2010/main" val="161845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SCAG 2045 pop = 88,310</a:t>
            </a:r>
          </a:p>
          <a:p>
            <a:r>
              <a:rPr lang="en-US"/>
              <a:t>WMP 2045 pop = 109,793</a:t>
            </a:r>
          </a:p>
        </p:txBody>
      </p:sp>
      <p:sp>
        <p:nvSpPr>
          <p:cNvPr id="4" name="Slide Number Placeholder 3"/>
          <p:cNvSpPr>
            <a:spLocks noGrp="1"/>
          </p:cNvSpPr>
          <p:nvPr>
            <p:ph type="sldNum" sz="quarter" idx="5"/>
          </p:nvPr>
        </p:nvSpPr>
        <p:spPr/>
        <p:txBody>
          <a:bodyPr/>
          <a:lstStyle/>
          <a:p>
            <a:fld id="{18BA23C3-28F9-44B6-A2C1-1C289E679DFD}" type="slidenum">
              <a:rPr lang="en-US" smtClean="0"/>
              <a:t>30</a:t>
            </a:fld>
            <a:endParaRPr lang="en-US"/>
          </a:p>
        </p:txBody>
      </p:sp>
    </p:spTree>
    <p:extLst>
      <p:ext uri="{BB962C8B-B14F-4D97-AF65-F5344CB8AC3E}">
        <p14:creationId xmlns:p14="http://schemas.microsoft.com/office/powerpoint/2010/main" val="187446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A23C3-28F9-44B6-A2C1-1C289E679DFD}" type="slidenum">
              <a:rPr lang="en-US" smtClean="0"/>
              <a:t>32</a:t>
            </a:fld>
            <a:endParaRPr lang="en-US"/>
          </a:p>
        </p:txBody>
      </p:sp>
    </p:spTree>
    <p:extLst>
      <p:ext uri="{BB962C8B-B14F-4D97-AF65-F5344CB8AC3E}">
        <p14:creationId xmlns:p14="http://schemas.microsoft.com/office/powerpoint/2010/main" val="7078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2</a:t>
            </a:fld>
            <a:endParaRPr lang="en-US"/>
          </a:p>
        </p:txBody>
      </p:sp>
    </p:spTree>
    <p:extLst>
      <p:ext uri="{BB962C8B-B14F-4D97-AF65-F5344CB8AC3E}">
        <p14:creationId xmlns:p14="http://schemas.microsoft.com/office/powerpoint/2010/main" val="404995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BA23C3-28F9-44B6-A2C1-1C289E679DFD}" type="slidenum">
              <a:rPr lang="en-US" smtClean="0"/>
              <a:t>35</a:t>
            </a:fld>
            <a:endParaRPr lang="en-US"/>
          </a:p>
        </p:txBody>
      </p:sp>
    </p:spTree>
    <p:extLst>
      <p:ext uri="{BB962C8B-B14F-4D97-AF65-F5344CB8AC3E}">
        <p14:creationId xmlns:p14="http://schemas.microsoft.com/office/powerpoint/2010/main" val="364221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Let’s talk about conservation. Which conservation actions have you already taken? Examples include installing low-flow fixtures, using drought-tolerant landscaping. Please scan the QR code and let us know what you’ve done, and what you’re open to doing. This helps us understand community engagement and potential for future conservation programs.</a:t>
            </a:r>
          </a:p>
        </p:txBody>
      </p:sp>
      <p:sp>
        <p:nvSpPr>
          <p:cNvPr id="4" name="Slide Number Placeholder 3"/>
          <p:cNvSpPr>
            <a:spLocks noGrp="1"/>
          </p:cNvSpPr>
          <p:nvPr>
            <p:ph type="sldNum" sz="quarter" idx="5"/>
          </p:nvPr>
        </p:nvSpPr>
        <p:spPr/>
        <p:txBody>
          <a:bodyPr/>
          <a:lstStyle/>
          <a:p>
            <a:fld id="{AD10E2E8-0287-41DD-A4A7-45BD0ABBCD9D}" type="slidenum">
              <a:rPr lang="en-US" smtClean="0"/>
              <a:t>37</a:t>
            </a:fld>
            <a:endParaRPr lang="en-US"/>
          </a:p>
        </p:txBody>
      </p:sp>
    </p:spTree>
    <p:extLst>
      <p:ext uri="{BB962C8B-B14F-4D97-AF65-F5344CB8AC3E}">
        <p14:creationId xmlns:p14="http://schemas.microsoft.com/office/powerpoint/2010/main" val="627558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ALEXIS and DAVE</a:t>
            </a:r>
          </a:p>
        </p:txBody>
      </p:sp>
      <p:sp>
        <p:nvSpPr>
          <p:cNvPr id="4" name="Slide Number Placeholder 3"/>
          <p:cNvSpPr>
            <a:spLocks noGrp="1"/>
          </p:cNvSpPr>
          <p:nvPr>
            <p:ph type="sldNum" sz="quarter" idx="5"/>
          </p:nvPr>
        </p:nvSpPr>
        <p:spPr/>
        <p:txBody>
          <a:bodyPr/>
          <a:lstStyle/>
          <a:p>
            <a:fld id="{AD10E2E8-0287-41DD-A4A7-45BD0ABBCD9D}" type="slidenum">
              <a:rPr lang="en-US" smtClean="0"/>
              <a:t>38</a:t>
            </a:fld>
            <a:endParaRPr lang="en-US"/>
          </a:p>
        </p:txBody>
      </p:sp>
    </p:spTree>
    <p:extLst>
      <p:ext uri="{BB962C8B-B14F-4D97-AF65-F5344CB8AC3E}">
        <p14:creationId xmlns:p14="http://schemas.microsoft.com/office/powerpoint/2010/main" val="269988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DAVE to present  groundwater details </a:t>
            </a:r>
            <a:r>
              <a:rPr lang="en-US" sz="1200"/>
              <a:t>groundwater flow and occurrence, pumping, return flows, natural recharge, and artificial recharge in the Planning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SL: be consistent with title case and sentence case throughout</a:t>
            </a:r>
          </a:p>
          <a:p>
            <a:endParaRPr lang="en-US"/>
          </a:p>
        </p:txBody>
      </p:sp>
      <p:sp>
        <p:nvSpPr>
          <p:cNvPr id="4" name="Slide Number Placeholder 3"/>
          <p:cNvSpPr>
            <a:spLocks noGrp="1"/>
          </p:cNvSpPr>
          <p:nvPr>
            <p:ph type="sldNum" sz="quarter" idx="5"/>
          </p:nvPr>
        </p:nvSpPr>
        <p:spPr/>
        <p:txBody>
          <a:bodyPr/>
          <a:lstStyle/>
          <a:p>
            <a:fld id="{E0AE2FD9-9A4D-47FE-983F-BCE643C810B3}" type="slidenum">
              <a:rPr lang="en-US" smtClean="0"/>
              <a:t>39</a:t>
            </a:fld>
            <a:endParaRPr lang="en-US"/>
          </a:p>
        </p:txBody>
      </p:sp>
    </p:spTree>
    <p:extLst>
      <p:ext uri="{BB962C8B-B14F-4D97-AF65-F5344CB8AC3E}">
        <p14:creationId xmlns:p14="http://schemas.microsoft.com/office/powerpoint/2010/main" val="2596513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40</a:t>
            </a:fld>
            <a:endParaRPr lang="en-US"/>
          </a:p>
        </p:txBody>
      </p:sp>
    </p:spTree>
    <p:extLst>
      <p:ext uri="{BB962C8B-B14F-4D97-AF65-F5344CB8AC3E}">
        <p14:creationId xmlns:p14="http://schemas.microsoft.com/office/powerpoint/2010/main" val="737438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BA23C3-28F9-44B6-A2C1-1C289E679DFD}" type="slidenum">
              <a:rPr lang="en-US" smtClean="0"/>
              <a:t>41</a:t>
            </a:fld>
            <a:endParaRPr lang="en-US"/>
          </a:p>
        </p:txBody>
      </p:sp>
    </p:spTree>
    <p:extLst>
      <p:ext uri="{BB962C8B-B14F-4D97-AF65-F5344CB8AC3E}">
        <p14:creationId xmlns:p14="http://schemas.microsoft.com/office/powerpoint/2010/main" val="100296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2E84-3DEA-E72E-8711-B6297E3EC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CEDB0-E57F-7774-6D4F-4C72DB35C2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275904-BCF4-ECD2-88B6-E1381CACA4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20705AD5-8A85-6CE1-DC86-1123B25CF97E}"/>
              </a:ext>
            </a:extLst>
          </p:cNvPr>
          <p:cNvSpPr>
            <a:spLocks noGrp="1"/>
          </p:cNvSpPr>
          <p:nvPr>
            <p:ph type="sldNum" sz="quarter" idx="5"/>
          </p:nvPr>
        </p:nvSpPr>
        <p:spPr/>
        <p:txBody>
          <a:bodyPr/>
          <a:lstStyle/>
          <a:p>
            <a:fld id="{18BA23C3-28F9-44B6-A2C1-1C289E679DFD}" type="slidenum">
              <a:rPr lang="en-US" smtClean="0"/>
              <a:t>42</a:t>
            </a:fld>
            <a:endParaRPr lang="en-US"/>
          </a:p>
        </p:txBody>
      </p:sp>
    </p:spTree>
    <p:extLst>
      <p:ext uri="{BB962C8B-B14F-4D97-AF65-F5344CB8AC3E}">
        <p14:creationId xmlns:p14="http://schemas.microsoft.com/office/powerpoint/2010/main" val="318261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48</a:t>
            </a:fld>
            <a:endParaRPr lang="en-US"/>
          </a:p>
        </p:txBody>
      </p:sp>
    </p:spTree>
    <p:extLst>
      <p:ext uri="{BB962C8B-B14F-4D97-AF65-F5344CB8AC3E}">
        <p14:creationId xmlns:p14="http://schemas.microsoft.com/office/powerpoint/2010/main" val="205025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hlinkClick r:id="rId3"/>
              </a:rPr>
              <a:t>FINAL MCSB Annual Report for WY 2023-2024.pdf</a:t>
            </a:r>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49</a:t>
            </a:fld>
            <a:endParaRPr lang="en-US"/>
          </a:p>
        </p:txBody>
      </p:sp>
    </p:spTree>
    <p:extLst>
      <p:ext uri="{BB962C8B-B14F-4D97-AF65-F5344CB8AC3E}">
        <p14:creationId xmlns:p14="http://schemas.microsoft.com/office/powerpoint/2010/main" val="4291412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50</a:t>
            </a:fld>
            <a:endParaRPr lang="en-US"/>
          </a:p>
        </p:txBody>
      </p:sp>
    </p:spTree>
    <p:extLst>
      <p:ext uri="{BB962C8B-B14F-4D97-AF65-F5344CB8AC3E}">
        <p14:creationId xmlns:p14="http://schemas.microsoft.com/office/powerpoint/2010/main" val="187580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3</a:t>
            </a:fld>
            <a:endParaRPr lang="en-US"/>
          </a:p>
        </p:txBody>
      </p:sp>
    </p:spTree>
    <p:extLst>
      <p:ext uri="{BB962C8B-B14F-4D97-AF65-F5344CB8AC3E}">
        <p14:creationId xmlns:p14="http://schemas.microsoft.com/office/powerpoint/2010/main" val="1282176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51</a:t>
            </a:fld>
            <a:endParaRPr lang="en-US"/>
          </a:p>
        </p:txBody>
      </p:sp>
    </p:spTree>
    <p:extLst>
      <p:ext uri="{BB962C8B-B14F-4D97-AF65-F5344CB8AC3E}">
        <p14:creationId xmlns:p14="http://schemas.microsoft.com/office/powerpoint/2010/main" val="3160433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52</a:t>
            </a:fld>
            <a:endParaRPr lang="en-US"/>
          </a:p>
        </p:txBody>
      </p:sp>
    </p:spTree>
    <p:extLst>
      <p:ext uri="{BB962C8B-B14F-4D97-AF65-F5344CB8AC3E}">
        <p14:creationId xmlns:p14="http://schemas.microsoft.com/office/powerpoint/2010/main" val="4151796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53</a:t>
            </a:fld>
            <a:endParaRPr lang="en-US"/>
          </a:p>
        </p:txBody>
      </p:sp>
    </p:spTree>
    <p:extLst>
      <p:ext uri="{BB962C8B-B14F-4D97-AF65-F5344CB8AC3E}">
        <p14:creationId xmlns:p14="http://schemas.microsoft.com/office/powerpoint/2010/main" val="997479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54</a:t>
            </a:fld>
            <a:endParaRPr lang="en-US"/>
          </a:p>
        </p:txBody>
      </p:sp>
    </p:spTree>
    <p:extLst>
      <p:ext uri="{BB962C8B-B14F-4D97-AF65-F5344CB8AC3E}">
        <p14:creationId xmlns:p14="http://schemas.microsoft.com/office/powerpoint/2010/main" val="89816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55</a:t>
            </a:fld>
            <a:endParaRPr lang="en-US"/>
          </a:p>
        </p:txBody>
      </p:sp>
    </p:spTree>
    <p:extLst>
      <p:ext uri="{BB962C8B-B14F-4D97-AF65-F5344CB8AC3E}">
        <p14:creationId xmlns:p14="http://schemas.microsoft.com/office/powerpoint/2010/main" val="1360731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56</a:t>
            </a:fld>
            <a:endParaRPr lang="en-US"/>
          </a:p>
        </p:txBody>
      </p:sp>
    </p:spTree>
    <p:extLst>
      <p:ext uri="{BB962C8B-B14F-4D97-AF65-F5344CB8AC3E}">
        <p14:creationId xmlns:p14="http://schemas.microsoft.com/office/powerpoint/2010/main" val="2945995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57</a:t>
            </a:fld>
            <a:endParaRPr lang="en-US"/>
          </a:p>
        </p:txBody>
      </p:sp>
    </p:spTree>
    <p:extLst>
      <p:ext uri="{BB962C8B-B14F-4D97-AF65-F5344CB8AC3E}">
        <p14:creationId xmlns:p14="http://schemas.microsoft.com/office/powerpoint/2010/main" val="3974493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We welcome your comments! Link to Public Comments https://www.surveymonkey.com/r/DTYBFQW</a:t>
            </a:r>
          </a:p>
        </p:txBody>
      </p:sp>
      <p:sp>
        <p:nvSpPr>
          <p:cNvPr id="4" name="Slide Number Placeholder 3"/>
          <p:cNvSpPr>
            <a:spLocks noGrp="1"/>
          </p:cNvSpPr>
          <p:nvPr>
            <p:ph type="sldNum" sz="quarter" idx="5"/>
          </p:nvPr>
        </p:nvSpPr>
        <p:spPr/>
        <p:txBody>
          <a:bodyPr/>
          <a:lstStyle/>
          <a:p>
            <a:fld id="{AD10E2E8-0287-41DD-A4A7-45BD0ABBCD9D}" type="slidenum">
              <a:rPr lang="en-US" smtClean="0"/>
              <a:t>58</a:t>
            </a:fld>
            <a:endParaRPr lang="en-US"/>
          </a:p>
        </p:txBody>
      </p:sp>
    </p:spTree>
    <p:extLst>
      <p:ext uri="{BB962C8B-B14F-4D97-AF65-F5344CB8AC3E}">
        <p14:creationId xmlns:p14="http://schemas.microsoft.com/office/powerpoint/2010/main" val="3620631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59</a:t>
            </a:fld>
            <a:endParaRPr lang="en-US"/>
          </a:p>
        </p:txBody>
      </p:sp>
    </p:spTree>
    <p:extLst>
      <p:ext uri="{BB962C8B-B14F-4D97-AF65-F5344CB8AC3E}">
        <p14:creationId xmlns:p14="http://schemas.microsoft.com/office/powerpoint/2010/main" val="162964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62</a:t>
            </a:fld>
            <a:endParaRPr lang="en-US"/>
          </a:p>
        </p:txBody>
      </p:sp>
    </p:spTree>
    <p:extLst>
      <p:ext uri="{BB962C8B-B14F-4D97-AF65-F5344CB8AC3E}">
        <p14:creationId xmlns:p14="http://schemas.microsoft.com/office/powerpoint/2010/main" val="219054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4</a:t>
            </a:fld>
            <a:endParaRPr lang="en-US"/>
          </a:p>
        </p:txBody>
      </p:sp>
    </p:spTree>
    <p:extLst>
      <p:ext uri="{BB962C8B-B14F-4D97-AF65-F5344CB8AC3E}">
        <p14:creationId xmlns:p14="http://schemas.microsoft.com/office/powerpoint/2010/main" val="155120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4D416-0BA5-DF8D-B435-015474F4B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F74BC-D227-5DE5-C806-EFB01FD023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EDAECC0-458F-5038-74DE-59DFCD21FA3E}"/>
              </a:ext>
            </a:extLst>
          </p:cNvPr>
          <p:cNvSpPr>
            <a:spLocks noGrp="1"/>
          </p:cNvSpPr>
          <p:nvPr>
            <p:ph type="body" idx="1"/>
          </p:nvPr>
        </p:nvSpPr>
        <p:spPr/>
        <p:txBody>
          <a:bodyPr/>
          <a:lstStyle/>
          <a:p>
            <a:r>
              <a:rPr lang="en-US">
                <a:hlinkClick r:id="rId3"/>
              </a:rPr>
              <a:t>978</a:t>
            </a:r>
            <a:endParaRPr lang="en-US"/>
          </a:p>
        </p:txBody>
      </p:sp>
      <p:sp>
        <p:nvSpPr>
          <p:cNvPr id="4" name="Slide Number Placeholder 3">
            <a:extLst>
              <a:ext uri="{FF2B5EF4-FFF2-40B4-BE49-F238E27FC236}">
                <a16:creationId xmlns:a16="http://schemas.microsoft.com/office/drawing/2014/main" id="{DD859040-73F2-C151-B1DD-63F48DE2BE2E}"/>
              </a:ext>
            </a:extLst>
          </p:cNvPr>
          <p:cNvSpPr>
            <a:spLocks noGrp="1"/>
          </p:cNvSpPr>
          <p:nvPr>
            <p:ph type="sldNum" sz="quarter" idx="5"/>
          </p:nvPr>
        </p:nvSpPr>
        <p:spPr/>
        <p:txBody>
          <a:bodyPr/>
          <a:lstStyle/>
          <a:p>
            <a:fld id="{AD10E2E8-0287-41DD-A4A7-45BD0ABBCD9D}" type="slidenum">
              <a:rPr lang="en-US" smtClean="0"/>
              <a:t>67</a:t>
            </a:fld>
            <a:endParaRPr lang="en-US"/>
          </a:p>
        </p:txBody>
      </p:sp>
    </p:spTree>
    <p:extLst>
      <p:ext uri="{BB962C8B-B14F-4D97-AF65-F5344CB8AC3E}">
        <p14:creationId xmlns:p14="http://schemas.microsoft.com/office/powerpoint/2010/main" val="606632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72</a:t>
            </a:fld>
            <a:endParaRPr lang="en-US"/>
          </a:p>
        </p:txBody>
      </p:sp>
    </p:spTree>
    <p:extLst>
      <p:ext uri="{BB962C8B-B14F-4D97-AF65-F5344CB8AC3E}">
        <p14:creationId xmlns:p14="http://schemas.microsoft.com/office/powerpoint/2010/main" val="2205282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hlinkClick r:id="rId3"/>
              </a:rPr>
              <a:t>978</a:t>
            </a:r>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74</a:t>
            </a:fld>
            <a:endParaRPr lang="en-US"/>
          </a:p>
        </p:txBody>
      </p:sp>
    </p:spTree>
    <p:extLst>
      <p:ext uri="{BB962C8B-B14F-4D97-AF65-F5344CB8AC3E}">
        <p14:creationId xmlns:p14="http://schemas.microsoft.com/office/powerpoint/2010/main" val="2990131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D0DE-9BC7-4740-1DF5-70C4985D7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E22D5-D602-531F-4B57-4337C29AF5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3B5A7B-CCD6-7925-BCE7-05E04D724ED0}"/>
              </a:ext>
            </a:extLst>
          </p:cNvPr>
          <p:cNvSpPr>
            <a:spLocks noGrp="1"/>
          </p:cNvSpPr>
          <p:nvPr>
            <p:ph type="body" idx="1"/>
          </p:nvPr>
        </p:nvSpPr>
        <p:spPr/>
        <p:txBody>
          <a:bodyPr/>
          <a:lstStyle/>
          <a:p>
            <a:r>
              <a:rPr lang="en-US">
                <a:hlinkClick r:id="rId3"/>
              </a:rPr>
              <a:t>FINAL MCSB Annual Report for WY 2023-2024.pdf</a:t>
            </a:r>
            <a:endParaRPr lang="en-US"/>
          </a:p>
        </p:txBody>
      </p:sp>
      <p:sp>
        <p:nvSpPr>
          <p:cNvPr id="4" name="Slide Number Placeholder 3">
            <a:extLst>
              <a:ext uri="{FF2B5EF4-FFF2-40B4-BE49-F238E27FC236}">
                <a16:creationId xmlns:a16="http://schemas.microsoft.com/office/drawing/2014/main" id="{FAB505F9-C1EF-957E-FE0E-294A76FB502F}"/>
              </a:ext>
            </a:extLst>
          </p:cNvPr>
          <p:cNvSpPr>
            <a:spLocks noGrp="1"/>
          </p:cNvSpPr>
          <p:nvPr>
            <p:ph type="sldNum" sz="quarter" idx="5"/>
          </p:nvPr>
        </p:nvSpPr>
        <p:spPr/>
        <p:txBody>
          <a:bodyPr/>
          <a:lstStyle/>
          <a:p>
            <a:fld id="{AD10E2E8-0287-41DD-A4A7-45BD0ABBCD9D}" type="slidenum">
              <a:rPr lang="en-US" smtClean="0"/>
              <a:t>75</a:t>
            </a:fld>
            <a:endParaRPr lang="en-US"/>
          </a:p>
        </p:txBody>
      </p:sp>
    </p:spTree>
    <p:extLst>
      <p:ext uri="{BB962C8B-B14F-4D97-AF65-F5344CB8AC3E}">
        <p14:creationId xmlns:p14="http://schemas.microsoft.com/office/powerpoint/2010/main" val="3244557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CD987-57D8-F3AC-7ADE-DF606AE38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73BB6-42A2-1471-17DC-6B0286722C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BDC890-8C98-855F-FB8E-E9D587899C5A}"/>
              </a:ext>
            </a:extLst>
          </p:cNvPr>
          <p:cNvSpPr>
            <a:spLocks noGrp="1"/>
          </p:cNvSpPr>
          <p:nvPr>
            <p:ph type="body" idx="1"/>
          </p:nvPr>
        </p:nvSpPr>
        <p:spPr/>
        <p:txBody>
          <a:bodyPr/>
          <a:lstStyle/>
          <a:p>
            <a:r>
              <a:rPr lang="en-US">
                <a:hlinkClick r:id="rId3"/>
              </a:rPr>
              <a:t>FINAL MCSB Annual Report for WY 2023-2024.pdf</a:t>
            </a:r>
            <a:endParaRPr lang="en-US"/>
          </a:p>
        </p:txBody>
      </p:sp>
      <p:sp>
        <p:nvSpPr>
          <p:cNvPr id="4" name="Slide Number Placeholder 3">
            <a:extLst>
              <a:ext uri="{FF2B5EF4-FFF2-40B4-BE49-F238E27FC236}">
                <a16:creationId xmlns:a16="http://schemas.microsoft.com/office/drawing/2014/main" id="{304C5FF3-8228-6A05-2000-0E28A2E9C576}"/>
              </a:ext>
            </a:extLst>
          </p:cNvPr>
          <p:cNvSpPr>
            <a:spLocks noGrp="1"/>
          </p:cNvSpPr>
          <p:nvPr>
            <p:ph type="sldNum" sz="quarter" idx="5"/>
          </p:nvPr>
        </p:nvSpPr>
        <p:spPr/>
        <p:txBody>
          <a:bodyPr/>
          <a:lstStyle/>
          <a:p>
            <a:fld id="{AD10E2E8-0287-41DD-A4A7-45BD0ABBCD9D}" type="slidenum">
              <a:rPr lang="en-US" smtClean="0"/>
              <a:t>76</a:t>
            </a:fld>
            <a:endParaRPr lang="en-US"/>
          </a:p>
        </p:txBody>
      </p:sp>
    </p:spTree>
    <p:extLst>
      <p:ext uri="{BB962C8B-B14F-4D97-AF65-F5344CB8AC3E}">
        <p14:creationId xmlns:p14="http://schemas.microsoft.com/office/powerpoint/2010/main" val="4220040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Need Help making this graphic for the most updated area: pg. 91 in </a:t>
            </a:r>
            <a:r>
              <a:rPr lang="en-US">
                <a:hlinkClick r:id="rId3"/>
              </a:rPr>
              <a:t>FINAL MCSB Annual Report for WY 2023-2024.pdf</a:t>
            </a:r>
            <a:endParaRPr lang="en-US"/>
          </a:p>
          <a:p>
            <a:r>
              <a:rPr lang="en-US"/>
              <a:t>Notes: </a:t>
            </a:r>
          </a:p>
          <a:p>
            <a:pPr marL="241300" marR="135890" indent="-228600">
              <a:lnSpc>
                <a:spcPct val="90000"/>
              </a:lnSpc>
              <a:spcBef>
                <a:spcPts val="365"/>
              </a:spcBef>
              <a:buFont typeface="Arial"/>
              <a:buChar char="•"/>
              <a:tabLst>
                <a:tab pos="241300" algn="l"/>
              </a:tabLst>
            </a:pPr>
            <a:r>
              <a:rPr lang="en-US" sz="1200" spc="-10">
                <a:latin typeface="Calibri"/>
                <a:cs typeface="Calibri"/>
              </a:rPr>
              <a:t>Groundwater levels/groundwater storage</a:t>
            </a:r>
            <a:r>
              <a:rPr lang="en-US" sz="1200" spc="-80">
                <a:latin typeface="Calibri"/>
                <a:cs typeface="Calibri"/>
              </a:rPr>
              <a:t> </a:t>
            </a:r>
            <a:r>
              <a:rPr lang="en-US" sz="1200">
                <a:latin typeface="Calibri"/>
                <a:cs typeface="Calibri"/>
              </a:rPr>
              <a:t>have</a:t>
            </a:r>
            <a:r>
              <a:rPr lang="en-US" sz="1200" spc="-90">
                <a:latin typeface="Calibri"/>
                <a:cs typeface="Calibri"/>
              </a:rPr>
              <a:t> </a:t>
            </a:r>
            <a:r>
              <a:rPr lang="en-US" sz="1200" spc="-10">
                <a:latin typeface="Calibri"/>
                <a:cs typeface="Calibri"/>
              </a:rPr>
              <a:t>increased </a:t>
            </a:r>
            <a:r>
              <a:rPr lang="en-US" sz="1200">
                <a:latin typeface="Calibri"/>
                <a:cs typeface="Calibri"/>
              </a:rPr>
              <a:t>in</a:t>
            </a:r>
            <a:r>
              <a:rPr lang="en-US" sz="1200" spc="-40">
                <a:latin typeface="Calibri"/>
                <a:cs typeface="Calibri"/>
              </a:rPr>
              <a:t> </a:t>
            </a:r>
            <a:r>
              <a:rPr lang="en-US" sz="1200">
                <a:latin typeface="Calibri"/>
                <a:cs typeface="Calibri"/>
              </a:rPr>
              <a:t>the</a:t>
            </a:r>
            <a:r>
              <a:rPr lang="en-US" sz="1200" spc="-20">
                <a:latin typeface="Calibri"/>
                <a:cs typeface="Calibri"/>
              </a:rPr>
              <a:t> </a:t>
            </a:r>
            <a:r>
              <a:rPr lang="en-US" sz="1200">
                <a:latin typeface="Calibri"/>
                <a:cs typeface="Calibri"/>
              </a:rPr>
              <a:t>MCSB</a:t>
            </a:r>
            <a:r>
              <a:rPr lang="en-US" sz="1200" spc="-25">
                <a:latin typeface="Calibri"/>
                <a:cs typeface="Calibri"/>
              </a:rPr>
              <a:t> </a:t>
            </a:r>
            <a:r>
              <a:rPr lang="en-US" sz="1200">
                <a:latin typeface="Calibri"/>
                <a:cs typeface="Calibri"/>
              </a:rPr>
              <a:t>over</a:t>
            </a:r>
            <a:r>
              <a:rPr lang="en-US" sz="1200" spc="-20">
                <a:latin typeface="Calibri"/>
                <a:cs typeface="Calibri"/>
              </a:rPr>
              <a:t> </a:t>
            </a:r>
            <a:r>
              <a:rPr lang="en-US" sz="1200" spc="-25">
                <a:latin typeface="Calibri"/>
                <a:cs typeface="Calibri"/>
              </a:rPr>
              <a:t>the </a:t>
            </a:r>
            <a:r>
              <a:rPr lang="en-US" sz="1200">
                <a:latin typeface="Calibri"/>
                <a:cs typeface="Calibri"/>
              </a:rPr>
              <a:t>last</a:t>
            </a:r>
            <a:r>
              <a:rPr lang="en-US" sz="1200" spc="-35">
                <a:latin typeface="Calibri"/>
                <a:cs typeface="Calibri"/>
              </a:rPr>
              <a:t> </a:t>
            </a:r>
            <a:r>
              <a:rPr lang="en-US" sz="1200">
                <a:latin typeface="Calibri"/>
                <a:cs typeface="Calibri"/>
              </a:rPr>
              <a:t>10</a:t>
            </a:r>
            <a:r>
              <a:rPr lang="en-US" sz="1200" spc="-15">
                <a:latin typeface="Calibri"/>
                <a:cs typeface="Calibri"/>
              </a:rPr>
              <a:t> </a:t>
            </a:r>
            <a:r>
              <a:rPr lang="en-US" sz="1200" spc="-20">
                <a:latin typeface="Calibri"/>
                <a:cs typeface="Calibri"/>
              </a:rPr>
              <a:t>years</a:t>
            </a:r>
            <a:endParaRPr lang="en-US" sz="1200">
              <a:latin typeface="Calibri"/>
              <a:cs typeface="Calibri"/>
            </a:endParaRPr>
          </a:p>
          <a:p>
            <a:pPr marL="241300" marR="245745" indent="-228600">
              <a:lnSpc>
                <a:spcPts val="2380"/>
              </a:lnSpc>
              <a:spcBef>
                <a:spcPts val="1830"/>
              </a:spcBef>
              <a:buFont typeface="Arial"/>
              <a:buChar char="•"/>
              <a:tabLst>
                <a:tab pos="241300" algn="l"/>
              </a:tabLst>
            </a:pPr>
            <a:r>
              <a:rPr lang="en-US" sz="1200">
                <a:latin typeface="Calibri"/>
                <a:cs typeface="Calibri"/>
              </a:rPr>
              <a:t>Plan</a:t>
            </a:r>
            <a:r>
              <a:rPr lang="en-US" sz="1200" spc="-70">
                <a:latin typeface="Calibri"/>
                <a:cs typeface="Calibri"/>
              </a:rPr>
              <a:t> </a:t>
            </a:r>
            <a:r>
              <a:rPr lang="en-US" sz="1200">
                <a:latin typeface="Calibri"/>
                <a:cs typeface="Calibri"/>
              </a:rPr>
              <a:t>projects</a:t>
            </a:r>
            <a:r>
              <a:rPr lang="en-US" sz="1200" spc="-55">
                <a:latin typeface="Calibri"/>
                <a:cs typeface="Calibri"/>
              </a:rPr>
              <a:t> </a:t>
            </a:r>
            <a:r>
              <a:rPr lang="en-US" sz="1200" spc="-10">
                <a:latin typeface="Calibri"/>
                <a:cs typeface="Calibri"/>
              </a:rPr>
              <a:t>future </a:t>
            </a:r>
            <a:r>
              <a:rPr lang="en-US" sz="1200">
                <a:latin typeface="Calibri"/>
                <a:cs typeface="Calibri"/>
              </a:rPr>
              <a:t>growth</a:t>
            </a:r>
            <a:r>
              <a:rPr lang="en-US" sz="1200" spc="-45">
                <a:latin typeface="Calibri"/>
                <a:cs typeface="Calibri"/>
              </a:rPr>
              <a:t> </a:t>
            </a:r>
            <a:r>
              <a:rPr lang="en-US" sz="1200">
                <a:latin typeface="Calibri"/>
                <a:cs typeface="Calibri"/>
              </a:rPr>
              <a:t>and</a:t>
            </a:r>
            <a:r>
              <a:rPr lang="en-US" sz="1200" spc="-45">
                <a:latin typeface="Calibri"/>
                <a:cs typeface="Calibri"/>
              </a:rPr>
              <a:t> </a:t>
            </a:r>
            <a:r>
              <a:rPr lang="en-US" sz="1200" spc="-10">
                <a:latin typeface="Calibri"/>
                <a:cs typeface="Calibri"/>
              </a:rPr>
              <a:t>identifies strategies</a:t>
            </a:r>
            <a:r>
              <a:rPr lang="en-US" sz="1200" spc="-85">
                <a:latin typeface="Calibri"/>
                <a:cs typeface="Calibri"/>
              </a:rPr>
              <a:t> </a:t>
            </a:r>
            <a:r>
              <a:rPr lang="en-US" sz="1200">
                <a:latin typeface="Calibri"/>
                <a:cs typeface="Calibri"/>
              </a:rPr>
              <a:t>for</a:t>
            </a:r>
            <a:r>
              <a:rPr lang="en-US" sz="1200" spc="-80">
                <a:latin typeface="Calibri"/>
                <a:cs typeface="Calibri"/>
              </a:rPr>
              <a:t> </a:t>
            </a:r>
            <a:r>
              <a:rPr lang="en-US" sz="1200" spc="-10">
                <a:latin typeface="Calibri"/>
                <a:cs typeface="Calibri"/>
              </a:rPr>
              <a:t>meeting </a:t>
            </a:r>
            <a:r>
              <a:rPr lang="en-US" sz="1200">
                <a:latin typeface="Calibri"/>
                <a:cs typeface="Calibri"/>
              </a:rPr>
              <a:t>future</a:t>
            </a:r>
            <a:r>
              <a:rPr lang="en-US" sz="1200" spc="-40">
                <a:latin typeface="Calibri"/>
                <a:cs typeface="Calibri"/>
              </a:rPr>
              <a:t> </a:t>
            </a:r>
            <a:r>
              <a:rPr lang="en-US" sz="1200">
                <a:latin typeface="Calibri"/>
                <a:cs typeface="Calibri"/>
              </a:rPr>
              <a:t>and</a:t>
            </a:r>
            <a:r>
              <a:rPr lang="en-US" sz="1200" spc="-45">
                <a:latin typeface="Calibri"/>
                <a:cs typeface="Calibri"/>
              </a:rPr>
              <a:t> </a:t>
            </a:r>
            <a:r>
              <a:rPr lang="en-US" sz="1200" spc="-10">
                <a:latin typeface="Calibri"/>
                <a:cs typeface="Calibri"/>
              </a:rPr>
              <a:t>current needs</a:t>
            </a:r>
            <a:endParaRPr lang="en-US" sz="1200">
              <a:latin typeface="Calibri"/>
              <a:cs typeface="Calibri"/>
            </a:endParaRPr>
          </a:p>
          <a:p>
            <a:pPr marL="241300" marR="5080" indent="-228600">
              <a:lnSpc>
                <a:spcPts val="2380"/>
              </a:lnSpc>
              <a:spcBef>
                <a:spcPts val="1780"/>
              </a:spcBef>
              <a:buFont typeface="Arial"/>
              <a:buChar char="•"/>
              <a:tabLst>
                <a:tab pos="241300" algn="l"/>
              </a:tabLst>
            </a:pPr>
            <a:r>
              <a:rPr lang="en-US" sz="1200">
                <a:latin typeface="Calibri"/>
                <a:cs typeface="Calibri"/>
              </a:rPr>
              <a:t>More</a:t>
            </a:r>
            <a:r>
              <a:rPr lang="en-US" sz="1200" spc="-40">
                <a:latin typeface="Calibri"/>
                <a:cs typeface="Calibri"/>
              </a:rPr>
              <a:t> </a:t>
            </a:r>
            <a:r>
              <a:rPr lang="en-US" sz="1200">
                <a:latin typeface="Calibri"/>
                <a:cs typeface="Calibri"/>
              </a:rPr>
              <a:t>work</a:t>
            </a:r>
            <a:r>
              <a:rPr lang="en-US" sz="1200" spc="-30">
                <a:latin typeface="Calibri"/>
                <a:cs typeface="Calibri"/>
              </a:rPr>
              <a:t> </a:t>
            </a:r>
            <a:r>
              <a:rPr lang="en-US" sz="1200">
                <a:latin typeface="Calibri"/>
                <a:cs typeface="Calibri"/>
              </a:rPr>
              <a:t>to</a:t>
            </a:r>
            <a:r>
              <a:rPr lang="en-US" sz="1200" spc="-20">
                <a:latin typeface="Calibri"/>
                <a:cs typeface="Calibri"/>
              </a:rPr>
              <a:t> </a:t>
            </a:r>
            <a:r>
              <a:rPr lang="en-US" sz="1200">
                <a:latin typeface="Calibri"/>
                <a:cs typeface="Calibri"/>
              </a:rPr>
              <a:t>be</a:t>
            </a:r>
            <a:r>
              <a:rPr lang="en-US" sz="1200" spc="-30">
                <a:latin typeface="Calibri"/>
                <a:cs typeface="Calibri"/>
              </a:rPr>
              <a:t> </a:t>
            </a:r>
            <a:r>
              <a:rPr lang="en-US" sz="1200" spc="-20">
                <a:latin typeface="Calibri"/>
                <a:cs typeface="Calibri"/>
              </a:rPr>
              <a:t>done </a:t>
            </a:r>
            <a:r>
              <a:rPr lang="en-US" sz="1200">
                <a:latin typeface="Calibri"/>
                <a:cs typeface="Calibri"/>
              </a:rPr>
              <a:t>to</a:t>
            </a:r>
            <a:r>
              <a:rPr lang="en-US" sz="1200" spc="-35">
                <a:latin typeface="Calibri"/>
                <a:cs typeface="Calibri"/>
              </a:rPr>
              <a:t> </a:t>
            </a:r>
            <a:r>
              <a:rPr lang="en-US" sz="1200">
                <a:latin typeface="Calibri"/>
                <a:cs typeface="Calibri"/>
              </a:rPr>
              <a:t>ensure</a:t>
            </a:r>
            <a:r>
              <a:rPr lang="en-US" sz="1200" spc="-35">
                <a:latin typeface="Calibri"/>
                <a:cs typeface="Calibri"/>
              </a:rPr>
              <a:t> </a:t>
            </a:r>
            <a:r>
              <a:rPr lang="en-US" sz="1200">
                <a:latin typeface="Calibri"/>
                <a:cs typeface="Calibri"/>
              </a:rPr>
              <a:t>the</a:t>
            </a:r>
            <a:r>
              <a:rPr lang="en-US" sz="1200" spc="-30">
                <a:latin typeface="Calibri"/>
                <a:cs typeface="Calibri"/>
              </a:rPr>
              <a:t> </a:t>
            </a:r>
            <a:r>
              <a:rPr lang="en-US" sz="1200" spc="-10">
                <a:latin typeface="Calibri"/>
                <a:cs typeface="Calibri"/>
              </a:rPr>
              <a:t>continued </a:t>
            </a:r>
            <a:r>
              <a:rPr lang="en-US" sz="1200">
                <a:latin typeface="Calibri"/>
                <a:cs typeface="Calibri"/>
              </a:rPr>
              <a:t>success</a:t>
            </a:r>
            <a:r>
              <a:rPr lang="en-US" sz="1200" spc="-35">
                <a:latin typeface="Calibri"/>
                <a:cs typeface="Calibri"/>
              </a:rPr>
              <a:t> </a:t>
            </a:r>
            <a:r>
              <a:rPr lang="en-US" sz="1200">
                <a:latin typeface="Calibri"/>
                <a:cs typeface="Calibri"/>
              </a:rPr>
              <a:t>of</a:t>
            </a:r>
            <a:r>
              <a:rPr lang="en-US" sz="1200" spc="-15">
                <a:latin typeface="Calibri"/>
                <a:cs typeface="Calibri"/>
              </a:rPr>
              <a:t> </a:t>
            </a:r>
            <a:r>
              <a:rPr lang="en-US" sz="1200">
                <a:latin typeface="Calibri"/>
                <a:cs typeface="Calibri"/>
              </a:rPr>
              <a:t>the</a:t>
            </a:r>
            <a:r>
              <a:rPr lang="en-US" sz="1200" spc="-15">
                <a:latin typeface="Calibri"/>
                <a:cs typeface="Calibri"/>
              </a:rPr>
              <a:t> </a:t>
            </a:r>
            <a:r>
              <a:rPr lang="en-US" sz="1200" spc="-20">
                <a:latin typeface="Calibri"/>
                <a:cs typeface="Calibri"/>
              </a:rPr>
              <a:t>Plan</a:t>
            </a:r>
            <a:endParaRPr lang="en-US" sz="1200">
              <a:latin typeface="Calibri"/>
              <a:cs typeface="Calibri"/>
            </a:endParaRPr>
          </a:p>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77</a:t>
            </a:fld>
            <a:endParaRPr lang="en-US"/>
          </a:p>
        </p:txBody>
      </p:sp>
    </p:spTree>
    <p:extLst>
      <p:ext uri="{BB962C8B-B14F-4D97-AF65-F5344CB8AC3E}">
        <p14:creationId xmlns:p14="http://schemas.microsoft.com/office/powerpoint/2010/main" val="17375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Northern area US forest service BLM. Whitewater river. Mention groundwater replenishment facility</a:t>
            </a:r>
          </a:p>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5</a:t>
            </a:fld>
            <a:endParaRPr lang="en-US"/>
          </a:p>
        </p:txBody>
      </p:sp>
    </p:spTree>
    <p:extLst>
      <p:ext uri="{BB962C8B-B14F-4D97-AF65-F5344CB8AC3E}">
        <p14:creationId xmlns:p14="http://schemas.microsoft.com/office/powerpoint/2010/main" val="193780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Let’s start with a quick poll to understand who’s in the room. Please scan the QR code and enter the code “Subbasin.” Select the category that best describes your affiliation—whether you’re a stakeholder/member of the public, a water agency, a tribal representative, a business, or another stakeholder. This helps us tailor future outreach and engagement.</a:t>
            </a: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AD10E2E8-0287-41DD-A4A7-45BD0ABBCD9D}" type="slidenum">
              <a:rPr lang="en-US" smtClean="0"/>
              <a:t>7</a:t>
            </a:fld>
            <a:endParaRPr lang="en-US"/>
          </a:p>
        </p:txBody>
      </p:sp>
    </p:spTree>
    <p:extLst>
      <p:ext uri="{BB962C8B-B14F-4D97-AF65-F5344CB8AC3E}">
        <p14:creationId xmlns:p14="http://schemas.microsoft.com/office/powerpoint/2010/main" val="3675954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RICK</a:t>
            </a:r>
          </a:p>
        </p:txBody>
      </p:sp>
      <p:sp>
        <p:nvSpPr>
          <p:cNvPr id="4" name="Slide Number Placeholder 3"/>
          <p:cNvSpPr>
            <a:spLocks noGrp="1"/>
          </p:cNvSpPr>
          <p:nvPr>
            <p:ph type="sldNum" sz="quarter" idx="5"/>
          </p:nvPr>
        </p:nvSpPr>
        <p:spPr/>
        <p:txBody>
          <a:bodyPr/>
          <a:lstStyle/>
          <a:p>
            <a:fld id="{AD10E2E8-0287-41DD-A4A7-45BD0ABBCD9D}" type="slidenum">
              <a:rPr lang="en-US" smtClean="0"/>
              <a:t>8</a:t>
            </a:fld>
            <a:endParaRPr lang="en-US"/>
          </a:p>
        </p:txBody>
      </p:sp>
    </p:spTree>
    <p:extLst>
      <p:ext uri="{BB962C8B-B14F-4D97-AF65-F5344CB8AC3E}">
        <p14:creationId xmlns:p14="http://schemas.microsoft.com/office/powerpoint/2010/main" val="64606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DAVID</a:t>
            </a:r>
          </a:p>
          <a:p>
            <a:pPr marL="241300" marR="745490" indent="-228600">
              <a:lnSpc>
                <a:spcPts val="2690"/>
              </a:lnSpc>
              <a:spcBef>
                <a:spcPts val="750"/>
              </a:spcBef>
              <a:buFont typeface="Arial"/>
              <a:buChar char="•"/>
              <a:tabLst>
                <a:tab pos="241300" algn="l"/>
              </a:tabLst>
            </a:pPr>
            <a:r>
              <a:rPr lang="en-US" sz="2800">
                <a:solidFill>
                  <a:srgbClr val="404040"/>
                </a:solidFill>
                <a:latin typeface="Calibri"/>
                <a:cs typeface="Calibri"/>
              </a:rPr>
              <a:t>Responsible</a:t>
            </a:r>
            <a:r>
              <a:rPr lang="en-US" sz="2800" spc="-85">
                <a:solidFill>
                  <a:srgbClr val="404040"/>
                </a:solidFill>
                <a:latin typeface="Calibri"/>
                <a:cs typeface="Calibri"/>
              </a:rPr>
              <a:t> </a:t>
            </a:r>
            <a:r>
              <a:rPr lang="en-US" sz="2800">
                <a:solidFill>
                  <a:srgbClr val="404040"/>
                </a:solidFill>
                <a:latin typeface="Calibri"/>
                <a:cs typeface="Calibri"/>
              </a:rPr>
              <a:t>for</a:t>
            </a:r>
            <a:r>
              <a:rPr lang="en-US" sz="2800" spc="-75">
                <a:solidFill>
                  <a:srgbClr val="404040"/>
                </a:solidFill>
                <a:latin typeface="Calibri"/>
                <a:cs typeface="Calibri"/>
              </a:rPr>
              <a:t> </a:t>
            </a:r>
            <a:r>
              <a:rPr lang="en-US" sz="2800">
                <a:solidFill>
                  <a:srgbClr val="404040"/>
                </a:solidFill>
                <a:latin typeface="Calibri"/>
                <a:cs typeface="Calibri"/>
              </a:rPr>
              <a:t>achieving</a:t>
            </a:r>
            <a:r>
              <a:rPr lang="en-US" sz="2800" spc="-95">
                <a:solidFill>
                  <a:srgbClr val="404040"/>
                </a:solidFill>
                <a:latin typeface="Calibri"/>
                <a:cs typeface="Calibri"/>
              </a:rPr>
              <a:t> </a:t>
            </a:r>
            <a:r>
              <a:rPr lang="en-US" sz="2800">
                <a:solidFill>
                  <a:srgbClr val="404040"/>
                </a:solidFill>
                <a:latin typeface="Calibri"/>
                <a:cs typeface="Calibri"/>
              </a:rPr>
              <a:t>sustainable</a:t>
            </a:r>
            <a:r>
              <a:rPr lang="en-US" sz="2800" spc="-85">
                <a:solidFill>
                  <a:srgbClr val="404040"/>
                </a:solidFill>
                <a:latin typeface="Calibri"/>
                <a:cs typeface="Calibri"/>
              </a:rPr>
              <a:t> </a:t>
            </a:r>
            <a:r>
              <a:rPr lang="en-US" sz="2800" spc="-10">
                <a:solidFill>
                  <a:srgbClr val="404040"/>
                </a:solidFill>
                <a:latin typeface="Calibri"/>
                <a:cs typeface="Calibri"/>
              </a:rPr>
              <a:t>groundwater</a:t>
            </a:r>
            <a:r>
              <a:rPr lang="en-US" sz="2800" spc="-85">
                <a:solidFill>
                  <a:srgbClr val="404040"/>
                </a:solidFill>
                <a:latin typeface="Calibri"/>
                <a:cs typeface="Calibri"/>
              </a:rPr>
              <a:t> </a:t>
            </a:r>
            <a:r>
              <a:rPr lang="en-US" sz="2800" spc="-10">
                <a:solidFill>
                  <a:srgbClr val="404040"/>
                </a:solidFill>
                <a:latin typeface="Calibri"/>
                <a:cs typeface="Calibri"/>
              </a:rPr>
              <a:t>management </a:t>
            </a:r>
            <a:r>
              <a:rPr lang="en-US" sz="2800">
                <a:solidFill>
                  <a:srgbClr val="404040"/>
                </a:solidFill>
                <a:latin typeface="Calibri"/>
                <a:cs typeface="Calibri"/>
              </a:rPr>
              <a:t>within</a:t>
            </a:r>
            <a:r>
              <a:rPr lang="en-US" sz="2800" spc="-25">
                <a:solidFill>
                  <a:srgbClr val="404040"/>
                </a:solidFill>
                <a:latin typeface="Calibri"/>
                <a:cs typeface="Calibri"/>
              </a:rPr>
              <a:t> </a:t>
            </a:r>
            <a:r>
              <a:rPr lang="en-US" sz="2800">
                <a:solidFill>
                  <a:srgbClr val="404040"/>
                </a:solidFill>
                <a:latin typeface="Calibri"/>
                <a:cs typeface="Calibri"/>
              </a:rPr>
              <a:t>their</a:t>
            </a:r>
            <a:r>
              <a:rPr lang="en-US" sz="2800" spc="-20">
                <a:solidFill>
                  <a:srgbClr val="404040"/>
                </a:solidFill>
                <a:latin typeface="Calibri"/>
                <a:cs typeface="Calibri"/>
              </a:rPr>
              <a:t> </a:t>
            </a:r>
            <a:r>
              <a:rPr lang="en-US" sz="2800" spc="-10">
                <a:solidFill>
                  <a:srgbClr val="404040"/>
                </a:solidFill>
                <a:latin typeface="Calibri"/>
                <a:cs typeface="Calibri"/>
              </a:rPr>
              <a:t>boundaries</a:t>
            </a:r>
            <a:endParaRPr lang="en-US" sz="2800">
              <a:latin typeface="Calibri"/>
              <a:cs typeface="Calibri"/>
            </a:endParaRPr>
          </a:p>
          <a:p>
            <a:pPr marL="240665" indent="-227965">
              <a:lnSpc>
                <a:spcPct val="100000"/>
              </a:lnSpc>
              <a:spcBef>
                <a:spcPts val="1550"/>
              </a:spcBef>
              <a:buFont typeface="Arial"/>
              <a:buChar char="•"/>
              <a:tabLst>
                <a:tab pos="240665" algn="l"/>
              </a:tabLst>
            </a:pPr>
            <a:r>
              <a:rPr lang="en-US" sz="2800">
                <a:latin typeface="Calibri"/>
                <a:cs typeface="Calibri"/>
              </a:rPr>
              <a:t>A</a:t>
            </a:r>
            <a:r>
              <a:rPr lang="en-US" sz="2800" spc="-25">
                <a:latin typeface="Calibri"/>
                <a:cs typeface="Calibri"/>
              </a:rPr>
              <a:t> </a:t>
            </a:r>
            <a:r>
              <a:rPr lang="en-US" sz="2800">
                <a:latin typeface="Calibri"/>
                <a:cs typeface="Calibri"/>
              </a:rPr>
              <a:t>GSA,</a:t>
            </a:r>
            <a:r>
              <a:rPr lang="en-US" sz="2800" spc="-25">
                <a:latin typeface="Calibri"/>
                <a:cs typeface="Calibri"/>
              </a:rPr>
              <a:t> </a:t>
            </a:r>
            <a:r>
              <a:rPr lang="en-US" sz="2800">
                <a:latin typeface="Calibri"/>
                <a:cs typeface="Calibri"/>
              </a:rPr>
              <a:t>or</a:t>
            </a:r>
            <a:r>
              <a:rPr lang="en-US" sz="2800" spc="-25">
                <a:latin typeface="Calibri"/>
                <a:cs typeface="Calibri"/>
              </a:rPr>
              <a:t> </a:t>
            </a:r>
            <a:r>
              <a:rPr lang="en-US" sz="2800">
                <a:latin typeface="Calibri"/>
                <a:cs typeface="Calibri"/>
              </a:rPr>
              <a:t>multiple</a:t>
            </a:r>
            <a:r>
              <a:rPr lang="en-US" sz="2800" spc="-30">
                <a:latin typeface="Calibri"/>
                <a:cs typeface="Calibri"/>
              </a:rPr>
              <a:t> </a:t>
            </a:r>
            <a:r>
              <a:rPr lang="en-US" sz="2800">
                <a:latin typeface="Calibri"/>
                <a:cs typeface="Calibri"/>
              </a:rPr>
              <a:t>GSAs,</a:t>
            </a:r>
            <a:r>
              <a:rPr lang="en-US" sz="2800" spc="-25">
                <a:latin typeface="Calibri"/>
                <a:cs typeface="Calibri"/>
              </a:rPr>
              <a:t> </a:t>
            </a:r>
            <a:r>
              <a:rPr lang="en-US" sz="2800">
                <a:latin typeface="Calibri"/>
                <a:cs typeface="Calibri"/>
              </a:rPr>
              <a:t>are</a:t>
            </a:r>
            <a:r>
              <a:rPr lang="en-US" sz="2800" spc="-35">
                <a:latin typeface="Calibri"/>
                <a:cs typeface="Calibri"/>
              </a:rPr>
              <a:t> </a:t>
            </a:r>
            <a:r>
              <a:rPr lang="en-US" sz="2800">
                <a:latin typeface="Calibri"/>
                <a:cs typeface="Calibri"/>
              </a:rPr>
              <a:t>responsible</a:t>
            </a:r>
            <a:r>
              <a:rPr lang="en-US" sz="2800" spc="-35">
                <a:latin typeface="Calibri"/>
                <a:cs typeface="Calibri"/>
              </a:rPr>
              <a:t> </a:t>
            </a:r>
            <a:r>
              <a:rPr lang="en-US" sz="2800" spc="-20">
                <a:latin typeface="Calibri"/>
                <a:cs typeface="Calibri"/>
              </a:rPr>
              <a:t>for:</a:t>
            </a:r>
            <a:endParaRPr lang="en-US" sz="2800">
              <a:latin typeface="Calibri"/>
              <a:cs typeface="Calibri"/>
            </a:endParaRPr>
          </a:p>
          <a:p>
            <a:pPr marL="697230" lvl="1" indent="-227329">
              <a:lnSpc>
                <a:spcPct val="100000"/>
              </a:lnSpc>
              <a:spcBef>
                <a:spcPts val="1135"/>
              </a:spcBef>
              <a:buFont typeface="Arial"/>
              <a:buChar char="•"/>
              <a:tabLst>
                <a:tab pos="697230" algn="l"/>
              </a:tabLst>
            </a:pPr>
            <a:r>
              <a:rPr lang="en-US" sz="2400">
                <a:latin typeface="Calibri"/>
                <a:cs typeface="Calibri"/>
              </a:rPr>
              <a:t>Submitting</a:t>
            </a:r>
            <a:r>
              <a:rPr lang="en-US" sz="2400" spc="-80">
                <a:latin typeface="Calibri"/>
                <a:cs typeface="Calibri"/>
              </a:rPr>
              <a:t> </a:t>
            </a:r>
            <a:r>
              <a:rPr lang="en-US" sz="2400" spc="-10">
                <a:latin typeface="Calibri"/>
                <a:cs typeface="Calibri"/>
              </a:rPr>
              <a:t>Groundwater</a:t>
            </a:r>
            <a:r>
              <a:rPr lang="en-US" sz="2400" spc="-65">
                <a:latin typeface="Calibri"/>
                <a:cs typeface="Calibri"/>
              </a:rPr>
              <a:t> </a:t>
            </a:r>
            <a:r>
              <a:rPr lang="en-US" sz="2400">
                <a:latin typeface="Calibri"/>
                <a:cs typeface="Calibri"/>
              </a:rPr>
              <a:t>Sustainability</a:t>
            </a:r>
            <a:r>
              <a:rPr lang="en-US" sz="2400" spc="-75">
                <a:latin typeface="Calibri"/>
                <a:cs typeface="Calibri"/>
              </a:rPr>
              <a:t> </a:t>
            </a:r>
            <a:r>
              <a:rPr lang="en-US" sz="2400">
                <a:latin typeface="Calibri"/>
                <a:cs typeface="Calibri"/>
              </a:rPr>
              <a:t>Plans</a:t>
            </a:r>
            <a:r>
              <a:rPr lang="en-US" sz="2400" spc="-75">
                <a:latin typeface="Calibri"/>
                <a:cs typeface="Calibri"/>
              </a:rPr>
              <a:t> </a:t>
            </a:r>
            <a:r>
              <a:rPr lang="en-US" sz="2400">
                <a:latin typeface="Calibri"/>
                <a:cs typeface="Calibri"/>
              </a:rPr>
              <a:t>(GSPs)</a:t>
            </a:r>
            <a:r>
              <a:rPr lang="en-US" sz="2400" spc="-80">
                <a:latin typeface="Calibri"/>
                <a:cs typeface="Calibri"/>
              </a:rPr>
              <a:t> </a:t>
            </a:r>
            <a:r>
              <a:rPr lang="en-US" sz="2400">
                <a:latin typeface="Calibri"/>
                <a:cs typeface="Calibri"/>
              </a:rPr>
              <a:t>or</a:t>
            </a:r>
            <a:r>
              <a:rPr lang="en-US" sz="2400" spc="-65">
                <a:latin typeface="Calibri"/>
                <a:cs typeface="Calibri"/>
              </a:rPr>
              <a:t> </a:t>
            </a:r>
            <a:r>
              <a:rPr lang="en-US" sz="2400">
                <a:latin typeface="Calibri"/>
                <a:cs typeface="Calibri"/>
              </a:rPr>
              <a:t>Alternative</a:t>
            </a:r>
            <a:r>
              <a:rPr lang="en-US" sz="2400" spc="-60">
                <a:latin typeface="Calibri"/>
                <a:cs typeface="Calibri"/>
              </a:rPr>
              <a:t> </a:t>
            </a:r>
            <a:r>
              <a:rPr lang="en-US" sz="2400" spc="-10">
                <a:latin typeface="Calibri"/>
                <a:cs typeface="Calibri"/>
              </a:rPr>
              <a:t>Plans</a:t>
            </a:r>
            <a:endParaRPr lang="en-US" sz="2400">
              <a:latin typeface="Calibri"/>
              <a:cs typeface="Calibri"/>
            </a:endParaRPr>
          </a:p>
          <a:p>
            <a:pPr marL="697230" lvl="1" indent="-227329">
              <a:lnSpc>
                <a:spcPct val="100000"/>
              </a:lnSpc>
              <a:spcBef>
                <a:spcPts val="1125"/>
              </a:spcBef>
              <a:buFont typeface="Arial"/>
              <a:buChar char="•"/>
              <a:tabLst>
                <a:tab pos="697230" algn="l"/>
              </a:tabLst>
            </a:pPr>
            <a:r>
              <a:rPr lang="en-US" sz="2400">
                <a:latin typeface="Calibri"/>
                <a:cs typeface="Calibri"/>
              </a:rPr>
              <a:t>Preparing</a:t>
            </a:r>
            <a:r>
              <a:rPr lang="en-US" sz="2400" spc="-60">
                <a:latin typeface="Calibri"/>
                <a:cs typeface="Calibri"/>
              </a:rPr>
              <a:t> </a:t>
            </a:r>
            <a:r>
              <a:rPr lang="en-US" sz="2400">
                <a:latin typeface="Calibri"/>
                <a:cs typeface="Calibri"/>
              </a:rPr>
              <a:t>Annual</a:t>
            </a:r>
            <a:r>
              <a:rPr lang="en-US" sz="2400" spc="-50">
                <a:latin typeface="Calibri"/>
                <a:cs typeface="Calibri"/>
              </a:rPr>
              <a:t> </a:t>
            </a:r>
            <a:r>
              <a:rPr lang="en-US" sz="2400">
                <a:latin typeface="Calibri"/>
                <a:cs typeface="Calibri"/>
              </a:rPr>
              <a:t>Reports</a:t>
            </a:r>
            <a:r>
              <a:rPr lang="en-US" sz="2400" spc="-60">
                <a:latin typeface="Calibri"/>
                <a:cs typeface="Calibri"/>
              </a:rPr>
              <a:t> </a:t>
            </a:r>
            <a:r>
              <a:rPr lang="en-US" sz="2400">
                <a:latin typeface="Calibri"/>
                <a:cs typeface="Calibri"/>
              </a:rPr>
              <a:t>and</a:t>
            </a:r>
            <a:r>
              <a:rPr lang="en-US" sz="2400" spc="-60">
                <a:latin typeface="Calibri"/>
                <a:cs typeface="Calibri"/>
              </a:rPr>
              <a:t> </a:t>
            </a:r>
            <a:r>
              <a:rPr lang="en-US" sz="2400" spc="-30">
                <a:latin typeface="Calibri"/>
                <a:cs typeface="Calibri"/>
              </a:rPr>
              <a:t>5-</a:t>
            </a:r>
            <a:r>
              <a:rPr lang="en-US" sz="2400" spc="-35">
                <a:latin typeface="Calibri"/>
                <a:cs typeface="Calibri"/>
              </a:rPr>
              <a:t>Year</a:t>
            </a:r>
            <a:r>
              <a:rPr lang="en-US" sz="2400" spc="-50">
                <a:latin typeface="Calibri"/>
                <a:cs typeface="Calibri"/>
              </a:rPr>
              <a:t> </a:t>
            </a:r>
            <a:r>
              <a:rPr lang="en-US" sz="2400">
                <a:latin typeface="Calibri"/>
                <a:cs typeface="Calibri"/>
              </a:rPr>
              <a:t>Plan</a:t>
            </a:r>
            <a:r>
              <a:rPr lang="en-US" sz="2400" spc="-60">
                <a:latin typeface="Calibri"/>
                <a:cs typeface="Calibri"/>
              </a:rPr>
              <a:t> </a:t>
            </a:r>
            <a:r>
              <a:rPr lang="en-US" sz="2400" spc="-10">
                <a:latin typeface="Calibri"/>
                <a:cs typeface="Calibri"/>
              </a:rPr>
              <a:t>Updates</a:t>
            </a:r>
            <a:endParaRPr lang="en-US" sz="2400">
              <a:latin typeface="Calibri"/>
              <a:cs typeface="Calibri"/>
            </a:endParaRPr>
          </a:p>
          <a:p>
            <a:pPr marL="240665" indent="-227965">
              <a:lnSpc>
                <a:spcPct val="100000"/>
              </a:lnSpc>
              <a:spcBef>
                <a:spcPts val="1515"/>
              </a:spcBef>
              <a:buFont typeface="Arial"/>
              <a:buChar char="•"/>
              <a:tabLst>
                <a:tab pos="240665" algn="l"/>
              </a:tabLst>
            </a:pPr>
            <a:r>
              <a:rPr lang="en-US" sz="2800">
                <a:latin typeface="Calibri"/>
                <a:cs typeface="Calibri"/>
              </a:rPr>
              <a:t>GSAs</a:t>
            </a:r>
            <a:r>
              <a:rPr lang="en-US" sz="2800" spc="-65">
                <a:latin typeface="Calibri"/>
                <a:cs typeface="Calibri"/>
              </a:rPr>
              <a:t> </a:t>
            </a:r>
            <a:r>
              <a:rPr lang="en-US" sz="2800">
                <a:latin typeface="Calibri"/>
                <a:cs typeface="Calibri"/>
              </a:rPr>
              <a:t>have</a:t>
            </a:r>
            <a:r>
              <a:rPr lang="en-US" sz="2800" spc="-60">
                <a:latin typeface="Calibri"/>
                <a:cs typeface="Calibri"/>
              </a:rPr>
              <a:t> </a:t>
            </a:r>
            <a:r>
              <a:rPr lang="en-US" sz="2800">
                <a:latin typeface="Calibri"/>
                <a:cs typeface="Calibri"/>
              </a:rPr>
              <a:t>many</a:t>
            </a:r>
            <a:r>
              <a:rPr lang="en-US" sz="2800" spc="-60">
                <a:latin typeface="Calibri"/>
                <a:cs typeface="Calibri"/>
              </a:rPr>
              <a:t> </a:t>
            </a:r>
            <a:r>
              <a:rPr lang="en-US" sz="2800">
                <a:latin typeface="Calibri"/>
                <a:cs typeface="Calibri"/>
              </a:rPr>
              <a:t>authorities</a:t>
            </a:r>
            <a:r>
              <a:rPr lang="en-US" sz="2800" spc="-60">
                <a:latin typeface="Calibri"/>
                <a:cs typeface="Calibri"/>
              </a:rPr>
              <a:t> </a:t>
            </a:r>
            <a:r>
              <a:rPr lang="en-US" sz="2800">
                <a:latin typeface="Calibri"/>
                <a:cs typeface="Calibri"/>
              </a:rPr>
              <a:t>and</a:t>
            </a:r>
            <a:r>
              <a:rPr lang="en-US" sz="2800" spc="-65">
                <a:latin typeface="Calibri"/>
                <a:cs typeface="Calibri"/>
              </a:rPr>
              <a:t> </a:t>
            </a:r>
            <a:r>
              <a:rPr lang="en-US" sz="2800">
                <a:latin typeface="Calibri"/>
                <a:cs typeface="Calibri"/>
              </a:rPr>
              <a:t>responsibilities,</a:t>
            </a:r>
            <a:r>
              <a:rPr lang="en-US" sz="2800" spc="-70">
                <a:latin typeface="Calibri"/>
                <a:cs typeface="Calibri"/>
              </a:rPr>
              <a:t> </a:t>
            </a:r>
            <a:r>
              <a:rPr lang="en-US" sz="2800">
                <a:latin typeface="Calibri"/>
                <a:cs typeface="Calibri"/>
              </a:rPr>
              <a:t>such</a:t>
            </a:r>
            <a:r>
              <a:rPr lang="en-US" sz="2800" spc="-55">
                <a:latin typeface="Calibri"/>
                <a:cs typeface="Calibri"/>
              </a:rPr>
              <a:t> </a:t>
            </a:r>
            <a:r>
              <a:rPr lang="en-US" sz="2800" spc="-25">
                <a:latin typeface="Calibri"/>
                <a:cs typeface="Calibri"/>
              </a:rPr>
              <a:t>as:</a:t>
            </a:r>
            <a:endParaRPr lang="en-US" sz="2800">
              <a:latin typeface="Calibri"/>
              <a:cs typeface="Calibri"/>
            </a:endParaRPr>
          </a:p>
          <a:p>
            <a:pPr marL="697230" lvl="1" indent="-227329">
              <a:lnSpc>
                <a:spcPct val="100000"/>
              </a:lnSpc>
              <a:spcBef>
                <a:spcPts val="1140"/>
              </a:spcBef>
              <a:buFont typeface="Arial"/>
              <a:buChar char="•"/>
              <a:tabLst>
                <a:tab pos="697230" algn="l"/>
              </a:tabLst>
            </a:pPr>
            <a:r>
              <a:rPr lang="en-US" sz="2400">
                <a:latin typeface="Calibri"/>
                <a:cs typeface="Calibri"/>
              </a:rPr>
              <a:t>Adopting</a:t>
            </a:r>
            <a:r>
              <a:rPr lang="en-US" sz="2400" spc="-75">
                <a:latin typeface="Calibri"/>
                <a:cs typeface="Calibri"/>
              </a:rPr>
              <a:t> </a:t>
            </a:r>
            <a:r>
              <a:rPr lang="en-US" sz="2400">
                <a:latin typeface="Calibri"/>
                <a:cs typeface="Calibri"/>
              </a:rPr>
              <a:t>rules,</a:t>
            </a:r>
            <a:r>
              <a:rPr lang="en-US" sz="2400" spc="-60">
                <a:latin typeface="Calibri"/>
                <a:cs typeface="Calibri"/>
              </a:rPr>
              <a:t> </a:t>
            </a:r>
            <a:r>
              <a:rPr lang="en-US" sz="2400">
                <a:latin typeface="Calibri"/>
                <a:cs typeface="Calibri"/>
              </a:rPr>
              <a:t>regulations,</a:t>
            </a:r>
            <a:r>
              <a:rPr lang="en-US" sz="2400" spc="-60">
                <a:latin typeface="Calibri"/>
                <a:cs typeface="Calibri"/>
              </a:rPr>
              <a:t> </a:t>
            </a:r>
            <a:r>
              <a:rPr lang="en-US" sz="2400">
                <a:latin typeface="Calibri"/>
                <a:cs typeface="Calibri"/>
              </a:rPr>
              <a:t>ordinances,</a:t>
            </a:r>
            <a:r>
              <a:rPr lang="en-US" sz="2400" spc="-55">
                <a:latin typeface="Calibri"/>
                <a:cs typeface="Calibri"/>
              </a:rPr>
              <a:t> </a:t>
            </a:r>
            <a:r>
              <a:rPr lang="en-US" sz="2400">
                <a:latin typeface="Calibri"/>
                <a:cs typeface="Calibri"/>
              </a:rPr>
              <a:t>and</a:t>
            </a:r>
            <a:r>
              <a:rPr lang="en-US" sz="2400" spc="-55">
                <a:latin typeface="Calibri"/>
                <a:cs typeface="Calibri"/>
              </a:rPr>
              <a:t> </a:t>
            </a:r>
            <a:r>
              <a:rPr lang="en-US" sz="2400">
                <a:latin typeface="Calibri"/>
                <a:cs typeface="Calibri"/>
              </a:rPr>
              <a:t>resolutions</a:t>
            </a:r>
            <a:r>
              <a:rPr lang="en-US" sz="2400" spc="-65">
                <a:latin typeface="Calibri"/>
                <a:cs typeface="Calibri"/>
              </a:rPr>
              <a:t> </a:t>
            </a:r>
            <a:r>
              <a:rPr lang="en-US" sz="2400">
                <a:latin typeface="Calibri"/>
                <a:cs typeface="Calibri"/>
              </a:rPr>
              <a:t>to</a:t>
            </a:r>
            <a:r>
              <a:rPr lang="en-US" sz="2400" spc="-75">
                <a:latin typeface="Calibri"/>
                <a:cs typeface="Calibri"/>
              </a:rPr>
              <a:t> </a:t>
            </a:r>
            <a:r>
              <a:rPr lang="en-US" sz="2400">
                <a:latin typeface="Calibri"/>
                <a:cs typeface="Calibri"/>
              </a:rPr>
              <a:t>implement</a:t>
            </a:r>
            <a:r>
              <a:rPr lang="en-US" sz="2400" spc="-75">
                <a:latin typeface="Calibri"/>
                <a:cs typeface="Calibri"/>
              </a:rPr>
              <a:t> </a:t>
            </a:r>
            <a:r>
              <a:rPr lang="en-US" sz="2400">
                <a:latin typeface="Calibri"/>
                <a:cs typeface="Calibri"/>
              </a:rPr>
              <a:t>the</a:t>
            </a:r>
            <a:r>
              <a:rPr lang="en-US" sz="2400" spc="-60">
                <a:latin typeface="Calibri"/>
                <a:cs typeface="Calibri"/>
              </a:rPr>
              <a:t> </a:t>
            </a:r>
            <a:r>
              <a:rPr lang="en-US" sz="2400" spc="-25">
                <a:latin typeface="Calibri"/>
                <a:cs typeface="Calibri"/>
              </a:rPr>
              <a:t>Act</a:t>
            </a:r>
            <a:endParaRPr lang="en-US" sz="2400">
              <a:latin typeface="Calibri"/>
              <a:cs typeface="Calibri"/>
            </a:endParaRPr>
          </a:p>
          <a:p>
            <a:pPr marL="697230" lvl="1" indent="-227329">
              <a:lnSpc>
                <a:spcPct val="100000"/>
              </a:lnSpc>
              <a:spcBef>
                <a:spcPts val="1125"/>
              </a:spcBef>
              <a:buFont typeface="Arial"/>
              <a:buChar char="•"/>
              <a:tabLst>
                <a:tab pos="697230" algn="l"/>
              </a:tabLst>
            </a:pPr>
            <a:r>
              <a:rPr lang="en-US" sz="2400">
                <a:latin typeface="Calibri"/>
                <a:cs typeface="Calibri"/>
              </a:rPr>
              <a:t>Monitoring</a:t>
            </a:r>
            <a:r>
              <a:rPr lang="en-US" sz="2400" spc="-75">
                <a:latin typeface="Calibri"/>
                <a:cs typeface="Calibri"/>
              </a:rPr>
              <a:t> </a:t>
            </a:r>
            <a:r>
              <a:rPr lang="en-US" sz="2400">
                <a:latin typeface="Calibri"/>
                <a:cs typeface="Calibri"/>
              </a:rPr>
              <a:t>compliance</a:t>
            </a:r>
            <a:r>
              <a:rPr lang="en-US" sz="2400" spc="-75">
                <a:latin typeface="Calibri"/>
                <a:cs typeface="Calibri"/>
              </a:rPr>
              <a:t> </a:t>
            </a:r>
            <a:r>
              <a:rPr lang="en-US" sz="2400">
                <a:latin typeface="Calibri"/>
                <a:cs typeface="Calibri"/>
              </a:rPr>
              <a:t>and</a:t>
            </a:r>
            <a:r>
              <a:rPr lang="en-US" sz="2400" spc="-60">
                <a:latin typeface="Calibri"/>
                <a:cs typeface="Calibri"/>
              </a:rPr>
              <a:t> </a:t>
            </a:r>
            <a:r>
              <a:rPr lang="en-US" sz="2400" spc="-10">
                <a:latin typeface="Calibri"/>
                <a:cs typeface="Calibri"/>
              </a:rPr>
              <a:t>enforcement</a:t>
            </a:r>
            <a:endParaRPr lang="en-US" sz="2400">
              <a:latin typeface="Calibri"/>
              <a:cs typeface="Calibri"/>
            </a:endParaRPr>
          </a:p>
          <a:p>
            <a:pPr marL="697230" lvl="1" indent="-227329">
              <a:lnSpc>
                <a:spcPct val="100000"/>
              </a:lnSpc>
              <a:spcBef>
                <a:spcPts val="1120"/>
              </a:spcBef>
              <a:buFont typeface="Arial"/>
              <a:buChar char="•"/>
              <a:tabLst>
                <a:tab pos="697230" algn="l"/>
              </a:tabLst>
            </a:pPr>
            <a:r>
              <a:rPr lang="en-US" sz="2400">
                <a:latin typeface="Calibri"/>
                <a:cs typeface="Calibri"/>
              </a:rPr>
              <a:t>Requiring</a:t>
            </a:r>
            <a:r>
              <a:rPr lang="en-US" sz="2400" spc="-60">
                <a:latin typeface="Calibri"/>
                <a:cs typeface="Calibri"/>
              </a:rPr>
              <a:t> </a:t>
            </a:r>
            <a:r>
              <a:rPr lang="en-US" sz="2400" spc="-10">
                <a:latin typeface="Calibri"/>
                <a:cs typeface="Calibri"/>
              </a:rPr>
              <a:t>registration</a:t>
            </a:r>
            <a:r>
              <a:rPr lang="en-US" sz="2400" spc="-65">
                <a:latin typeface="Calibri"/>
                <a:cs typeface="Calibri"/>
              </a:rPr>
              <a:t> </a:t>
            </a:r>
            <a:r>
              <a:rPr lang="en-US" sz="2400">
                <a:latin typeface="Calibri"/>
                <a:cs typeface="Calibri"/>
              </a:rPr>
              <a:t>of</a:t>
            </a:r>
            <a:r>
              <a:rPr lang="en-US" sz="2400" spc="-60">
                <a:latin typeface="Calibri"/>
                <a:cs typeface="Calibri"/>
              </a:rPr>
              <a:t> </a:t>
            </a:r>
            <a:r>
              <a:rPr lang="en-US" sz="2400" spc="-10">
                <a:latin typeface="Calibri"/>
                <a:cs typeface="Calibri"/>
              </a:rPr>
              <a:t>groundwater</a:t>
            </a:r>
            <a:r>
              <a:rPr lang="en-US" sz="2400" spc="-60">
                <a:latin typeface="Calibri"/>
                <a:cs typeface="Calibri"/>
              </a:rPr>
              <a:t> </a:t>
            </a:r>
            <a:r>
              <a:rPr lang="en-US" sz="2400" spc="-10">
                <a:latin typeface="Calibri"/>
                <a:cs typeface="Calibri"/>
              </a:rPr>
              <a:t>extraction</a:t>
            </a:r>
            <a:r>
              <a:rPr lang="en-US" sz="2400" spc="-70">
                <a:latin typeface="Calibri"/>
                <a:cs typeface="Calibri"/>
              </a:rPr>
              <a:t> </a:t>
            </a:r>
            <a:r>
              <a:rPr lang="en-US" sz="2400" spc="-10">
                <a:latin typeface="Calibri"/>
                <a:cs typeface="Calibri"/>
              </a:rPr>
              <a:t>wells</a:t>
            </a:r>
            <a:endParaRPr lang="en-US" sz="2400">
              <a:latin typeface="Calibri"/>
              <a:cs typeface="Calibri"/>
            </a:endParaRPr>
          </a:p>
          <a:p>
            <a:pPr marL="697230" lvl="1" indent="-227329">
              <a:lnSpc>
                <a:spcPct val="100000"/>
              </a:lnSpc>
              <a:spcBef>
                <a:spcPts val="1125"/>
              </a:spcBef>
              <a:buFont typeface="Arial"/>
              <a:buChar char="•"/>
              <a:tabLst>
                <a:tab pos="697230" algn="l"/>
              </a:tabLst>
            </a:pPr>
            <a:r>
              <a:rPr lang="en-US" sz="2400">
                <a:latin typeface="Calibri"/>
                <a:cs typeface="Calibri"/>
              </a:rPr>
              <a:t>Requiring</a:t>
            </a:r>
            <a:r>
              <a:rPr lang="en-US" sz="2400" spc="-70">
                <a:latin typeface="Calibri"/>
                <a:cs typeface="Calibri"/>
              </a:rPr>
              <a:t> </a:t>
            </a:r>
            <a:r>
              <a:rPr lang="en-US" sz="2400" spc="-10">
                <a:latin typeface="Calibri"/>
                <a:cs typeface="Calibri"/>
              </a:rPr>
              <a:t>appropriate</a:t>
            </a:r>
            <a:r>
              <a:rPr lang="en-US" sz="2400" spc="-65">
                <a:latin typeface="Calibri"/>
                <a:cs typeface="Calibri"/>
              </a:rPr>
              <a:t> </a:t>
            </a:r>
            <a:r>
              <a:rPr lang="en-US" sz="2400" spc="-10">
                <a:latin typeface="Calibri"/>
                <a:cs typeface="Calibri"/>
              </a:rPr>
              <a:t>measurement</a:t>
            </a:r>
            <a:r>
              <a:rPr lang="en-US" sz="2400" spc="-70">
                <a:latin typeface="Calibri"/>
                <a:cs typeface="Calibri"/>
              </a:rPr>
              <a:t> </a:t>
            </a:r>
            <a:r>
              <a:rPr lang="en-US" sz="2400">
                <a:latin typeface="Calibri"/>
                <a:cs typeface="Calibri"/>
              </a:rPr>
              <a:t>devices</a:t>
            </a:r>
            <a:r>
              <a:rPr lang="en-US" sz="2400" spc="-65">
                <a:latin typeface="Calibri"/>
                <a:cs typeface="Calibri"/>
              </a:rPr>
              <a:t> </a:t>
            </a:r>
            <a:r>
              <a:rPr lang="en-US" sz="2400">
                <a:latin typeface="Calibri"/>
                <a:cs typeface="Calibri"/>
              </a:rPr>
              <a:t>and</a:t>
            </a:r>
            <a:r>
              <a:rPr lang="en-US" sz="2400" spc="-60">
                <a:latin typeface="Calibri"/>
                <a:cs typeface="Calibri"/>
              </a:rPr>
              <a:t> </a:t>
            </a:r>
            <a:r>
              <a:rPr lang="en-US" sz="2400">
                <a:latin typeface="Calibri"/>
                <a:cs typeface="Calibri"/>
              </a:rPr>
              <a:t>reporting</a:t>
            </a:r>
            <a:r>
              <a:rPr lang="en-US" sz="2400" spc="-65">
                <a:latin typeface="Calibri"/>
                <a:cs typeface="Calibri"/>
              </a:rPr>
              <a:t> </a:t>
            </a:r>
            <a:r>
              <a:rPr lang="en-US" sz="2400">
                <a:latin typeface="Calibri"/>
                <a:cs typeface="Calibri"/>
              </a:rPr>
              <a:t>of</a:t>
            </a:r>
            <a:r>
              <a:rPr lang="en-US" sz="2400" spc="-70">
                <a:latin typeface="Calibri"/>
                <a:cs typeface="Calibri"/>
              </a:rPr>
              <a:t> </a:t>
            </a:r>
            <a:r>
              <a:rPr lang="en-US" sz="2400" spc="-10">
                <a:latin typeface="Calibri"/>
                <a:cs typeface="Calibri"/>
              </a:rPr>
              <a:t>extractions</a:t>
            </a:r>
            <a:endParaRPr lang="en-US" sz="2400">
              <a:latin typeface="Calibri"/>
              <a:cs typeface="Calibri"/>
            </a:endParaRPr>
          </a:p>
          <a:p>
            <a:endParaRPr lang="en-US"/>
          </a:p>
        </p:txBody>
      </p:sp>
      <p:sp>
        <p:nvSpPr>
          <p:cNvPr id="4" name="Slide Number Placeholder 3"/>
          <p:cNvSpPr>
            <a:spLocks noGrp="1"/>
          </p:cNvSpPr>
          <p:nvPr>
            <p:ph type="sldNum" sz="quarter" idx="5"/>
          </p:nvPr>
        </p:nvSpPr>
        <p:spPr/>
        <p:txBody>
          <a:bodyPr/>
          <a:lstStyle/>
          <a:p>
            <a:fld id="{AD10E2E8-0287-41DD-A4A7-45BD0ABBCD9D}" type="slidenum">
              <a:rPr lang="en-US" smtClean="0"/>
              <a:t>12</a:t>
            </a:fld>
            <a:endParaRPr lang="en-US"/>
          </a:p>
        </p:txBody>
      </p:sp>
    </p:spTree>
    <p:extLst>
      <p:ext uri="{BB962C8B-B14F-4D97-AF65-F5344CB8AC3E}">
        <p14:creationId xmlns:p14="http://schemas.microsoft.com/office/powerpoint/2010/main" val="352609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RICK</a:t>
            </a:r>
          </a:p>
        </p:txBody>
      </p:sp>
      <p:sp>
        <p:nvSpPr>
          <p:cNvPr id="4" name="Slide Number Placeholder 3"/>
          <p:cNvSpPr>
            <a:spLocks noGrp="1"/>
          </p:cNvSpPr>
          <p:nvPr>
            <p:ph type="sldNum" sz="quarter" idx="5"/>
          </p:nvPr>
        </p:nvSpPr>
        <p:spPr/>
        <p:txBody>
          <a:bodyPr/>
          <a:lstStyle/>
          <a:p>
            <a:fld id="{AD10E2E8-0287-41DD-A4A7-45BD0ABBCD9D}" type="slidenum">
              <a:rPr lang="en-US" smtClean="0"/>
              <a:t>13</a:t>
            </a:fld>
            <a:endParaRPr lang="en-US"/>
          </a:p>
        </p:txBody>
      </p:sp>
    </p:spTree>
    <p:extLst>
      <p:ext uri="{BB962C8B-B14F-4D97-AF65-F5344CB8AC3E}">
        <p14:creationId xmlns:p14="http://schemas.microsoft.com/office/powerpoint/2010/main" val="2641419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901065"/>
          </a:xfrm>
          <a:custGeom>
            <a:avLst/>
            <a:gdLst/>
            <a:ahLst/>
            <a:cxnLst/>
            <a:rect l="l" t="t" r="r" b="b"/>
            <a:pathLst>
              <a:path w="12192000" h="901065">
                <a:moveTo>
                  <a:pt x="0" y="900684"/>
                </a:moveTo>
                <a:lnTo>
                  <a:pt x="12192000" y="900684"/>
                </a:lnTo>
                <a:lnTo>
                  <a:pt x="12192000" y="0"/>
                </a:lnTo>
                <a:lnTo>
                  <a:pt x="0" y="0"/>
                </a:lnTo>
                <a:lnTo>
                  <a:pt x="0" y="900684"/>
                </a:lnTo>
                <a:close/>
              </a:path>
            </a:pathLst>
          </a:custGeom>
          <a:solidFill>
            <a:srgbClr val="FAEDC1">
              <a:alpha val="50195"/>
            </a:srgbClr>
          </a:solidFill>
        </p:spPr>
        <p:txBody>
          <a:bodyPr wrap="square" lIns="0" tIns="0" rIns="0" bIns="0" rtlCol="0"/>
          <a:lstStyle/>
          <a:p>
            <a:endParaRPr/>
          </a:p>
        </p:txBody>
      </p:sp>
      <p:sp>
        <p:nvSpPr>
          <p:cNvPr id="17" name="bg object 17"/>
          <p:cNvSpPr/>
          <p:nvPr/>
        </p:nvSpPr>
        <p:spPr>
          <a:xfrm>
            <a:off x="10298430" y="0"/>
            <a:ext cx="1893570" cy="901065"/>
          </a:xfrm>
          <a:custGeom>
            <a:avLst/>
            <a:gdLst/>
            <a:ahLst/>
            <a:cxnLst/>
            <a:rect l="l" t="t" r="r" b="b"/>
            <a:pathLst>
              <a:path w="1893570" h="901065">
                <a:moveTo>
                  <a:pt x="0" y="900684"/>
                </a:moveTo>
                <a:lnTo>
                  <a:pt x="1893570" y="900684"/>
                </a:lnTo>
                <a:lnTo>
                  <a:pt x="1893570" y="0"/>
                </a:lnTo>
                <a:lnTo>
                  <a:pt x="0" y="0"/>
                </a:lnTo>
                <a:lnTo>
                  <a:pt x="0" y="900684"/>
                </a:lnTo>
                <a:close/>
              </a:path>
            </a:pathLst>
          </a:custGeom>
          <a:solidFill>
            <a:srgbClr val="476974"/>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0546842" y="125729"/>
            <a:ext cx="1098803" cy="614934"/>
          </a:xfrm>
          <a:prstGeom prst="rect">
            <a:avLst/>
          </a:prstGeom>
        </p:spPr>
      </p:pic>
      <p:sp>
        <p:nvSpPr>
          <p:cNvPr id="19" name="bg object 19"/>
          <p:cNvSpPr/>
          <p:nvPr/>
        </p:nvSpPr>
        <p:spPr>
          <a:xfrm>
            <a:off x="0" y="1738883"/>
            <a:ext cx="12192000" cy="5119370"/>
          </a:xfrm>
          <a:custGeom>
            <a:avLst/>
            <a:gdLst/>
            <a:ahLst/>
            <a:cxnLst/>
            <a:rect l="l" t="t" r="r" b="b"/>
            <a:pathLst>
              <a:path w="12192000" h="5119370">
                <a:moveTo>
                  <a:pt x="12192000" y="0"/>
                </a:moveTo>
                <a:lnTo>
                  <a:pt x="0" y="0"/>
                </a:lnTo>
                <a:lnTo>
                  <a:pt x="0" y="5119116"/>
                </a:lnTo>
                <a:lnTo>
                  <a:pt x="12192000" y="5119116"/>
                </a:lnTo>
                <a:lnTo>
                  <a:pt x="12192000" y="0"/>
                </a:lnTo>
                <a:close/>
              </a:path>
            </a:pathLst>
          </a:custGeom>
          <a:solidFill>
            <a:srgbClr val="9E8E7C"/>
          </a:solidFill>
        </p:spPr>
        <p:txBody>
          <a:bodyPr wrap="square" lIns="0" tIns="0" rIns="0" bIns="0" rtlCol="0"/>
          <a:lstStyle/>
          <a:p>
            <a:endParaRPr/>
          </a:p>
        </p:txBody>
      </p:sp>
      <p:sp>
        <p:nvSpPr>
          <p:cNvPr id="20" name="bg object 20"/>
          <p:cNvSpPr/>
          <p:nvPr/>
        </p:nvSpPr>
        <p:spPr>
          <a:xfrm>
            <a:off x="0" y="0"/>
            <a:ext cx="10351135" cy="901065"/>
          </a:xfrm>
          <a:custGeom>
            <a:avLst/>
            <a:gdLst/>
            <a:ahLst/>
            <a:cxnLst/>
            <a:rect l="l" t="t" r="r" b="b"/>
            <a:pathLst>
              <a:path w="10351135" h="901065">
                <a:moveTo>
                  <a:pt x="0" y="900684"/>
                </a:moveTo>
                <a:lnTo>
                  <a:pt x="10351008" y="900684"/>
                </a:lnTo>
                <a:lnTo>
                  <a:pt x="10351008" y="0"/>
                </a:lnTo>
                <a:lnTo>
                  <a:pt x="0" y="0"/>
                </a:lnTo>
                <a:lnTo>
                  <a:pt x="0" y="900684"/>
                </a:lnTo>
                <a:close/>
              </a:path>
            </a:pathLst>
          </a:custGeom>
          <a:solidFill>
            <a:srgbClr val="476974"/>
          </a:solidFill>
        </p:spPr>
        <p:txBody>
          <a:bodyPr wrap="square" lIns="0" tIns="0" rIns="0" bIns="0" rtlCol="0"/>
          <a:lstStyle/>
          <a:p>
            <a:endParaRPr/>
          </a:p>
        </p:txBody>
      </p:sp>
      <p:sp>
        <p:nvSpPr>
          <p:cNvPr id="2" name="Holder 2"/>
          <p:cNvSpPr>
            <a:spLocks noGrp="1"/>
          </p:cNvSpPr>
          <p:nvPr>
            <p:ph type="ctrTitle"/>
          </p:nvPr>
        </p:nvSpPr>
        <p:spPr>
          <a:xfrm>
            <a:off x="353059" y="131063"/>
            <a:ext cx="5752465" cy="513080"/>
          </a:xfrm>
          <a:prstGeom prst="rect">
            <a:avLst/>
          </a:prstGeom>
        </p:spPr>
        <p:txBody>
          <a:bodyPr wrap="square" lIns="0" tIns="0" rIns="0" bIns="0">
            <a:spAutoFit/>
          </a:bodyPr>
          <a:lstStyle>
            <a:lvl1pPr>
              <a:defRPr sz="32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body" idx="1"/>
          </p:nvPr>
        </p:nvSpPr>
        <p:spPr>
          <a:xfrm>
            <a:off x="353059" y="1331562"/>
            <a:ext cx="11398250" cy="4974347"/>
          </a:xfr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10741914" y="156210"/>
            <a:ext cx="988314" cy="553973"/>
          </a:xfrm>
          <a:prstGeom prst="rect">
            <a:avLst/>
          </a:prstGeom>
        </p:spPr>
      </p:pic>
      <p:sp>
        <p:nvSpPr>
          <p:cNvPr id="2" name="Holder 2"/>
          <p:cNvSpPr>
            <a:spLocks noGrp="1"/>
          </p:cNvSpPr>
          <p:nvPr>
            <p:ph type="title"/>
          </p:nvPr>
        </p:nvSpPr>
        <p:spPr/>
        <p:txBody>
          <a:bodyPr lIns="0" tIns="0" rIns="0" bIns="0"/>
          <a:lstStyle>
            <a:lvl1pPr>
              <a:defRPr sz="32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
        <p:nvSpPr>
          <p:cNvPr id="5" name="Title 4">
            <a:extLst>
              <a:ext uri="{FF2B5EF4-FFF2-40B4-BE49-F238E27FC236}">
                <a16:creationId xmlns:a16="http://schemas.microsoft.com/office/drawing/2014/main" id="{7AB2DC25-8163-9CF4-F76D-AB76A77C23C6}"/>
              </a:ext>
            </a:extLst>
          </p:cNvPr>
          <p:cNvSpPr>
            <a:spLocks noGrp="1"/>
          </p:cNvSpPr>
          <p:nvPr>
            <p:ph type="title"/>
          </p:nvPr>
        </p:nvSpPr>
        <p:spPr>
          <a:xfrm>
            <a:off x="352425" y="235166"/>
            <a:ext cx="9782810" cy="513080"/>
          </a:xfrm>
        </p:spPr>
        <p:txBody>
          <a:bodyPr/>
          <a:lstStyle/>
          <a:p>
            <a:r>
              <a:rPr lang="en-US"/>
              <a:t>Click to edit Master title style</a:t>
            </a:r>
          </a:p>
        </p:txBody>
      </p:sp>
      <p:sp>
        <p:nvSpPr>
          <p:cNvPr id="7" name="Text Placeholder 6">
            <a:extLst>
              <a:ext uri="{FF2B5EF4-FFF2-40B4-BE49-F238E27FC236}">
                <a16:creationId xmlns:a16="http://schemas.microsoft.com/office/drawing/2014/main" id="{527E0009-B197-7295-9F30-F3C69743425E}"/>
              </a:ext>
            </a:extLst>
          </p:cNvPr>
          <p:cNvSpPr>
            <a:spLocks noGrp="1"/>
          </p:cNvSpPr>
          <p:nvPr>
            <p:ph type="body" sz="quarter" idx="10"/>
          </p:nvPr>
        </p:nvSpPr>
        <p:spPr>
          <a:xfrm>
            <a:off x="352425" y="1087438"/>
            <a:ext cx="11398884" cy="5278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53000">
              <a:srgbClr val="7CADC6"/>
            </a:gs>
            <a:gs pos="12000">
              <a:srgbClr val="407792"/>
            </a:gs>
            <a:gs pos="9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0E2E-38CC-4395-8A11-55FDD62219D2}"/>
              </a:ext>
            </a:extLst>
          </p:cNvPr>
          <p:cNvSpPr>
            <a:spLocks noGrp="1"/>
          </p:cNvSpPr>
          <p:nvPr>
            <p:ph type="title"/>
          </p:nvPr>
        </p:nvSpPr>
        <p:spPr>
          <a:xfrm>
            <a:off x="831850" y="1265854"/>
            <a:ext cx="10515600" cy="2852737"/>
          </a:xfrm>
          <a:noFill/>
        </p:spPr>
        <p:txBody>
          <a:bodyPr anchor="ctr">
            <a:normAutofit/>
          </a:bodyPr>
          <a:lstStyle>
            <a:lvl1pPr algn="ctr">
              <a:defRPr sz="4800">
                <a:latin typeface="Abadi" panose="020B06040201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334F685-C279-4026-B9E4-8F71F8C8477B}"/>
              </a:ext>
            </a:extLst>
          </p:cNvPr>
          <p:cNvSpPr>
            <a:spLocks noGrp="1"/>
          </p:cNvSpPr>
          <p:nvPr>
            <p:ph type="body" idx="1"/>
          </p:nvPr>
        </p:nvSpPr>
        <p:spPr>
          <a:xfrm>
            <a:off x="831850" y="4145579"/>
            <a:ext cx="10515600" cy="1500187"/>
          </a:xfrm>
        </p:spPr>
        <p:txBody>
          <a:bodyPr/>
          <a:lstStyle>
            <a:lvl1pPr marL="0" indent="0" algn="ctr">
              <a:buNone/>
              <a:defRPr sz="2400" cap="all" baseline="0">
                <a:solidFill>
                  <a:srgbClr val="407792"/>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09094B-EF9C-4DF6-BBEA-37BE92924FED}"/>
              </a:ext>
            </a:extLst>
          </p:cNvPr>
          <p:cNvSpPr>
            <a:spLocks noGrp="1"/>
          </p:cNvSpPr>
          <p:nvPr>
            <p:ph type="dt" sz="half" idx="10"/>
          </p:nvPr>
        </p:nvSpPr>
        <p:spPr/>
        <p:txBody>
          <a:bodyPr/>
          <a:lstStyle/>
          <a:p>
            <a:fld id="{E21E80FD-C4A3-470F-9D00-51B185F6FA35}" type="datetime1">
              <a:rPr lang="en-US" smtClean="0"/>
              <a:t>11/4/2025</a:t>
            </a:fld>
            <a:endParaRPr lang="en-US"/>
          </a:p>
        </p:txBody>
      </p:sp>
      <p:sp>
        <p:nvSpPr>
          <p:cNvPr id="5" name="Footer Placeholder 4">
            <a:extLst>
              <a:ext uri="{FF2B5EF4-FFF2-40B4-BE49-F238E27FC236}">
                <a16:creationId xmlns:a16="http://schemas.microsoft.com/office/drawing/2014/main" id="{550FAB0B-BAA0-4912-A603-2E1FA4AEA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ABED4-B1A7-43E8-ADE1-256E6C6ACDC5}"/>
              </a:ext>
            </a:extLst>
          </p:cNvPr>
          <p:cNvSpPr>
            <a:spLocks noGrp="1"/>
          </p:cNvSpPr>
          <p:nvPr>
            <p:ph type="sldNum" sz="quarter" idx="12"/>
          </p:nvPr>
        </p:nvSpPr>
        <p:spPr>
          <a:xfrm>
            <a:off x="9292380" y="6356350"/>
            <a:ext cx="2743200" cy="365125"/>
          </a:xfrm>
        </p:spPr>
        <p:txBody>
          <a:bodyPr/>
          <a:lstStyle/>
          <a:p>
            <a:fld id="{BC164FC7-8588-4C2E-8434-C4CF19B81B43}" type="slidenum">
              <a:rPr lang="en-US" smtClean="0"/>
              <a:t>‹#›</a:t>
            </a:fld>
            <a:endParaRPr lang="en-US"/>
          </a:p>
        </p:txBody>
      </p:sp>
      <p:pic>
        <p:nvPicPr>
          <p:cNvPr id="7" name="Picture 6" descr="A picture containing drawing, light, clock&#10;&#10;Description automatically generated">
            <a:extLst>
              <a:ext uri="{FF2B5EF4-FFF2-40B4-BE49-F238E27FC236}">
                <a16:creationId xmlns:a16="http://schemas.microsoft.com/office/drawing/2014/main" id="{B1610BBC-FA34-476E-A3DE-A0E0B9549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1618" y="156468"/>
            <a:ext cx="988832" cy="553746"/>
          </a:xfrm>
          <a:prstGeom prst="rect">
            <a:avLst/>
          </a:prstGeom>
        </p:spPr>
      </p:pic>
    </p:spTree>
    <p:extLst>
      <p:ext uri="{BB962C8B-B14F-4D97-AF65-F5344CB8AC3E}">
        <p14:creationId xmlns:p14="http://schemas.microsoft.com/office/powerpoint/2010/main" val="236792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BF6B-4B2B-4BA0-9971-37D7AC7F7A02}"/>
              </a:ext>
            </a:extLst>
          </p:cNvPr>
          <p:cNvSpPr>
            <a:spLocks noGrp="1"/>
          </p:cNvSpPr>
          <p:nvPr>
            <p:ph type="title"/>
          </p:nvPr>
        </p:nvSpPr>
        <p:spPr>
          <a:xfrm>
            <a:off x="313078" y="220927"/>
            <a:ext cx="10324730" cy="5200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6EBD8A7-B87E-4FC8-AE6A-343CC513907D}"/>
              </a:ext>
            </a:extLst>
          </p:cNvPr>
          <p:cNvSpPr>
            <a:spLocks noGrp="1"/>
          </p:cNvSpPr>
          <p:nvPr>
            <p:ph sz="half" idx="1"/>
          </p:nvPr>
        </p:nvSpPr>
        <p:spPr>
          <a:xfrm>
            <a:off x="313078" y="169622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F923C-B446-47E3-9BB8-5B2458EBB002}"/>
              </a:ext>
            </a:extLst>
          </p:cNvPr>
          <p:cNvSpPr>
            <a:spLocks noGrp="1"/>
          </p:cNvSpPr>
          <p:nvPr>
            <p:ph sz="half" idx="2"/>
          </p:nvPr>
        </p:nvSpPr>
        <p:spPr>
          <a:xfrm>
            <a:off x="6063448" y="169622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99DD3-C89C-484C-A726-4C59C6AF1F7C}"/>
              </a:ext>
            </a:extLst>
          </p:cNvPr>
          <p:cNvSpPr>
            <a:spLocks noGrp="1"/>
          </p:cNvSpPr>
          <p:nvPr>
            <p:ph type="dt" sz="half" idx="10"/>
          </p:nvPr>
        </p:nvSpPr>
        <p:spPr/>
        <p:txBody>
          <a:bodyPr/>
          <a:lstStyle/>
          <a:p>
            <a:fld id="{4457BFB8-CE99-48E5-A2A9-2A88BEAF5B6A}" type="datetime1">
              <a:rPr lang="en-US" smtClean="0"/>
              <a:t>11/4/2025</a:t>
            </a:fld>
            <a:endParaRPr lang="en-US"/>
          </a:p>
        </p:txBody>
      </p:sp>
      <p:sp>
        <p:nvSpPr>
          <p:cNvPr id="6" name="Footer Placeholder 5">
            <a:extLst>
              <a:ext uri="{FF2B5EF4-FFF2-40B4-BE49-F238E27FC236}">
                <a16:creationId xmlns:a16="http://schemas.microsoft.com/office/drawing/2014/main" id="{C91915F8-57F7-4584-B174-BC7F3450C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D6B46-2A47-49A0-B0C4-F8D114C7EF37}"/>
              </a:ext>
            </a:extLst>
          </p:cNvPr>
          <p:cNvSpPr>
            <a:spLocks noGrp="1"/>
          </p:cNvSpPr>
          <p:nvPr>
            <p:ph type="sldNum" sz="quarter" idx="12"/>
          </p:nvPr>
        </p:nvSpPr>
        <p:spPr>
          <a:xfrm>
            <a:off x="9283460" y="6356349"/>
            <a:ext cx="2743200" cy="365125"/>
          </a:xfrm>
        </p:spPr>
        <p:txBody>
          <a:bodyPr/>
          <a:lstStyle/>
          <a:p>
            <a:fld id="{BC164FC7-8588-4C2E-8434-C4CF19B81B43}" type="slidenum">
              <a:rPr lang="en-US" smtClean="0"/>
              <a:t>‹#›</a:t>
            </a:fld>
            <a:endParaRPr lang="en-US"/>
          </a:p>
        </p:txBody>
      </p:sp>
      <p:sp>
        <p:nvSpPr>
          <p:cNvPr id="9" name="Rectangle 8">
            <a:extLst>
              <a:ext uri="{FF2B5EF4-FFF2-40B4-BE49-F238E27FC236}">
                <a16:creationId xmlns:a16="http://schemas.microsoft.com/office/drawing/2014/main" id="{1D578F28-A710-4D3E-BAF4-770F54B3DA35}"/>
              </a:ext>
            </a:extLst>
          </p:cNvPr>
          <p:cNvSpPr/>
          <p:nvPr/>
        </p:nvSpPr>
        <p:spPr>
          <a:xfrm>
            <a:off x="10298097" y="-1"/>
            <a:ext cx="1893903" cy="914400"/>
          </a:xfrm>
          <a:prstGeom prst="rect">
            <a:avLst/>
          </a:prstGeom>
          <a:solidFill>
            <a:srgbClr val="486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 light, clock&#10;&#10;Description automatically generated">
            <a:extLst>
              <a:ext uri="{FF2B5EF4-FFF2-40B4-BE49-F238E27FC236}">
                <a16:creationId xmlns:a16="http://schemas.microsoft.com/office/drawing/2014/main" id="{21D69A42-886C-4985-A1F7-4FE51F2BD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672" y="125581"/>
            <a:ext cx="1098888" cy="615377"/>
          </a:xfrm>
          <a:prstGeom prst="rect">
            <a:avLst/>
          </a:prstGeom>
        </p:spPr>
      </p:pic>
    </p:spTree>
    <p:extLst>
      <p:ext uri="{BB962C8B-B14F-4D97-AF65-F5344CB8AC3E}">
        <p14:creationId xmlns:p14="http://schemas.microsoft.com/office/powerpoint/2010/main" val="312710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F3B6-681D-40EC-82BE-B2D7B5803EFB}"/>
              </a:ext>
            </a:extLst>
          </p:cNvPr>
          <p:cNvSpPr>
            <a:spLocks noGrp="1"/>
          </p:cNvSpPr>
          <p:nvPr>
            <p:ph type="title"/>
          </p:nvPr>
        </p:nvSpPr>
        <p:spPr>
          <a:xfrm>
            <a:off x="306698" y="237117"/>
            <a:ext cx="10377996" cy="503841"/>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64137E-8B4B-4553-BB54-B9E71316CD2A}"/>
              </a:ext>
            </a:extLst>
          </p:cNvPr>
          <p:cNvSpPr>
            <a:spLocks noGrp="1"/>
          </p:cNvSpPr>
          <p:nvPr>
            <p:ph type="body" idx="1"/>
          </p:nvPr>
        </p:nvSpPr>
        <p:spPr>
          <a:xfrm>
            <a:off x="33790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198FFC-FEA0-4916-99D4-10C050C7B64D}"/>
              </a:ext>
            </a:extLst>
          </p:cNvPr>
          <p:cNvSpPr>
            <a:spLocks noGrp="1"/>
          </p:cNvSpPr>
          <p:nvPr>
            <p:ph sz="half" idx="2"/>
          </p:nvPr>
        </p:nvSpPr>
        <p:spPr>
          <a:xfrm>
            <a:off x="337909" y="251711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DF63C9-736F-49F7-882B-65839B5B88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52B7DC-62BE-47A2-9F6C-D62788B5EA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CCEBC2-6B66-4B8F-A9C1-C53A002482E2}"/>
              </a:ext>
            </a:extLst>
          </p:cNvPr>
          <p:cNvSpPr>
            <a:spLocks noGrp="1"/>
          </p:cNvSpPr>
          <p:nvPr>
            <p:ph type="dt" sz="half" idx="10"/>
          </p:nvPr>
        </p:nvSpPr>
        <p:spPr/>
        <p:txBody>
          <a:bodyPr/>
          <a:lstStyle/>
          <a:p>
            <a:fld id="{846D1508-E965-4CFC-BFC7-8FCDEA39F564}" type="datetime1">
              <a:rPr lang="en-US" smtClean="0"/>
              <a:t>11/4/2025</a:t>
            </a:fld>
            <a:endParaRPr lang="en-US"/>
          </a:p>
        </p:txBody>
      </p:sp>
      <p:sp>
        <p:nvSpPr>
          <p:cNvPr id="8" name="Footer Placeholder 7">
            <a:extLst>
              <a:ext uri="{FF2B5EF4-FFF2-40B4-BE49-F238E27FC236}">
                <a16:creationId xmlns:a16="http://schemas.microsoft.com/office/drawing/2014/main" id="{B3B7A85F-48F5-42ED-823E-A786010CC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07F388-18BC-453C-A138-8366BF60A539}"/>
              </a:ext>
            </a:extLst>
          </p:cNvPr>
          <p:cNvSpPr>
            <a:spLocks noGrp="1"/>
          </p:cNvSpPr>
          <p:nvPr>
            <p:ph type="sldNum" sz="quarter" idx="12"/>
          </p:nvPr>
        </p:nvSpPr>
        <p:spPr>
          <a:xfrm>
            <a:off x="9313094" y="6356349"/>
            <a:ext cx="2743200" cy="365125"/>
          </a:xfrm>
        </p:spPr>
        <p:txBody>
          <a:bodyPr/>
          <a:lstStyle/>
          <a:p>
            <a:fld id="{BC164FC7-8588-4C2E-8434-C4CF19B81B43}" type="slidenum">
              <a:rPr lang="en-US" smtClean="0"/>
              <a:t>‹#›</a:t>
            </a:fld>
            <a:endParaRPr lang="en-US"/>
          </a:p>
        </p:txBody>
      </p:sp>
      <p:sp>
        <p:nvSpPr>
          <p:cNvPr id="11" name="Rectangle 10">
            <a:extLst>
              <a:ext uri="{FF2B5EF4-FFF2-40B4-BE49-F238E27FC236}">
                <a16:creationId xmlns:a16="http://schemas.microsoft.com/office/drawing/2014/main" id="{19E970D7-4898-4206-A1AF-9B20B3E974E0}"/>
              </a:ext>
            </a:extLst>
          </p:cNvPr>
          <p:cNvSpPr/>
          <p:nvPr/>
        </p:nvSpPr>
        <p:spPr>
          <a:xfrm>
            <a:off x="10298097" y="-1"/>
            <a:ext cx="1893903" cy="914400"/>
          </a:xfrm>
          <a:prstGeom prst="rect">
            <a:avLst/>
          </a:prstGeom>
          <a:solidFill>
            <a:srgbClr val="486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 light, clock&#10;&#10;Description automatically generated">
            <a:extLst>
              <a:ext uri="{FF2B5EF4-FFF2-40B4-BE49-F238E27FC236}">
                <a16:creationId xmlns:a16="http://schemas.microsoft.com/office/drawing/2014/main" id="{92233A74-B808-4C98-B2C0-3F98C0A1E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6672" y="125581"/>
            <a:ext cx="1098888" cy="615377"/>
          </a:xfrm>
          <a:prstGeom prst="rect">
            <a:avLst/>
          </a:prstGeom>
        </p:spPr>
      </p:pic>
    </p:spTree>
    <p:extLst>
      <p:ext uri="{BB962C8B-B14F-4D97-AF65-F5344CB8AC3E}">
        <p14:creationId xmlns:p14="http://schemas.microsoft.com/office/powerpoint/2010/main" val="3636589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323"/>
            <a:ext cx="12192000" cy="6845886"/>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AEDC1">
              <a:alpha val="50195"/>
            </a:srgbClr>
          </a:solidFill>
        </p:spPr>
        <p:txBody>
          <a:bodyPr wrap="square" lIns="0" tIns="0" rIns="0" bIns="0" rtlCol="0"/>
          <a:lstStyle/>
          <a:p>
            <a:endParaRPr/>
          </a:p>
        </p:txBody>
      </p:sp>
      <p:pic>
        <p:nvPicPr>
          <p:cNvPr id="7" name="Picture 6">
            <a:extLst>
              <a:ext uri="{FF2B5EF4-FFF2-40B4-BE49-F238E27FC236}">
                <a16:creationId xmlns:a16="http://schemas.microsoft.com/office/drawing/2014/main" id="{030107AC-FC23-EC14-099A-30F20CD1F908}"/>
              </a:ext>
            </a:extLst>
          </p:cNvPr>
          <p:cNvPicPr>
            <a:picLocks noChangeAspect="1"/>
          </p:cNvPicPr>
          <p:nvPr userDrawn="1"/>
        </p:nvPicPr>
        <p:blipFill>
          <a:blip r:embed="rId10"/>
          <a:stretch>
            <a:fillRect/>
          </a:stretch>
        </p:blipFill>
        <p:spPr>
          <a:xfrm>
            <a:off x="-1" y="-9322"/>
            <a:ext cx="10351905" cy="923721"/>
          </a:xfrm>
          <a:prstGeom prst="rect">
            <a:avLst/>
          </a:prstGeom>
        </p:spPr>
      </p:pic>
      <p:sp>
        <p:nvSpPr>
          <p:cNvPr id="17" name="bg object 17"/>
          <p:cNvSpPr/>
          <p:nvPr/>
        </p:nvSpPr>
        <p:spPr>
          <a:xfrm>
            <a:off x="10298430" y="-9324"/>
            <a:ext cx="1893570" cy="923724"/>
          </a:xfrm>
          <a:custGeom>
            <a:avLst/>
            <a:gdLst/>
            <a:ahLst/>
            <a:cxnLst/>
            <a:rect l="l" t="t" r="r" b="b"/>
            <a:pathLst>
              <a:path w="1893570" h="914400">
                <a:moveTo>
                  <a:pt x="1893570" y="0"/>
                </a:moveTo>
                <a:lnTo>
                  <a:pt x="0" y="0"/>
                </a:lnTo>
                <a:lnTo>
                  <a:pt x="0" y="914400"/>
                </a:lnTo>
                <a:lnTo>
                  <a:pt x="1893570" y="914400"/>
                </a:lnTo>
                <a:lnTo>
                  <a:pt x="1893570" y="0"/>
                </a:lnTo>
                <a:close/>
              </a:path>
            </a:pathLst>
          </a:custGeom>
          <a:solidFill>
            <a:srgbClr val="476974"/>
          </a:solidFill>
        </p:spPr>
        <p:txBody>
          <a:bodyPr wrap="square" lIns="0" tIns="0" rIns="0" bIns="0" rtlCol="0"/>
          <a:lstStyle/>
          <a:p>
            <a:endParaRPr/>
          </a:p>
        </p:txBody>
      </p:sp>
      <p:pic>
        <p:nvPicPr>
          <p:cNvPr id="18" name="bg object 18"/>
          <p:cNvPicPr/>
          <p:nvPr/>
        </p:nvPicPr>
        <p:blipFill>
          <a:blip r:embed="rId11" cstate="print"/>
          <a:stretch>
            <a:fillRect/>
          </a:stretch>
        </p:blipFill>
        <p:spPr>
          <a:xfrm>
            <a:off x="10546842" y="125729"/>
            <a:ext cx="1098803" cy="614934"/>
          </a:xfrm>
          <a:prstGeom prst="rect">
            <a:avLst/>
          </a:prstGeom>
        </p:spPr>
      </p:pic>
      <p:sp>
        <p:nvSpPr>
          <p:cNvPr id="2" name="Holder 2"/>
          <p:cNvSpPr>
            <a:spLocks noGrp="1"/>
          </p:cNvSpPr>
          <p:nvPr>
            <p:ph type="title"/>
          </p:nvPr>
        </p:nvSpPr>
        <p:spPr>
          <a:xfrm>
            <a:off x="353059" y="176656"/>
            <a:ext cx="9782810" cy="513080"/>
          </a:xfrm>
          <a:prstGeom prst="rect">
            <a:avLst/>
          </a:prstGeom>
        </p:spPr>
        <p:txBody>
          <a:bodyPr wrap="square" lIns="0" tIns="0" rIns="0" bIns="0">
            <a:spAutoFit/>
          </a:bodyPr>
          <a:lstStyle>
            <a:lvl1pPr>
              <a:defRPr sz="3200" b="0" i="0">
                <a:solidFill>
                  <a:schemeClr val="bg1"/>
                </a:solidFill>
                <a:latin typeface="Calibri"/>
                <a:cs typeface="Calibri"/>
              </a:defRPr>
            </a:lvl1pPr>
          </a:lstStyle>
          <a:p>
            <a:endParaRPr/>
          </a:p>
        </p:txBody>
      </p:sp>
      <p:sp>
        <p:nvSpPr>
          <p:cNvPr id="3" name="Holder 3"/>
          <p:cNvSpPr>
            <a:spLocks noGrp="1"/>
          </p:cNvSpPr>
          <p:nvPr>
            <p:ph type="body" idx="1"/>
          </p:nvPr>
        </p:nvSpPr>
        <p:spPr>
          <a:xfrm>
            <a:off x="353059" y="1176286"/>
            <a:ext cx="11398250" cy="5201653"/>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428037"/>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426781"/>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11/4/2025</a:t>
            </a:fld>
            <a:endParaRPr lang="en-US"/>
          </a:p>
        </p:txBody>
      </p:sp>
      <p:sp>
        <p:nvSpPr>
          <p:cNvPr id="6" name="Holder 6"/>
          <p:cNvSpPr>
            <a:spLocks noGrp="1"/>
          </p:cNvSpPr>
          <p:nvPr>
            <p:ph type="sldNum" sz="quarter" idx="7"/>
          </p:nvPr>
        </p:nvSpPr>
        <p:spPr>
          <a:xfrm>
            <a:off x="11751309" y="6463538"/>
            <a:ext cx="261238" cy="188721"/>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38100">
              <a:lnSpc>
                <a:spcPts val="1240"/>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www.dhshistoricalsociety.org/times-past%3B"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hyperlink" Target="mailto:richard.rees@wsp.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info@missioncreeksubbasinsgma.org" TargetMode="External"/><Relationship Id="rId5" Type="http://schemas.openxmlformats.org/officeDocument/2006/relationships/image" Target="../media/image75.png"/><Relationship Id="rId4" Type="http://schemas.openxmlformats.org/officeDocument/2006/relationships/hyperlink" Target="http://www.missioncreeksubbasinsgma.org/get-involved-faq"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18/10/relationships/comments" Target="../comments/modernComment_122_0.xml"/><Relationship Id="rId7" Type="http://schemas.openxmlformats.org/officeDocument/2006/relationships/image" Target="../media/image69.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18/10/relationships/comments" Target="../comments/modernComment_1AA_5F92FD48.xm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2.jpg"/><Relationship Id="rId2" Type="http://schemas.microsoft.com/office/2018/10/relationships/comments" Target="../comments/modernComment_11D_0.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5.jpg"/><Relationship Id="rId2" Type="http://schemas.microsoft.com/office/2018/10/relationships/comments" Target="../comments/modernComment_11E_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g"/><Relationship Id="rId2" Type="http://schemas.microsoft.com/office/2018/10/relationships/comments" Target="../comments/modernComment_112_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135_8270D95A.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510" y="25021"/>
            <a:ext cx="12192000" cy="6858000"/>
            <a:chOff x="0" y="0"/>
            <a:chExt cx="12192000" cy="6858000"/>
          </a:xfrm>
        </p:grpSpPr>
        <p:pic>
          <p:nvPicPr>
            <p:cNvPr id="3" name="object 3"/>
            <p:cNvPicPr/>
            <p:nvPr/>
          </p:nvPicPr>
          <p:blipFill>
            <a:blip r:embed="rId3" cstate="print"/>
            <a:stretch>
              <a:fillRect/>
            </a:stretch>
          </p:blipFill>
          <p:spPr>
            <a:xfrm>
              <a:off x="0" y="0"/>
              <a:ext cx="12192000" cy="6858000"/>
            </a:xfrm>
            <a:prstGeom prst="rect">
              <a:avLst/>
            </a:prstGeom>
          </p:spPr>
        </p:pic>
        <p:pic>
          <p:nvPicPr>
            <p:cNvPr id="4" name="object 4"/>
            <p:cNvPicPr/>
            <p:nvPr/>
          </p:nvPicPr>
          <p:blipFill>
            <a:blip r:embed="rId4" cstate="print"/>
            <a:stretch>
              <a:fillRect/>
            </a:stretch>
          </p:blipFill>
          <p:spPr>
            <a:xfrm>
              <a:off x="10741914" y="156210"/>
              <a:ext cx="988314" cy="553973"/>
            </a:xfrm>
            <a:prstGeom prst="rect">
              <a:avLst/>
            </a:prstGeom>
          </p:spPr>
        </p:pic>
        <p:sp>
          <p:nvSpPr>
            <p:cNvPr id="5" name="object 5"/>
            <p:cNvSpPr/>
            <p:nvPr/>
          </p:nvSpPr>
          <p:spPr>
            <a:xfrm>
              <a:off x="0" y="4802885"/>
              <a:ext cx="12192000" cy="2055495"/>
            </a:xfrm>
            <a:custGeom>
              <a:avLst/>
              <a:gdLst/>
              <a:ahLst/>
              <a:cxnLst/>
              <a:rect l="l" t="t" r="r" b="b"/>
              <a:pathLst>
                <a:path w="12192000" h="2055495">
                  <a:moveTo>
                    <a:pt x="12192000" y="0"/>
                  </a:moveTo>
                  <a:lnTo>
                    <a:pt x="0" y="0"/>
                  </a:lnTo>
                  <a:lnTo>
                    <a:pt x="0" y="2055114"/>
                  </a:lnTo>
                  <a:lnTo>
                    <a:pt x="12192000" y="2055114"/>
                  </a:lnTo>
                  <a:lnTo>
                    <a:pt x="1219200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4724400" y="3360360"/>
            <a:ext cx="2895599" cy="764312"/>
          </a:xfrm>
          <a:prstGeom prst="rect">
            <a:avLst/>
          </a:prstGeom>
        </p:spPr>
        <p:txBody>
          <a:bodyPr vert="horz" wrap="square" lIns="0" tIns="12700" rIns="0" bIns="0" rtlCol="0" anchor="t">
            <a:spAutoFit/>
          </a:bodyPr>
          <a:lstStyle/>
          <a:p>
            <a:pPr marL="12700" algn="ctr">
              <a:lnSpc>
                <a:spcPct val="100000"/>
              </a:lnSpc>
              <a:spcBef>
                <a:spcPts val="100"/>
              </a:spcBef>
            </a:pPr>
            <a:r>
              <a:rPr lang="en-US" sz="2400" spc="-265">
                <a:solidFill>
                  <a:schemeClr val="accent1">
                    <a:lumMod val="50000"/>
                  </a:schemeClr>
                </a:solidFill>
                <a:latin typeface="+mj-lt"/>
                <a:cs typeface="Mangal"/>
              </a:rPr>
              <a:t>WORKSHOP</a:t>
            </a:r>
            <a:r>
              <a:rPr lang="en-US" sz="2400" spc="125">
                <a:solidFill>
                  <a:schemeClr val="accent1">
                    <a:lumMod val="50000"/>
                  </a:schemeClr>
                </a:solidFill>
                <a:latin typeface="+mj-lt"/>
                <a:cs typeface="Mangal"/>
              </a:rPr>
              <a:t> </a:t>
            </a:r>
            <a:r>
              <a:rPr lang="en-US" sz="2400" spc="160">
                <a:solidFill>
                  <a:schemeClr val="accent1">
                    <a:lumMod val="50000"/>
                  </a:schemeClr>
                </a:solidFill>
                <a:latin typeface="+mj-lt"/>
                <a:cs typeface="Mangal"/>
              </a:rPr>
              <a:t>#1 </a:t>
            </a:r>
          </a:p>
          <a:p>
            <a:pPr marL="12700" algn="ctr">
              <a:spcBef>
                <a:spcPts val="100"/>
              </a:spcBef>
            </a:pPr>
            <a:r>
              <a:rPr lang="en-US" sz="2400" spc="160">
                <a:solidFill>
                  <a:schemeClr val="accent1">
                    <a:lumMod val="50000"/>
                  </a:schemeClr>
                </a:solidFill>
                <a:latin typeface="+mj-lt"/>
                <a:cs typeface="Mangal"/>
              </a:rPr>
              <a:t>October 29, 2025 </a:t>
            </a:r>
            <a:endParaRPr lang="en-US" sz="2400">
              <a:solidFill>
                <a:schemeClr val="accent1">
                  <a:lumMod val="50000"/>
                </a:schemeClr>
              </a:solidFill>
              <a:latin typeface="+mj-lt"/>
              <a:cs typeface="Mangal"/>
            </a:endParaRPr>
          </a:p>
        </p:txBody>
      </p:sp>
      <p:pic>
        <p:nvPicPr>
          <p:cNvPr id="9" name="object 9"/>
          <p:cNvPicPr/>
          <p:nvPr/>
        </p:nvPicPr>
        <p:blipFill>
          <a:blip r:embed="rId5" cstate="print"/>
          <a:stretch>
            <a:fillRect/>
          </a:stretch>
        </p:blipFill>
        <p:spPr>
          <a:xfrm>
            <a:off x="1921001" y="5273038"/>
            <a:ext cx="1359408" cy="1037844"/>
          </a:xfrm>
          <a:prstGeom prst="rect">
            <a:avLst/>
          </a:prstGeom>
        </p:spPr>
      </p:pic>
      <p:pic>
        <p:nvPicPr>
          <p:cNvPr id="11" name="object 11"/>
          <p:cNvPicPr/>
          <p:nvPr/>
        </p:nvPicPr>
        <p:blipFill>
          <a:blip r:embed="rId6" cstate="print"/>
          <a:stretch>
            <a:fillRect/>
          </a:stretch>
        </p:blipFill>
        <p:spPr>
          <a:xfrm>
            <a:off x="8911590" y="5071872"/>
            <a:ext cx="2017776" cy="1210817"/>
          </a:xfrm>
          <a:prstGeom prst="rect">
            <a:avLst/>
          </a:prstGeom>
        </p:spPr>
      </p:pic>
      <p:sp>
        <p:nvSpPr>
          <p:cNvPr id="12" name="object 12"/>
          <p:cNvSpPr/>
          <p:nvPr/>
        </p:nvSpPr>
        <p:spPr>
          <a:xfrm>
            <a:off x="0" y="4718304"/>
            <a:ext cx="12192000" cy="93980"/>
          </a:xfrm>
          <a:custGeom>
            <a:avLst/>
            <a:gdLst/>
            <a:ahLst/>
            <a:cxnLst/>
            <a:rect l="l" t="t" r="r" b="b"/>
            <a:pathLst>
              <a:path w="12192000" h="93979">
                <a:moveTo>
                  <a:pt x="0" y="93726"/>
                </a:moveTo>
                <a:lnTo>
                  <a:pt x="12192000" y="93726"/>
                </a:lnTo>
                <a:lnTo>
                  <a:pt x="12192000" y="0"/>
                </a:lnTo>
                <a:lnTo>
                  <a:pt x="0" y="0"/>
                </a:lnTo>
                <a:lnTo>
                  <a:pt x="0" y="93726"/>
                </a:lnTo>
                <a:close/>
              </a:path>
            </a:pathLst>
          </a:custGeom>
          <a:solidFill>
            <a:srgbClr val="B4C194"/>
          </a:solidFill>
        </p:spPr>
        <p:txBody>
          <a:bodyPr wrap="square" lIns="0" tIns="0" rIns="0" bIns="0" rtlCol="0"/>
          <a:lstStyle/>
          <a:p>
            <a:endParaRPr/>
          </a:p>
        </p:txBody>
      </p:sp>
      <p:sp>
        <p:nvSpPr>
          <p:cNvPr id="13" name="object 13"/>
          <p:cNvSpPr/>
          <p:nvPr/>
        </p:nvSpPr>
        <p:spPr>
          <a:xfrm>
            <a:off x="0" y="4529328"/>
            <a:ext cx="12192000" cy="90805"/>
          </a:xfrm>
          <a:custGeom>
            <a:avLst/>
            <a:gdLst/>
            <a:ahLst/>
            <a:cxnLst/>
            <a:rect l="l" t="t" r="r" b="b"/>
            <a:pathLst>
              <a:path w="12192000" h="90804">
                <a:moveTo>
                  <a:pt x="0" y="90678"/>
                </a:moveTo>
                <a:lnTo>
                  <a:pt x="12192000" y="90678"/>
                </a:lnTo>
                <a:lnTo>
                  <a:pt x="12192000" y="0"/>
                </a:lnTo>
                <a:lnTo>
                  <a:pt x="0" y="0"/>
                </a:lnTo>
                <a:lnTo>
                  <a:pt x="0" y="90678"/>
                </a:lnTo>
                <a:close/>
              </a:path>
            </a:pathLst>
          </a:custGeom>
          <a:solidFill>
            <a:srgbClr val="DAAC85"/>
          </a:solidFill>
        </p:spPr>
        <p:txBody>
          <a:bodyPr wrap="square" lIns="0" tIns="0" rIns="0" bIns="0" rtlCol="0"/>
          <a:lstStyle/>
          <a:p>
            <a:endParaRPr/>
          </a:p>
        </p:txBody>
      </p:sp>
      <p:sp>
        <p:nvSpPr>
          <p:cNvPr id="14" name="object 14"/>
          <p:cNvSpPr/>
          <p:nvPr/>
        </p:nvSpPr>
        <p:spPr>
          <a:xfrm>
            <a:off x="0" y="4620006"/>
            <a:ext cx="12192000" cy="98425"/>
          </a:xfrm>
          <a:custGeom>
            <a:avLst/>
            <a:gdLst/>
            <a:ahLst/>
            <a:cxnLst/>
            <a:rect l="l" t="t" r="r" b="b"/>
            <a:pathLst>
              <a:path w="12192000" h="98425">
                <a:moveTo>
                  <a:pt x="12192000" y="0"/>
                </a:moveTo>
                <a:lnTo>
                  <a:pt x="0" y="0"/>
                </a:lnTo>
                <a:lnTo>
                  <a:pt x="0" y="98298"/>
                </a:lnTo>
                <a:lnTo>
                  <a:pt x="12192000" y="98298"/>
                </a:lnTo>
                <a:lnTo>
                  <a:pt x="12192000" y="0"/>
                </a:lnTo>
                <a:close/>
              </a:path>
            </a:pathLst>
          </a:custGeom>
          <a:solidFill>
            <a:srgbClr val="FAEDC1"/>
          </a:solidFill>
        </p:spPr>
        <p:txBody>
          <a:bodyPr wrap="square" lIns="0" tIns="0" rIns="0" bIns="0" rtlCol="0"/>
          <a:lstStyle/>
          <a:p>
            <a:endParaRPr/>
          </a:p>
        </p:txBody>
      </p:sp>
      <p:sp>
        <p:nvSpPr>
          <p:cNvPr id="15" name="object 15"/>
          <p:cNvSpPr txBox="1"/>
          <p:nvPr/>
        </p:nvSpPr>
        <p:spPr>
          <a:xfrm>
            <a:off x="11857735" y="6344411"/>
            <a:ext cx="102870" cy="208279"/>
          </a:xfrm>
          <a:prstGeom prst="rect">
            <a:avLst/>
          </a:prstGeom>
        </p:spPr>
        <p:txBody>
          <a:bodyPr vert="horz" wrap="square" lIns="0" tIns="12700" rIns="0" bIns="0" rtlCol="0">
            <a:spAutoFit/>
          </a:bodyPr>
          <a:lstStyle/>
          <a:p>
            <a:pPr marL="12700">
              <a:lnSpc>
                <a:spcPct val="100000"/>
              </a:lnSpc>
              <a:spcBef>
                <a:spcPts val="100"/>
              </a:spcBef>
            </a:pPr>
            <a:r>
              <a:rPr sz="1200" spc="-50">
                <a:solidFill>
                  <a:srgbClr val="888888"/>
                </a:solidFill>
                <a:latin typeface="Calibri"/>
                <a:cs typeface="Calibri"/>
              </a:rPr>
              <a:t>1</a:t>
            </a:r>
            <a:endParaRPr sz="1200">
              <a:latin typeface="Calibri"/>
              <a:cs typeface="Calibri"/>
            </a:endParaRPr>
          </a:p>
        </p:txBody>
      </p:sp>
      <p:sp>
        <p:nvSpPr>
          <p:cNvPr id="19" name="TextBox 18">
            <a:extLst>
              <a:ext uri="{FF2B5EF4-FFF2-40B4-BE49-F238E27FC236}">
                <a16:creationId xmlns:a16="http://schemas.microsoft.com/office/drawing/2014/main" id="{C1F842E8-2857-F251-5327-0DF92ECB1E17}"/>
              </a:ext>
            </a:extLst>
          </p:cNvPr>
          <p:cNvSpPr txBox="1"/>
          <p:nvPr/>
        </p:nvSpPr>
        <p:spPr>
          <a:xfrm>
            <a:off x="1088961" y="1201378"/>
            <a:ext cx="10134600" cy="1754326"/>
          </a:xfrm>
          <a:prstGeom prst="rect">
            <a:avLst/>
          </a:prstGeom>
          <a:noFill/>
        </p:spPr>
        <p:txBody>
          <a:bodyPr wrap="square">
            <a:spAutoFit/>
          </a:bodyPr>
          <a:lstStyle/>
          <a:p>
            <a:pPr algn="ctr"/>
            <a:r>
              <a:rPr lang="en-US" sz="5400">
                <a:solidFill>
                  <a:schemeClr val="bg1"/>
                </a:solidFill>
                <a:latin typeface="+mj-lt"/>
              </a:rPr>
              <a:t>2027 Mission Creek Subbasin Alternative Plan Update Kickoff </a:t>
            </a:r>
          </a:p>
        </p:txBody>
      </p:sp>
      <p:pic>
        <p:nvPicPr>
          <p:cNvPr id="16" name="Picture 15" descr="A blue and white sign with text&#10;&#10;AI-generated content may be incorrect.">
            <a:extLst>
              <a:ext uri="{FF2B5EF4-FFF2-40B4-BE49-F238E27FC236}">
                <a16:creationId xmlns:a16="http://schemas.microsoft.com/office/drawing/2014/main" id="{DA2A6B16-0B23-C23D-CBEB-1E8C162333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8508" y="5329424"/>
            <a:ext cx="2627381" cy="9814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DED6-63AA-E3F7-69B8-D8F04CF8D5C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CA22921-7388-8589-31D9-EE67AA3550D2}"/>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1EA99BD8-51F6-9398-C584-13741068D125}"/>
              </a:ext>
            </a:extLst>
          </p:cNvPr>
          <p:cNvSpPr txBox="1">
            <a:spLocks noGrp="1"/>
          </p:cNvSpPr>
          <p:nvPr>
            <p:ph type="title"/>
          </p:nvPr>
        </p:nvSpPr>
        <p:spPr>
          <a:xfrm>
            <a:off x="353059" y="176656"/>
            <a:ext cx="9782810" cy="513080"/>
          </a:xfrm>
        </p:spPr>
        <p:txBody>
          <a:bodyPr vert="horz" wrap="square" lIns="0" tIns="12065" rIns="0" bIns="0" rtlCol="0">
            <a:spAutoFit/>
          </a:bodyPr>
          <a:lstStyle/>
          <a:p>
            <a:r>
              <a:rPr lang="en-US" noProof="0"/>
              <a:t>What is Sustainable Management?</a:t>
            </a:r>
            <a:endParaRPr lang="en-US"/>
          </a:p>
        </p:txBody>
      </p:sp>
      <p:sp>
        <p:nvSpPr>
          <p:cNvPr id="9" name="Text Placeholder 8">
            <a:extLst>
              <a:ext uri="{FF2B5EF4-FFF2-40B4-BE49-F238E27FC236}">
                <a16:creationId xmlns:a16="http://schemas.microsoft.com/office/drawing/2014/main" id="{FEF75DC0-026E-CB50-4A1C-5E461D576537}"/>
              </a:ext>
            </a:extLst>
          </p:cNvPr>
          <p:cNvSpPr>
            <a:spLocks noGrp="1"/>
          </p:cNvSpPr>
          <p:nvPr>
            <p:ph type="body" idx="1"/>
          </p:nvPr>
        </p:nvSpPr>
        <p:spPr>
          <a:xfrm>
            <a:off x="353059" y="1331562"/>
            <a:ext cx="11398250" cy="954107"/>
          </a:xfrm>
        </p:spPr>
        <p:txBody>
          <a:bodyPr/>
          <a:lstStyle/>
          <a:p>
            <a:pPr algn="ctr"/>
            <a:r>
              <a:rPr lang="en-US" sz="2200" b="1" i="1">
                <a:cs typeface="Calibri"/>
              </a:rPr>
              <a:t>The management and use of groundwater in a manner that can be maintained during the planning and implementation horizon without causing undesirable results</a:t>
            </a:r>
          </a:p>
          <a:p>
            <a:endParaRPr lang="en-US"/>
          </a:p>
        </p:txBody>
      </p:sp>
      <p:sp>
        <p:nvSpPr>
          <p:cNvPr id="5" name="object 5">
            <a:extLst>
              <a:ext uri="{FF2B5EF4-FFF2-40B4-BE49-F238E27FC236}">
                <a16:creationId xmlns:a16="http://schemas.microsoft.com/office/drawing/2014/main" id="{F066612D-D694-B164-BDBD-C6AAEEF97763}"/>
              </a:ext>
            </a:extLst>
          </p:cNvPr>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10</a:t>
            </a:fld>
            <a:endParaRPr lang="en-US"/>
          </a:p>
        </p:txBody>
      </p:sp>
      <p:pic>
        <p:nvPicPr>
          <p:cNvPr id="7" name="Picture 6">
            <a:extLst>
              <a:ext uri="{FF2B5EF4-FFF2-40B4-BE49-F238E27FC236}">
                <a16:creationId xmlns:a16="http://schemas.microsoft.com/office/drawing/2014/main" id="{B4F3B6A7-F392-2110-532F-35A3D992F489}"/>
              </a:ext>
            </a:extLst>
          </p:cNvPr>
          <p:cNvPicPr>
            <a:picLocks noChangeAspect="1"/>
          </p:cNvPicPr>
          <p:nvPr/>
        </p:nvPicPr>
        <p:blipFill>
          <a:blip r:embed="rId2"/>
          <a:stretch>
            <a:fillRect/>
          </a:stretch>
        </p:blipFill>
        <p:spPr>
          <a:xfrm>
            <a:off x="1485884" y="1993392"/>
            <a:ext cx="8993140" cy="4817899"/>
          </a:xfrm>
          <a:prstGeom prst="rect">
            <a:avLst/>
          </a:prstGeom>
        </p:spPr>
      </p:pic>
    </p:spTree>
    <p:extLst>
      <p:ext uri="{BB962C8B-B14F-4D97-AF65-F5344CB8AC3E}">
        <p14:creationId xmlns:p14="http://schemas.microsoft.com/office/powerpoint/2010/main" val="155206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Why Do We Need Sustainable Management?</a:t>
            </a:r>
          </a:p>
        </p:txBody>
      </p:sp>
      <p:sp>
        <p:nvSpPr>
          <p:cNvPr id="19" name="object 19"/>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11</a:t>
            </a:fld>
            <a:endParaRPr lang="en-US"/>
          </a:p>
        </p:txBody>
      </p:sp>
      <p:sp>
        <p:nvSpPr>
          <p:cNvPr id="4" name="object 4"/>
          <p:cNvSpPr txBox="1"/>
          <p:nvPr/>
        </p:nvSpPr>
        <p:spPr>
          <a:xfrm>
            <a:off x="906018" y="1347057"/>
            <a:ext cx="7877175" cy="452755"/>
          </a:xfrm>
          <a:prstGeom prst="rect">
            <a:avLst/>
          </a:prstGeom>
        </p:spPr>
        <p:txBody>
          <a:bodyPr vert="horz" wrap="square" lIns="0" tIns="12700" rIns="0" bIns="0" rtlCol="0">
            <a:spAutoFit/>
          </a:bodyPr>
          <a:lstStyle/>
          <a:p>
            <a:pPr marL="12700">
              <a:lnSpc>
                <a:spcPct val="100000"/>
              </a:lnSpc>
              <a:spcBef>
                <a:spcPts val="100"/>
              </a:spcBef>
            </a:pPr>
            <a:r>
              <a:rPr sz="2800" b="1">
                <a:latin typeface="Calibri"/>
                <a:cs typeface="Calibri"/>
              </a:rPr>
              <a:t>Without</a:t>
            </a:r>
            <a:r>
              <a:rPr sz="2800" b="1" spc="-50">
                <a:latin typeface="Calibri"/>
                <a:cs typeface="Calibri"/>
              </a:rPr>
              <a:t> </a:t>
            </a:r>
            <a:r>
              <a:rPr sz="2800" b="1" spc="-10">
                <a:latin typeface="Calibri"/>
                <a:cs typeface="Calibri"/>
              </a:rPr>
              <a:t>Sustainable</a:t>
            </a:r>
            <a:r>
              <a:rPr sz="2800" b="1" spc="-45">
                <a:latin typeface="Calibri"/>
                <a:cs typeface="Calibri"/>
              </a:rPr>
              <a:t> </a:t>
            </a:r>
            <a:r>
              <a:rPr sz="2800" b="1" spc="-10">
                <a:latin typeface="Calibri"/>
                <a:cs typeface="Calibri"/>
              </a:rPr>
              <a:t>Management,</a:t>
            </a:r>
            <a:r>
              <a:rPr sz="2800" b="1" spc="-40">
                <a:latin typeface="Calibri"/>
                <a:cs typeface="Calibri"/>
              </a:rPr>
              <a:t> </a:t>
            </a:r>
            <a:r>
              <a:rPr sz="2800" b="1">
                <a:latin typeface="Calibri"/>
                <a:cs typeface="Calibri"/>
              </a:rPr>
              <a:t>Issues</a:t>
            </a:r>
            <a:r>
              <a:rPr sz="2800" b="1" spc="-50">
                <a:latin typeface="Calibri"/>
                <a:cs typeface="Calibri"/>
              </a:rPr>
              <a:t> </a:t>
            </a:r>
            <a:r>
              <a:rPr sz="2800" b="1">
                <a:latin typeface="Calibri"/>
                <a:cs typeface="Calibri"/>
              </a:rPr>
              <a:t>Can</a:t>
            </a:r>
            <a:r>
              <a:rPr sz="2800" b="1" spc="-40">
                <a:latin typeface="Calibri"/>
                <a:cs typeface="Calibri"/>
              </a:rPr>
              <a:t> </a:t>
            </a:r>
            <a:r>
              <a:rPr sz="2800" b="1" spc="-10">
                <a:latin typeface="Calibri"/>
                <a:cs typeface="Calibri"/>
              </a:rPr>
              <a:t>Arise…</a:t>
            </a:r>
            <a:endParaRPr sz="2800">
              <a:latin typeface="Calibri"/>
              <a:cs typeface="Calibri"/>
            </a:endParaRPr>
          </a:p>
        </p:txBody>
      </p:sp>
      <p:pic>
        <p:nvPicPr>
          <p:cNvPr id="5" name="object 5"/>
          <p:cNvPicPr/>
          <p:nvPr/>
        </p:nvPicPr>
        <p:blipFill>
          <a:blip r:embed="rId2" cstate="print"/>
          <a:stretch>
            <a:fillRect/>
          </a:stretch>
        </p:blipFill>
        <p:spPr>
          <a:xfrm>
            <a:off x="1158239" y="2199894"/>
            <a:ext cx="1118616" cy="1044701"/>
          </a:xfrm>
          <a:prstGeom prst="rect">
            <a:avLst/>
          </a:prstGeom>
        </p:spPr>
      </p:pic>
      <p:pic>
        <p:nvPicPr>
          <p:cNvPr id="6" name="object 6"/>
          <p:cNvPicPr/>
          <p:nvPr/>
        </p:nvPicPr>
        <p:blipFill>
          <a:blip r:embed="rId3" cstate="print"/>
          <a:stretch>
            <a:fillRect/>
          </a:stretch>
        </p:blipFill>
        <p:spPr>
          <a:xfrm>
            <a:off x="6264402" y="2199894"/>
            <a:ext cx="1118616" cy="1044701"/>
          </a:xfrm>
          <a:prstGeom prst="rect">
            <a:avLst/>
          </a:prstGeom>
        </p:spPr>
      </p:pic>
      <p:sp>
        <p:nvSpPr>
          <p:cNvPr id="7" name="object 7"/>
          <p:cNvSpPr txBox="1"/>
          <p:nvPr/>
        </p:nvSpPr>
        <p:spPr>
          <a:xfrm>
            <a:off x="7462519" y="2540253"/>
            <a:ext cx="310261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Groundwater</a:t>
            </a:r>
            <a:r>
              <a:rPr sz="1800" spc="-80">
                <a:latin typeface="Calibri"/>
                <a:cs typeface="Calibri"/>
              </a:rPr>
              <a:t> </a:t>
            </a:r>
            <a:r>
              <a:rPr sz="1800">
                <a:latin typeface="Calibri"/>
                <a:cs typeface="Calibri"/>
              </a:rPr>
              <a:t>Storage</a:t>
            </a:r>
            <a:r>
              <a:rPr sz="1800" spc="-85">
                <a:latin typeface="Calibri"/>
                <a:cs typeface="Calibri"/>
              </a:rPr>
              <a:t> </a:t>
            </a:r>
            <a:r>
              <a:rPr sz="1800" spc="-10">
                <a:latin typeface="Calibri"/>
                <a:cs typeface="Calibri"/>
              </a:rPr>
              <a:t>Reductions</a:t>
            </a:r>
            <a:endParaRPr sz="1800">
              <a:latin typeface="Calibri"/>
              <a:cs typeface="Calibri"/>
            </a:endParaRPr>
          </a:p>
        </p:txBody>
      </p:sp>
      <p:sp>
        <p:nvSpPr>
          <p:cNvPr id="8" name="object 8"/>
          <p:cNvSpPr txBox="1"/>
          <p:nvPr/>
        </p:nvSpPr>
        <p:spPr>
          <a:xfrm>
            <a:off x="2438400" y="2540253"/>
            <a:ext cx="262509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Groundwater</a:t>
            </a:r>
            <a:r>
              <a:rPr sz="1800" spc="-60">
                <a:latin typeface="Calibri"/>
                <a:cs typeface="Calibri"/>
              </a:rPr>
              <a:t> </a:t>
            </a:r>
            <a:r>
              <a:rPr sz="1800">
                <a:latin typeface="Calibri"/>
                <a:cs typeface="Calibri"/>
              </a:rPr>
              <a:t>Level</a:t>
            </a:r>
            <a:r>
              <a:rPr sz="1800" spc="-50">
                <a:latin typeface="Calibri"/>
                <a:cs typeface="Calibri"/>
              </a:rPr>
              <a:t> </a:t>
            </a:r>
            <a:r>
              <a:rPr sz="1800" spc="-10">
                <a:latin typeface="Calibri"/>
                <a:cs typeface="Calibri"/>
              </a:rPr>
              <a:t>Declines</a:t>
            </a:r>
            <a:endParaRPr sz="1800">
              <a:latin typeface="Calibri"/>
              <a:cs typeface="Calibri"/>
            </a:endParaRPr>
          </a:p>
        </p:txBody>
      </p:sp>
      <p:pic>
        <p:nvPicPr>
          <p:cNvPr id="9" name="object 9"/>
          <p:cNvPicPr/>
          <p:nvPr/>
        </p:nvPicPr>
        <p:blipFill>
          <a:blip r:embed="rId4" cstate="print"/>
          <a:stretch>
            <a:fillRect/>
          </a:stretch>
        </p:blipFill>
        <p:spPr>
          <a:xfrm>
            <a:off x="6264402" y="3497579"/>
            <a:ext cx="1118616" cy="1045464"/>
          </a:xfrm>
          <a:prstGeom prst="rect">
            <a:avLst/>
          </a:prstGeom>
        </p:spPr>
      </p:pic>
      <p:sp>
        <p:nvSpPr>
          <p:cNvPr id="11" name="object 11"/>
          <p:cNvSpPr txBox="1"/>
          <p:nvPr/>
        </p:nvSpPr>
        <p:spPr>
          <a:xfrm>
            <a:off x="7501128" y="3917695"/>
            <a:ext cx="3858895" cy="548868"/>
          </a:xfrm>
          <a:prstGeom prst="rect">
            <a:avLst/>
          </a:prstGeom>
        </p:spPr>
        <p:txBody>
          <a:bodyPr vert="horz" wrap="square" lIns="0" tIns="12700" rIns="0" bIns="0" rtlCol="0" anchor="t">
            <a:spAutoFit/>
          </a:bodyPr>
          <a:lstStyle/>
          <a:p>
            <a:pPr marL="12700">
              <a:lnSpc>
                <a:spcPct val="100000"/>
              </a:lnSpc>
              <a:spcBef>
                <a:spcPts val="100"/>
              </a:spcBef>
            </a:pPr>
            <a:r>
              <a:rPr sz="1800" spc="-10">
                <a:latin typeface="Calibri"/>
                <a:cs typeface="Calibri"/>
              </a:rPr>
              <a:t>Interconnected</a:t>
            </a:r>
            <a:r>
              <a:rPr sz="1800" spc="-60">
                <a:latin typeface="Calibri"/>
                <a:cs typeface="Calibri"/>
              </a:rPr>
              <a:t> </a:t>
            </a:r>
            <a:r>
              <a:rPr sz="1800">
                <a:latin typeface="Calibri"/>
                <a:cs typeface="Calibri"/>
              </a:rPr>
              <a:t>Surface</a:t>
            </a:r>
            <a:r>
              <a:rPr sz="1800" spc="-70">
                <a:latin typeface="Calibri"/>
                <a:cs typeface="Calibri"/>
              </a:rPr>
              <a:t> </a:t>
            </a:r>
            <a:r>
              <a:rPr sz="1800" spc="-10">
                <a:latin typeface="Calibri"/>
                <a:cs typeface="Calibri"/>
              </a:rPr>
              <a:t>Water</a:t>
            </a:r>
            <a:r>
              <a:rPr sz="1800" spc="-75">
                <a:latin typeface="Calibri"/>
                <a:cs typeface="Calibri"/>
              </a:rPr>
              <a:t> </a:t>
            </a:r>
            <a:r>
              <a:rPr sz="1800" spc="-10">
                <a:latin typeface="Calibri"/>
                <a:cs typeface="Calibri"/>
              </a:rPr>
              <a:t>Depletions</a:t>
            </a:r>
          </a:p>
          <a:p>
            <a:pPr marL="12700">
              <a:spcBef>
                <a:spcPts val="100"/>
              </a:spcBef>
            </a:pPr>
            <a:r>
              <a:rPr lang="en-US" sz="1600" spc="-10">
                <a:solidFill>
                  <a:srgbClr val="FF0000"/>
                </a:solidFill>
                <a:latin typeface="Calibri"/>
                <a:cs typeface="Calibri"/>
              </a:rPr>
              <a:t>(Not Applicable in the Mission Creek Subbasin)</a:t>
            </a:r>
            <a:endParaRPr lang="en-US" sz="1600" spc="-10">
              <a:solidFill>
                <a:srgbClr val="FF0000"/>
              </a:solidFill>
              <a:latin typeface="Calibri"/>
              <a:ea typeface="Calibri"/>
              <a:cs typeface="Calibri"/>
            </a:endParaRPr>
          </a:p>
        </p:txBody>
      </p:sp>
      <p:sp>
        <p:nvSpPr>
          <p:cNvPr id="12" name="object 12"/>
          <p:cNvSpPr txBox="1"/>
          <p:nvPr/>
        </p:nvSpPr>
        <p:spPr>
          <a:xfrm>
            <a:off x="7526528" y="5152897"/>
            <a:ext cx="251333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Water</a:t>
            </a:r>
            <a:r>
              <a:rPr sz="1800" spc="-55">
                <a:latin typeface="Calibri"/>
                <a:cs typeface="Calibri"/>
              </a:rPr>
              <a:t> </a:t>
            </a:r>
            <a:r>
              <a:rPr sz="1800">
                <a:latin typeface="Calibri"/>
                <a:cs typeface="Calibri"/>
              </a:rPr>
              <a:t>Quality</a:t>
            </a:r>
            <a:r>
              <a:rPr sz="1800" spc="-55">
                <a:latin typeface="Calibri"/>
                <a:cs typeface="Calibri"/>
              </a:rPr>
              <a:t> </a:t>
            </a:r>
            <a:r>
              <a:rPr sz="1800" spc="-10">
                <a:latin typeface="Calibri"/>
                <a:cs typeface="Calibri"/>
              </a:rPr>
              <a:t>Degradation</a:t>
            </a:r>
            <a:endParaRPr sz="1800">
              <a:latin typeface="Calibri"/>
              <a:cs typeface="Calibri"/>
            </a:endParaRPr>
          </a:p>
        </p:txBody>
      </p:sp>
      <p:grpSp>
        <p:nvGrpSpPr>
          <p:cNvPr id="13" name="object 13"/>
          <p:cNvGrpSpPr/>
          <p:nvPr/>
        </p:nvGrpSpPr>
        <p:grpSpPr>
          <a:xfrm>
            <a:off x="1198010" y="3497579"/>
            <a:ext cx="1142365" cy="2223770"/>
            <a:chOff x="1158239" y="3497579"/>
            <a:chExt cx="1142365" cy="2223770"/>
          </a:xfrm>
        </p:grpSpPr>
        <p:pic>
          <p:nvPicPr>
            <p:cNvPr id="14" name="object 14"/>
            <p:cNvPicPr/>
            <p:nvPr/>
          </p:nvPicPr>
          <p:blipFill>
            <a:blip r:embed="rId5" cstate="print"/>
            <a:stretch>
              <a:fillRect/>
            </a:stretch>
          </p:blipFill>
          <p:spPr>
            <a:xfrm>
              <a:off x="1158239" y="3497579"/>
              <a:ext cx="1118616" cy="1045464"/>
            </a:xfrm>
            <a:prstGeom prst="rect">
              <a:avLst/>
            </a:prstGeom>
          </p:spPr>
        </p:pic>
        <p:pic>
          <p:nvPicPr>
            <p:cNvPr id="15" name="object 15"/>
            <p:cNvPicPr/>
            <p:nvPr/>
          </p:nvPicPr>
          <p:blipFill>
            <a:blip r:embed="rId6" cstate="print"/>
            <a:stretch>
              <a:fillRect/>
            </a:stretch>
          </p:blipFill>
          <p:spPr>
            <a:xfrm>
              <a:off x="1181861" y="4675631"/>
              <a:ext cx="1118615" cy="1045463"/>
            </a:xfrm>
            <a:prstGeom prst="rect">
              <a:avLst/>
            </a:prstGeom>
          </p:spPr>
        </p:pic>
      </p:grpSp>
      <p:sp>
        <p:nvSpPr>
          <p:cNvPr id="16" name="object 16"/>
          <p:cNvSpPr txBox="1"/>
          <p:nvPr/>
        </p:nvSpPr>
        <p:spPr>
          <a:xfrm>
            <a:off x="2438400" y="3917695"/>
            <a:ext cx="157607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Land</a:t>
            </a:r>
            <a:r>
              <a:rPr sz="1800" spc="-40">
                <a:latin typeface="Calibri"/>
                <a:cs typeface="Calibri"/>
              </a:rPr>
              <a:t> </a:t>
            </a:r>
            <a:r>
              <a:rPr sz="1800" spc="-10">
                <a:latin typeface="Calibri"/>
                <a:cs typeface="Calibri"/>
              </a:rPr>
              <a:t>Subsidence</a:t>
            </a:r>
            <a:endParaRPr sz="1800">
              <a:latin typeface="Calibri"/>
              <a:cs typeface="Calibri"/>
            </a:endParaRPr>
          </a:p>
        </p:txBody>
      </p:sp>
      <p:sp>
        <p:nvSpPr>
          <p:cNvPr id="17" name="object 17"/>
          <p:cNvSpPr txBox="1"/>
          <p:nvPr/>
        </p:nvSpPr>
        <p:spPr>
          <a:xfrm>
            <a:off x="2438471" y="4964083"/>
            <a:ext cx="3166801" cy="795089"/>
          </a:xfrm>
          <a:prstGeom prst="rect">
            <a:avLst/>
          </a:prstGeom>
        </p:spPr>
        <p:txBody>
          <a:bodyPr vert="horz" wrap="square" lIns="0" tIns="12700" rIns="0" bIns="0" rtlCol="0" anchor="t">
            <a:spAutoFit/>
          </a:bodyPr>
          <a:lstStyle/>
          <a:p>
            <a:pPr marL="12700">
              <a:lnSpc>
                <a:spcPct val="100000"/>
              </a:lnSpc>
              <a:spcBef>
                <a:spcPts val="100"/>
              </a:spcBef>
            </a:pPr>
            <a:r>
              <a:rPr sz="1800" spc="-10">
                <a:latin typeface="Calibri"/>
                <a:cs typeface="Calibri"/>
              </a:rPr>
              <a:t>Seawater</a:t>
            </a:r>
            <a:r>
              <a:rPr sz="1800" spc="-65">
                <a:latin typeface="Calibri"/>
                <a:cs typeface="Calibri"/>
              </a:rPr>
              <a:t> </a:t>
            </a:r>
            <a:r>
              <a:rPr sz="1800" spc="-10">
                <a:latin typeface="Calibri"/>
                <a:cs typeface="Calibri"/>
              </a:rPr>
              <a:t>Intrusion</a:t>
            </a:r>
            <a:endParaRPr lang="en-US" sz="1800" spc="-10">
              <a:latin typeface="Calibri"/>
              <a:cs typeface="Calibri"/>
            </a:endParaRPr>
          </a:p>
          <a:p>
            <a:pPr marL="12700">
              <a:spcBef>
                <a:spcPts val="100"/>
              </a:spcBef>
            </a:pPr>
            <a:r>
              <a:rPr lang="en-US" sz="1600" spc="-10">
                <a:solidFill>
                  <a:srgbClr val="FF0000"/>
                </a:solidFill>
                <a:latin typeface="Calibri"/>
                <a:cs typeface="Calibri"/>
              </a:rPr>
              <a:t>(Not Applicable in the Mission Creek Basin)</a:t>
            </a:r>
            <a:endParaRPr sz="1600">
              <a:solidFill>
                <a:srgbClr val="FF0000"/>
              </a:solidFill>
              <a:latin typeface="Calibri"/>
              <a:cs typeface="Calibri"/>
            </a:endParaRPr>
          </a:p>
        </p:txBody>
      </p:sp>
      <p:pic>
        <p:nvPicPr>
          <p:cNvPr id="18" name="Picture 17">
            <a:extLst>
              <a:ext uri="{FF2B5EF4-FFF2-40B4-BE49-F238E27FC236}">
                <a16:creationId xmlns:a16="http://schemas.microsoft.com/office/drawing/2014/main" id="{95960662-F9CD-66EF-6F26-DEB33089F02E}"/>
              </a:ext>
            </a:extLst>
          </p:cNvPr>
          <p:cNvPicPr>
            <a:picLocks noChangeAspect="1"/>
          </p:cNvPicPr>
          <p:nvPr/>
        </p:nvPicPr>
        <p:blipFill>
          <a:blip r:embed="rId7"/>
          <a:stretch>
            <a:fillRect/>
          </a:stretch>
        </p:blipFill>
        <p:spPr>
          <a:xfrm>
            <a:off x="6385673" y="4839807"/>
            <a:ext cx="876073" cy="88128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254"/>
            <a:chOff x="0" y="0"/>
            <a:chExt cx="12192000" cy="6858254"/>
          </a:xfrm>
        </p:grpSpPr>
        <p:sp>
          <p:nvSpPr>
            <p:cNvPr id="3" name="object 3"/>
            <p:cNvSpPr/>
            <p:nvPr/>
          </p:nvSpPr>
          <p:spPr>
            <a:xfrm>
              <a:off x="0" y="0"/>
              <a:ext cx="12192000" cy="3496894"/>
            </a:xfrm>
            <a:custGeom>
              <a:avLst/>
              <a:gdLst/>
              <a:ahLst/>
              <a:cxnLst/>
              <a:rect l="l" t="t" r="r" b="b"/>
              <a:pathLst>
                <a:path w="12192000" h="3263265">
                  <a:moveTo>
                    <a:pt x="0" y="3262884"/>
                  </a:moveTo>
                  <a:lnTo>
                    <a:pt x="12192000" y="3262884"/>
                  </a:lnTo>
                  <a:lnTo>
                    <a:pt x="12192000" y="0"/>
                  </a:lnTo>
                  <a:lnTo>
                    <a:pt x="0" y="0"/>
                  </a:lnTo>
                  <a:lnTo>
                    <a:pt x="0" y="3262884"/>
                  </a:lnTo>
                  <a:close/>
                </a:path>
              </a:pathLst>
            </a:custGeom>
            <a:solidFill>
              <a:srgbClr val="FAEDC1">
                <a:alpha val="50195"/>
              </a:srgbClr>
            </a:solidFill>
          </p:spPr>
          <p:txBody>
            <a:bodyPr wrap="square" lIns="0" tIns="0" rIns="0" bIns="0" rtlCol="0"/>
            <a:lstStyle/>
            <a:p>
              <a:endParaRPr/>
            </a:p>
          </p:txBody>
        </p:sp>
        <p:sp>
          <p:nvSpPr>
            <p:cNvPr id="4" name="object 4"/>
            <p:cNvSpPr/>
            <p:nvPr/>
          </p:nvSpPr>
          <p:spPr>
            <a:xfrm>
              <a:off x="10298430" y="0"/>
              <a:ext cx="1893570" cy="914400"/>
            </a:xfrm>
            <a:custGeom>
              <a:avLst/>
              <a:gdLst/>
              <a:ahLst/>
              <a:cxnLst/>
              <a:rect l="l" t="t" r="r" b="b"/>
              <a:pathLst>
                <a:path w="1893570" h="914400">
                  <a:moveTo>
                    <a:pt x="1893570" y="0"/>
                  </a:moveTo>
                  <a:lnTo>
                    <a:pt x="0" y="0"/>
                  </a:lnTo>
                  <a:lnTo>
                    <a:pt x="0" y="914400"/>
                  </a:lnTo>
                  <a:lnTo>
                    <a:pt x="1893570" y="914400"/>
                  </a:lnTo>
                  <a:lnTo>
                    <a:pt x="1893570" y="0"/>
                  </a:lnTo>
                  <a:close/>
                </a:path>
              </a:pathLst>
            </a:custGeom>
            <a:solidFill>
              <a:srgbClr val="476974"/>
            </a:solidFill>
          </p:spPr>
          <p:txBody>
            <a:bodyPr wrap="square" lIns="0" tIns="0" rIns="0" bIns="0" rtlCol="0"/>
            <a:lstStyle/>
            <a:p>
              <a:endParaRPr/>
            </a:p>
          </p:txBody>
        </p:sp>
        <p:pic>
          <p:nvPicPr>
            <p:cNvPr id="5" name="object 5"/>
            <p:cNvPicPr/>
            <p:nvPr/>
          </p:nvPicPr>
          <p:blipFill>
            <a:blip r:embed="rId3" cstate="print"/>
            <a:stretch>
              <a:fillRect/>
            </a:stretch>
          </p:blipFill>
          <p:spPr>
            <a:xfrm>
              <a:off x="10546842" y="125729"/>
              <a:ext cx="1098803" cy="614934"/>
            </a:xfrm>
            <a:prstGeom prst="rect">
              <a:avLst/>
            </a:prstGeom>
          </p:spPr>
        </p:pic>
        <p:sp>
          <p:nvSpPr>
            <p:cNvPr id="6" name="object 6"/>
            <p:cNvSpPr/>
            <p:nvPr/>
          </p:nvSpPr>
          <p:spPr>
            <a:xfrm>
              <a:off x="65436" y="4269232"/>
              <a:ext cx="12012547" cy="2589022"/>
            </a:xfrm>
            <a:custGeom>
              <a:avLst/>
              <a:gdLst/>
              <a:ahLst/>
              <a:cxnLst/>
              <a:rect l="l" t="t" r="r" b="b"/>
              <a:pathLst>
                <a:path w="12192000" h="3595370">
                  <a:moveTo>
                    <a:pt x="12192000" y="0"/>
                  </a:moveTo>
                  <a:lnTo>
                    <a:pt x="0" y="0"/>
                  </a:lnTo>
                  <a:lnTo>
                    <a:pt x="0" y="3595116"/>
                  </a:lnTo>
                  <a:lnTo>
                    <a:pt x="12192000" y="3595116"/>
                  </a:lnTo>
                  <a:lnTo>
                    <a:pt x="12192000" y="0"/>
                  </a:lnTo>
                  <a:close/>
                </a:path>
              </a:pathLst>
            </a:custGeom>
            <a:solidFill>
              <a:srgbClr val="FFFFFF"/>
            </a:solidFill>
          </p:spPr>
          <p:txBody>
            <a:bodyPr wrap="square" lIns="0" tIns="0" rIns="0" bIns="0" rtlCol="0"/>
            <a:lstStyle/>
            <a:p>
              <a:endParaRPr/>
            </a:p>
          </p:txBody>
        </p:sp>
        <p:sp>
          <p:nvSpPr>
            <p:cNvPr id="7" name="object 7"/>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8" name="object 8"/>
          <p:cNvSpPr txBox="1">
            <a:spLocks noGrp="1"/>
          </p:cNvSpPr>
          <p:nvPr>
            <p:ph type="title"/>
          </p:nvPr>
        </p:nvSpPr>
        <p:spPr>
          <a:xfrm>
            <a:off x="353059" y="176656"/>
            <a:ext cx="9782810" cy="513080"/>
          </a:xfrm>
        </p:spPr>
        <p:txBody>
          <a:bodyPr vert="horz" wrap="square" lIns="0" tIns="12065" rIns="0" bIns="0" rtlCol="0">
            <a:spAutoFit/>
          </a:bodyPr>
          <a:lstStyle/>
          <a:p>
            <a:r>
              <a:rPr lang="en-US"/>
              <a:t>What is a GSA?</a:t>
            </a:r>
          </a:p>
        </p:txBody>
      </p:sp>
      <p:sp>
        <p:nvSpPr>
          <p:cNvPr id="34" name="Text Placeholder 33">
            <a:extLst>
              <a:ext uri="{FF2B5EF4-FFF2-40B4-BE49-F238E27FC236}">
                <a16:creationId xmlns:a16="http://schemas.microsoft.com/office/drawing/2014/main" id="{791407BB-2873-5DBE-5A62-C76210A71D79}"/>
              </a:ext>
            </a:extLst>
          </p:cNvPr>
          <p:cNvSpPr>
            <a:spLocks noGrp="1"/>
          </p:cNvSpPr>
          <p:nvPr>
            <p:ph type="body" idx="1"/>
          </p:nvPr>
        </p:nvSpPr>
        <p:spPr>
          <a:xfrm>
            <a:off x="353059" y="1331562"/>
            <a:ext cx="11398250" cy="2810000"/>
          </a:xfrm>
        </p:spPr>
        <p:txBody>
          <a:bodyPr/>
          <a:lstStyle/>
          <a:p>
            <a:pPr marL="241300" indent="-228600">
              <a:lnSpc>
                <a:spcPct val="100000"/>
              </a:lnSpc>
              <a:spcBef>
                <a:spcPts val="480"/>
              </a:spcBef>
              <a:buFont typeface="Arial"/>
              <a:buChar char="•"/>
              <a:tabLst>
                <a:tab pos="241300" algn="l"/>
              </a:tabLst>
            </a:pPr>
            <a:r>
              <a:rPr lang="en-US" sz="2200" b="1">
                <a:cs typeface="Calibri"/>
              </a:rPr>
              <a:t>GSA:</a:t>
            </a:r>
            <a:r>
              <a:rPr lang="en-US" sz="2200" b="1" spc="-75">
                <a:cs typeface="Calibri"/>
              </a:rPr>
              <a:t> </a:t>
            </a:r>
            <a:r>
              <a:rPr lang="en-US" sz="2200" spc="-10">
                <a:cs typeface="Calibri"/>
              </a:rPr>
              <a:t>Groundwater</a:t>
            </a:r>
            <a:r>
              <a:rPr lang="en-US" sz="2200" spc="-55">
                <a:cs typeface="Calibri"/>
              </a:rPr>
              <a:t> </a:t>
            </a:r>
            <a:r>
              <a:rPr lang="en-US" sz="2200" spc="-10">
                <a:cs typeface="Calibri"/>
              </a:rPr>
              <a:t>Sustainability</a:t>
            </a:r>
            <a:r>
              <a:rPr lang="en-US" sz="2200" spc="-45">
                <a:cs typeface="Calibri"/>
              </a:rPr>
              <a:t> </a:t>
            </a:r>
            <a:r>
              <a:rPr lang="en-US" sz="2200" spc="-10">
                <a:cs typeface="Calibri"/>
              </a:rPr>
              <a:t>Agency</a:t>
            </a:r>
            <a:endParaRPr lang="en-US" sz="2200">
              <a:cs typeface="Calibri"/>
            </a:endParaRPr>
          </a:p>
          <a:p>
            <a:pPr marL="241300" marR="5080" indent="-228600">
              <a:lnSpc>
                <a:spcPct val="80000"/>
              </a:lnSpc>
              <a:spcBef>
                <a:spcPts val="1005"/>
              </a:spcBef>
              <a:buFont typeface="Arial"/>
              <a:buChar char="•"/>
              <a:tabLst>
                <a:tab pos="241300" algn="l"/>
              </a:tabLst>
            </a:pPr>
            <a:r>
              <a:rPr lang="en-US" sz="2200">
                <a:cs typeface="Calibri"/>
              </a:rPr>
              <a:t>Consists</a:t>
            </a:r>
            <a:r>
              <a:rPr lang="en-US" sz="2200" spc="-60">
                <a:cs typeface="Calibri"/>
              </a:rPr>
              <a:t> </a:t>
            </a:r>
            <a:r>
              <a:rPr lang="en-US" sz="2200">
                <a:cs typeface="Calibri"/>
              </a:rPr>
              <a:t>of</a:t>
            </a:r>
            <a:r>
              <a:rPr lang="en-US" sz="2200" spc="-65">
                <a:cs typeface="Calibri"/>
              </a:rPr>
              <a:t> </a:t>
            </a:r>
            <a:r>
              <a:rPr lang="en-US" sz="2200">
                <a:cs typeface="Calibri"/>
              </a:rPr>
              <a:t>one</a:t>
            </a:r>
            <a:r>
              <a:rPr lang="en-US" sz="2200" spc="-60">
                <a:cs typeface="Calibri"/>
              </a:rPr>
              <a:t> </a:t>
            </a:r>
            <a:r>
              <a:rPr lang="en-US" sz="2200">
                <a:cs typeface="Calibri"/>
              </a:rPr>
              <a:t>or</a:t>
            </a:r>
            <a:r>
              <a:rPr lang="en-US" sz="2200" spc="-55">
                <a:cs typeface="Calibri"/>
              </a:rPr>
              <a:t> </a:t>
            </a:r>
            <a:r>
              <a:rPr lang="en-US" sz="2200">
                <a:cs typeface="Calibri"/>
              </a:rPr>
              <a:t>more</a:t>
            </a:r>
            <a:r>
              <a:rPr lang="en-US" sz="2200" spc="-55">
                <a:cs typeface="Calibri"/>
              </a:rPr>
              <a:t> </a:t>
            </a:r>
            <a:r>
              <a:rPr lang="en-US" sz="2200">
                <a:cs typeface="Calibri"/>
              </a:rPr>
              <a:t>local</a:t>
            </a:r>
            <a:r>
              <a:rPr lang="en-US" sz="2200" spc="-45">
                <a:cs typeface="Calibri"/>
              </a:rPr>
              <a:t> </a:t>
            </a:r>
            <a:r>
              <a:rPr lang="en-US" sz="2200" spc="-10">
                <a:cs typeface="Calibri"/>
              </a:rPr>
              <a:t>governmental</a:t>
            </a:r>
            <a:r>
              <a:rPr lang="en-US" sz="2200" spc="-60">
                <a:cs typeface="Calibri"/>
              </a:rPr>
              <a:t> </a:t>
            </a:r>
            <a:r>
              <a:rPr lang="en-US" sz="2200">
                <a:cs typeface="Calibri"/>
              </a:rPr>
              <a:t>agencies</a:t>
            </a:r>
            <a:r>
              <a:rPr lang="en-US" sz="2200" spc="-65">
                <a:cs typeface="Calibri"/>
              </a:rPr>
              <a:t> </a:t>
            </a:r>
            <a:r>
              <a:rPr lang="en-US" sz="2200">
                <a:cs typeface="Calibri"/>
              </a:rPr>
              <a:t>that</a:t>
            </a:r>
            <a:r>
              <a:rPr lang="en-US" sz="2200" spc="-55">
                <a:cs typeface="Calibri"/>
              </a:rPr>
              <a:t> </a:t>
            </a:r>
            <a:r>
              <a:rPr lang="en-US" sz="2200">
                <a:cs typeface="Calibri"/>
              </a:rPr>
              <a:t>implement</a:t>
            </a:r>
            <a:r>
              <a:rPr lang="en-US" sz="2200" spc="-65">
                <a:cs typeface="Calibri"/>
              </a:rPr>
              <a:t> </a:t>
            </a:r>
            <a:r>
              <a:rPr lang="en-US" sz="2200" spc="-25">
                <a:cs typeface="Calibri"/>
              </a:rPr>
              <a:t>the </a:t>
            </a:r>
            <a:r>
              <a:rPr lang="en-US" sz="2200" spc="-10">
                <a:cs typeface="Calibri"/>
              </a:rPr>
              <a:t>provisions</a:t>
            </a:r>
            <a:r>
              <a:rPr lang="en-US" sz="2200" spc="-30">
                <a:cs typeface="Calibri"/>
              </a:rPr>
              <a:t> </a:t>
            </a:r>
            <a:r>
              <a:rPr lang="en-US" sz="2200">
                <a:cs typeface="Calibri"/>
              </a:rPr>
              <a:t>of</a:t>
            </a:r>
            <a:r>
              <a:rPr lang="en-US" sz="2200" spc="-40">
                <a:cs typeface="Calibri"/>
              </a:rPr>
              <a:t> </a:t>
            </a:r>
            <a:r>
              <a:rPr lang="en-US" sz="2200" spc="-20">
                <a:cs typeface="Calibri"/>
              </a:rPr>
              <a:t>SGMA</a:t>
            </a:r>
            <a:endParaRPr lang="en-US" sz="2200">
              <a:cs typeface="Calibri"/>
            </a:endParaRPr>
          </a:p>
          <a:p>
            <a:pPr marL="240665" indent="-227965">
              <a:lnSpc>
                <a:spcPct val="100000"/>
              </a:lnSpc>
              <a:spcBef>
                <a:spcPts val="370"/>
              </a:spcBef>
              <a:buFont typeface="Arial"/>
              <a:buChar char="•"/>
              <a:tabLst>
                <a:tab pos="240665" algn="l"/>
              </a:tabLst>
            </a:pPr>
            <a:r>
              <a:rPr lang="en-US" sz="2200" spc="-10">
                <a:cs typeface="Calibri"/>
              </a:rPr>
              <a:t>Formation</a:t>
            </a:r>
            <a:r>
              <a:rPr lang="en-US" sz="2200" spc="-15">
                <a:cs typeface="Calibri"/>
              </a:rPr>
              <a:t> </a:t>
            </a:r>
            <a:r>
              <a:rPr lang="en-US" sz="2200">
                <a:cs typeface="Calibri"/>
              </a:rPr>
              <a:t>of</a:t>
            </a:r>
            <a:r>
              <a:rPr lang="en-US" sz="2200" spc="-45">
                <a:cs typeface="Calibri"/>
              </a:rPr>
              <a:t> </a:t>
            </a:r>
            <a:r>
              <a:rPr lang="en-US" sz="2200">
                <a:cs typeface="Calibri"/>
              </a:rPr>
              <a:t>a</a:t>
            </a:r>
            <a:r>
              <a:rPr lang="en-US" sz="2200" spc="-40">
                <a:cs typeface="Calibri"/>
              </a:rPr>
              <a:t> </a:t>
            </a:r>
            <a:r>
              <a:rPr lang="en-US" sz="2200">
                <a:cs typeface="Calibri"/>
              </a:rPr>
              <a:t>GSA</a:t>
            </a:r>
            <a:r>
              <a:rPr lang="en-US" sz="2200" spc="-40">
                <a:cs typeface="Calibri"/>
              </a:rPr>
              <a:t> </a:t>
            </a:r>
            <a:r>
              <a:rPr lang="en-US" sz="2200">
                <a:cs typeface="Calibri"/>
              </a:rPr>
              <a:t>is</a:t>
            </a:r>
            <a:r>
              <a:rPr lang="en-US" sz="2200" spc="-40">
                <a:cs typeface="Calibri"/>
              </a:rPr>
              <a:t> </a:t>
            </a:r>
            <a:r>
              <a:rPr lang="en-US" sz="2200" spc="-10">
                <a:cs typeface="Calibri"/>
              </a:rPr>
              <a:t>required</a:t>
            </a:r>
            <a:r>
              <a:rPr lang="en-US" sz="2200" spc="-45">
                <a:cs typeface="Calibri"/>
              </a:rPr>
              <a:t> </a:t>
            </a:r>
            <a:r>
              <a:rPr lang="en-US" sz="2200">
                <a:cs typeface="Calibri"/>
              </a:rPr>
              <a:t>in</a:t>
            </a:r>
            <a:r>
              <a:rPr lang="en-US" sz="2200" spc="-40">
                <a:cs typeface="Calibri"/>
              </a:rPr>
              <a:t> </a:t>
            </a:r>
            <a:r>
              <a:rPr lang="en-US" sz="2200">
                <a:cs typeface="Calibri"/>
              </a:rPr>
              <a:t>high-</a:t>
            </a:r>
            <a:r>
              <a:rPr lang="en-US" sz="2200" spc="-35">
                <a:cs typeface="Calibri"/>
              </a:rPr>
              <a:t> </a:t>
            </a:r>
            <a:r>
              <a:rPr lang="en-US" sz="2200">
                <a:cs typeface="Calibri"/>
              </a:rPr>
              <a:t>and</a:t>
            </a:r>
            <a:r>
              <a:rPr lang="en-US" sz="2200" spc="-45">
                <a:cs typeface="Calibri"/>
              </a:rPr>
              <a:t> </a:t>
            </a:r>
            <a:r>
              <a:rPr lang="en-US" sz="2200" spc="-10">
                <a:cs typeface="Calibri"/>
              </a:rPr>
              <a:t>medium-</a:t>
            </a:r>
            <a:r>
              <a:rPr lang="en-US" sz="2200">
                <a:cs typeface="Calibri"/>
              </a:rPr>
              <a:t>priority</a:t>
            </a:r>
            <a:r>
              <a:rPr lang="en-US" sz="2200" spc="-25">
                <a:cs typeface="Calibri"/>
              </a:rPr>
              <a:t> </a:t>
            </a:r>
            <a:r>
              <a:rPr lang="en-US" sz="2200" spc="-10">
                <a:cs typeface="Calibri"/>
              </a:rPr>
              <a:t>basins – MCSB is a medium priority basin</a:t>
            </a:r>
          </a:p>
          <a:p>
            <a:pPr marL="12700">
              <a:lnSpc>
                <a:spcPct val="100000"/>
              </a:lnSpc>
              <a:spcBef>
                <a:spcPts val="370"/>
              </a:spcBef>
              <a:tabLst>
                <a:tab pos="240665" algn="l"/>
              </a:tabLst>
            </a:pPr>
            <a:endParaRPr lang="en-US" sz="2200">
              <a:cs typeface="Calibri"/>
            </a:endParaRPr>
          </a:p>
          <a:p>
            <a:pPr marL="12700">
              <a:lnSpc>
                <a:spcPct val="100000"/>
              </a:lnSpc>
              <a:tabLst>
                <a:tab pos="240665" algn="l"/>
              </a:tabLst>
            </a:pPr>
            <a:endParaRPr lang="en-US" sz="2200" b="1">
              <a:cs typeface="Calibri"/>
            </a:endParaRPr>
          </a:p>
          <a:p>
            <a:pPr marL="12700">
              <a:lnSpc>
                <a:spcPct val="100000"/>
              </a:lnSpc>
              <a:tabLst>
                <a:tab pos="240665" algn="l"/>
              </a:tabLst>
            </a:pPr>
            <a:r>
              <a:rPr lang="en-US" sz="2200" b="1">
                <a:cs typeface="Calibri"/>
              </a:rPr>
              <a:t>Basin</a:t>
            </a:r>
            <a:r>
              <a:rPr lang="en-US" sz="2200" b="1" spc="-50">
                <a:cs typeface="Calibri"/>
              </a:rPr>
              <a:t> </a:t>
            </a:r>
            <a:r>
              <a:rPr lang="en-US" sz="2200" b="1">
                <a:cs typeface="Calibri"/>
              </a:rPr>
              <a:t>Priority</a:t>
            </a:r>
            <a:r>
              <a:rPr lang="en-US" sz="2200" b="1" spc="-50">
                <a:cs typeface="Calibri"/>
              </a:rPr>
              <a:t> </a:t>
            </a:r>
            <a:r>
              <a:rPr lang="en-US" sz="2200" b="1">
                <a:cs typeface="Calibri"/>
              </a:rPr>
              <a:t>is</a:t>
            </a:r>
            <a:r>
              <a:rPr lang="en-US" sz="2200" b="1" spc="-55">
                <a:cs typeface="Calibri"/>
              </a:rPr>
              <a:t> </a:t>
            </a:r>
            <a:r>
              <a:rPr lang="en-US" sz="2200" b="1">
                <a:cs typeface="Calibri"/>
              </a:rPr>
              <a:t>Based</a:t>
            </a:r>
            <a:r>
              <a:rPr lang="en-US" sz="2200" b="1" spc="-40">
                <a:cs typeface="Calibri"/>
              </a:rPr>
              <a:t> </a:t>
            </a:r>
            <a:r>
              <a:rPr lang="en-US" sz="2200" b="1" spc="-25">
                <a:cs typeface="Calibri"/>
              </a:rPr>
              <a:t>On:</a:t>
            </a:r>
            <a:endParaRPr lang="en-US" sz="2200">
              <a:cs typeface="Calibri"/>
            </a:endParaRPr>
          </a:p>
          <a:p>
            <a:endParaRPr lang="en-US"/>
          </a:p>
        </p:txBody>
      </p:sp>
      <p:sp>
        <p:nvSpPr>
          <p:cNvPr id="28" name="object 28"/>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smtClean="0"/>
              <a:pPr/>
              <a:t>12</a:t>
            </a:fld>
            <a:endParaRPr lang="en-US"/>
          </a:p>
        </p:txBody>
      </p:sp>
      <p:grpSp>
        <p:nvGrpSpPr>
          <p:cNvPr id="10" name="object 10"/>
          <p:cNvGrpSpPr/>
          <p:nvPr/>
        </p:nvGrpSpPr>
        <p:grpSpPr>
          <a:xfrm>
            <a:off x="563370" y="4153870"/>
            <a:ext cx="11016839" cy="1397693"/>
            <a:chOff x="662940" y="4043934"/>
            <a:chExt cx="10982325" cy="1333500"/>
          </a:xfrm>
        </p:grpSpPr>
        <p:pic>
          <p:nvPicPr>
            <p:cNvPr id="11" name="object 11"/>
            <p:cNvPicPr/>
            <p:nvPr/>
          </p:nvPicPr>
          <p:blipFill>
            <a:blip r:embed="rId4" cstate="print"/>
            <a:stretch>
              <a:fillRect/>
            </a:stretch>
          </p:blipFill>
          <p:spPr>
            <a:xfrm>
              <a:off x="662940" y="4308348"/>
              <a:ext cx="899160" cy="858774"/>
            </a:xfrm>
            <a:prstGeom prst="rect">
              <a:avLst/>
            </a:prstGeom>
          </p:spPr>
        </p:pic>
        <p:pic>
          <p:nvPicPr>
            <p:cNvPr id="12" name="object 12"/>
            <p:cNvPicPr/>
            <p:nvPr/>
          </p:nvPicPr>
          <p:blipFill>
            <a:blip r:embed="rId5" cstate="print"/>
            <a:stretch>
              <a:fillRect/>
            </a:stretch>
          </p:blipFill>
          <p:spPr>
            <a:xfrm>
              <a:off x="1966722" y="4322064"/>
              <a:ext cx="1247394" cy="848106"/>
            </a:xfrm>
            <a:prstGeom prst="rect">
              <a:avLst/>
            </a:prstGeom>
          </p:spPr>
        </p:pic>
        <p:pic>
          <p:nvPicPr>
            <p:cNvPr id="13" name="object 13"/>
            <p:cNvPicPr/>
            <p:nvPr/>
          </p:nvPicPr>
          <p:blipFill>
            <a:blip r:embed="rId6" cstate="print"/>
            <a:stretch>
              <a:fillRect/>
            </a:stretch>
          </p:blipFill>
          <p:spPr>
            <a:xfrm>
              <a:off x="3602735" y="4168902"/>
              <a:ext cx="659129" cy="1028700"/>
            </a:xfrm>
            <a:prstGeom prst="rect">
              <a:avLst/>
            </a:prstGeom>
          </p:spPr>
        </p:pic>
        <p:pic>
          <p:nvPicPr>
            <p:cNvPr id="14" name="object 14"/>
            <p:cNvPicPr/>
            <p:nvPr/>
          </p:nvPicPr>
          <p:blipFill>
            <a:blip r:embed="rId7" cstate="print"/>
            <a:stretch>
              <a:fillRect/>
            </a:stretch>
          </p:blipFill>
          <p:spPr>
            <a:xfrm>
              <a:off x="4735068" y="4259580"/>
              <a:ext cx="975360" cy="776478"/>
            </a:xfrm>
            <a:prstGeom prst="rect">
              <a:avLst/>
            </a:prstGeom>
          </p:spPr>
        </p:pic>
        <p:pic>
          <p:nvPicPr>
            <p:cNvPr id="15" name="object 15"/>
            <p:cNvPicPr/>
            <p:nvPr/>
          </p:nvPicPr>
          <p:blipFill>
            <a:blip r:embed="rId8" cstate="print"/>
            <a:stretch>
              <a:fillRect/>
            </a:stretch>
          </p:blipFill>
          <p:spPr>
            <a:xfrm>
              <a:off x="4947666" y="4511802"/>
              <a:ext cx="488441" cy="776478"/>
            </a:xfrm>
            <a:prstGeom prst="rect">
              <a:avLst/>
            </a:prstGeom>
          </p:spPr>
        </p:pic>
        <p:pic>
          <p:nvPicPr>
            <p:cNvPr id="16" name="object 16"/>
            <p:cNvPicPr/>
            <p:nvPr/>
          </p:nvPicPr>
          <p:blipFill>
            <a:blip r:embed="rId9" cstate="print"/>
            <a:stretch>
              <a:fillRect/>
            </a:stretch>
          </p:blipFill>
          <p:spPr>
            <a:xfrm>
              <a:off x="6019799" y="4163568"/>
              <a:ext cx="1138427" cy="1045463"/>
            </a:xfrm>
            <a:prstGeom prst="rect">
              <a:avLst/>
            </a:prstGeom>
          </p:spPr>
        </p:pic>
        <p:pic>
          <p:nvPicPr>
            <p:cNvPr id="17" name="object 17"/>
            <p:cNvPicPr/>
            <p:nvPr/>
          </p:nvPicPr>
          <p:blipFill>
            <a:blip r:embed="rId10" cstate="print"/>
            <a:stretch>
              <a:fillRect/>
            </a:stretch>
          </p:blipFill>
          <p:spPr>
            <a:xfrm>
              <a:off x="7419594" y="4163568"/>
              <a:ext cx="1045463" cy="1045463"/>
            </a:xfrm>
            <a:prstGeom prst="rect">
              <a:avLst/>
            </a:prstGeom>
          </p:spPr>
        </p:pic>
        <p:pic>
          <p:nvPicPr>
            <p:cNvPr id="18" name="object 18"/>
            <p:cNvPicPr/>
            <p:nvPr/>
          </p:nvPicPr>
          <p:blipFill>
            <a:blip r:embed="rId11" cstate="print"/>
            <a:stretch>
              <a:fillRect/>
            </a:stretch>
          </p:blipFill>
          <p:spPr>
            <a:xfrm>
              <a:off x="8951213" y="4068318"/>
              <a:ext cx="1025651" cy="1229868"/>
            </a:xfrm>
            <a:prstGeom prst="rect">
              <a:avLst/>
            </a:prstGeom>
          </p:spPr>
        </p:pic>
        <p:pic>
          <p:nvPicPr>
            <p:cNvPr id="19" name="object 19"/>
            <p:cNvPicPr/>
            <p:nvPr/>
          </p:nvPicPr>
          <p:blipFill>
            <a:blip r:embed="rId12" cstate="print"/>
            <a:stretch>
              <a:fillRect/>
            </a:stretch>
          </p:blipFill>
          <p:spPr>
            <a:xfrm>
              <a:off x="10310621" y="4043934"/>
              <a:ext cx="1334262" cy="1333499"/>
            </a:xfrm>
            <a:prstGeom prst="rect">
              <a:avLst/>
            </a:prstGeom>
          </p:spPr>
        </p:pic>
      </p:grpSp>
      <p:sp>
        <p:nvSpPr>
          <p:cNvPr id="20" name="object 20"/>
          <p:cNvSpPr txBox="1"/>
          <p:nvPr/>
        </p:nvSpPr>
        <p:spPr>
          <a:xfrm>
            <a:off x="570364" y="5634120"/>
            <a:ext cx="1029969" cy="574040"/>
          </a:xfrm>
          <a:prstGeom prst="rect">
            <a:avLst/>
          </a:prstGeom>
        </p:spPr>
        <p:txBody>
          <a:bodyPr vert="horz" wrap="square" lIns="0" tIns="12700" rIns="0" bIns="0" rtlCol="0">
            <a:spAutoFit/>
          </a:bodyPr>
          <a:lstStyle/>
          <a:p>
            <a:pPr marL="12700" marR="5080" indent="278765">
              <a:lnSpc>
                <a:spcPct val="100000"/>
              </a:lnSpc>
              <a:spcBef>
                <a:spcPts val="100"/>
              </a:spcBef>
            </a:pPr>
            <a:r>
              <a:rPr sz="1800" spc="-10">
                <a:latin typeface="Calibri"/>
                <a:cs typeface="Calibri"/>
              </a:rPr>
              <a:t>Total Population</a:t>
            </a:r>
            <a:endParaRPr sz="1800">
              <a:latin typeface="Calibri"/>
              <a:cs typeface="Calibri"/>
            </a:endParaRPr>
          </a:p>
        </p:txBody>
      </p:sp>
      <p:sp>
        <p:nvSpPr>
          <p:cNvPr id="21" name="object 21"/>
          <p:cNvSpPr txBox="1"/>
          <p:nvPr/>
        </p:nvSpPr>
        <p:spPr>
          <a:xfrm>
            <a:off x="2022638" y="5637197"/>
            <a:ext cx="1029969" cy="574040"/>
          </a:xfrm>
          <a:prstGeom prst="rect">
            <a:avLst/>
          </a:prstGeom>
        </p:spPr>
        <p:txBody>
          <a:bodyPr vert="horz" wrap="square" lIns="0" tIns="12700" rIns="0" bIns="0" rtlCol="0">
            <a:spAutoFit/>
          </a:bodyPr>
          <a:lstStyle/>
          <a:p>
            <a:pPr marL="170180" marR="5080" indent="-158115">
              <a:lnSpc>
                <a:spcPct val="100000"/>
              </a:lnSpc>
              <a:spcBef>
                <a:spcPts val="100"/>
              </a:spcBef>
            </a:pPr>
            <a:r>
              <a:rPr sz="1800" spc="-10">
                <a:latin typeface="Calibri"/>
                <a:cs typeface="Calibri"/>
              </a:rPr>
              <a:t>Population Growth</a:t>
            </a:r>
            <a:endParaRPr sz="1800">
              <a:latin typeface="Calibri"/>
              <a:cs typeface="Calibri"/>
            </a:endParaRPr>
          </a:p>
        </p:txBody>
      </p:sp>
      <p:sp>
        <p:nvSpPr>
          <p:cNvPr id="22" name="object 22"/>
          <p:cNvSpPr txBox="1"/>
          <p:nvPr/>
        </p:nvSpPr>
        <p:spPr>
          <a:xfrm>
            <a:off x="3372554" y="5618772"/>
            <a:ext cx="996315" cy="574040"/>
          </a:xfrm>
          <a:prstGeom prst="rect">
            <a:avLst/>
          </a:prstGeom>
        </p:spPr>
        <p:txBody>
          <a:bodyPr vert="horz" wrap="square" lIns="0" tIns="12700" rIns="0" bIns="0" rtlCol="0">
            <a:spAutoFit/>
          </a:bodyPr>
          <a:lstStyle/>
          <a:p>
            <a:pPr marL="272415" marR="5080" indent="-260350">
              <a:lnSpc>
                <a:spcPct val="100000"/>
              </a:lnSpc>
              <a:spcBef>
                <a:spcPts val="100"/>
              </a:spcBef>
            </a:pPr>
            <a:r>
              <a:rPr sz="1800">
                <a:latin typeface="Calibri"/>
                <a:cs typeface="Calibri"/>
              </a:rPr>
              <a:t>#</a:t>
            </a:r>
            <a:r>
              <a:rPr sz="1800" spc="-10">
                <a:latin typeface="Calibri"/>
                <a:cs typeface="Calibri"/>
              </a:rPr>
              <a:t> </a:t>
            </a:r>
            <a:r>
              <a:rPr sz="1800">
                <a:latin typeface="Calibri"/>
                <a:cs typeface="Calibri"/>
              </a:rPr>
              <a:t>of</a:t>
            </a:r>
            <a:r>
              <a:rPr sz="1800" spc="-10">
                <a:latin typeface="Calibri"/>
                <a:cs typeface="Calibri"/>
              </a:rPr>
              <a:t> Public Wells</a:t>
            </a:r>
            <a:endParaRPr sz="1800">
              <a:latin typeface="Calibri"/>
              <a:cs typeface="Calibri"/>
            </a:endParaRPr>
          </a:p>
        </p:txBody>
      </p:sp>
      <p:sp>
        <p:nvSpPr>
          <p:cNvPr id="23" name="object 23"/>
          <p:cNvSpPr txBox="1"/>
          <p:nvPr/>
        </p:nvSpPr>
        <p:spPr>
          <a:xfrm>
            <a:off x="4766401" y="5623964"/>
            <a:ext cx="882015" cy="574040"/>
          </a:xfrm>
          <a:prstGeom prst="rect">
            <a:avLst/>
          </a:prstGeom>
        </p:spPr>
        <p:txBody>
          <a:bodyPr vert="horz" wrap="square" lIns="0" tIns="12700" rIns="0" bIns="0" rtlCol="0">
            <a:spAutoFit/>
          </a:bodyPr>
          <a:lstStyle/>
          <a:p>
            <a:pPr marL="189230" marR="5080" indent="-177165">
              <a:lnSpc>
                <a:spcPct val="100000"/>
              </a:lnSpc>
              <a:spcBef>
                <a:spcPts val="100"/>
              </a:spcBef>
            </a:pPr>
            <a:r>
              <a:rPr sz="1800">
                <a:latin typeface="Calibri"/>
                <a:cs typeface="Calibri"/>
              </a:rPr>
              <a:t>#</a:t>
            </a:r>
            <a:r>
              <a:rPr sz="1800" spc="-10">
                <a:latin typeface="Calibri"/>
                <a:cs typeface="Calibri"/>
              </a:rPr>
              <a:t> </a:t>
            </a:r>
            <a:r>
              <a:rPr sz="1800">
                <a:latin typeface="Calibri"/>
                <a:cs typeface="Calibri"/>
              </a:rPr>
              <a:t>of</a:t>
            </a:r>
            <a:r>
              <a:rPr sz="1800" spc="-10">
                <a:latin typeface="Calibri"/>
                <a:cs typeface="Calibri"/>
              </a:rPr>
              <a:t> </a:t>
            </a:r>
            <a:r>
              <a:rPr sz="1800" spc="-45">
                <a:latin typeface="Calibri"/>
                <a:cs typeface="Calibri"/>
              </a:rPr>
              <a:t>Total </a:t>
            </a:r>
            <a:r>
              <a:rPr sz="1800" spc="-10">
                <a:latin typeface="Calibri"/>
                <a:cs typeface="Calibri"/>
              </a:rPr>
              <a:t>Wells</a:t>
            </a:r>
            <a:endParaRPr sz="1800">
              <a:latin typeface="Calibri"/>
              <a:cs typeface="Calibri"/>
            </a:endParaRPr>
          </a:p>
        </p:txBody>
      </p:sp>
      <p:sp>
        <p:nvSpPr>
          <p:cNvPr id="24" name="object 24"/>
          <p:cNvSpPr txBox="1"/>
          <p:nvPr/>
        </p:nvSpPr>
        <p:spPr>
          <a:xfrm>
            <a:off x="6139905" y="5618772"/>
            <a:ext cx="814069" cy="574040"/>
          </a:xfrm>
          <a:prstGeom prst="rect">
            <a:avLst/>
          </a:prstGeom>
        </p:spPr>
        <p:txBody>
          <a:bodyPr vert="horz" wrap="square" lIns="0" tIns="12700" rIns="0" bIns="0" rtlCol="0">
            <a:spAutoFit/>
          </a:bodyPr>
          <a:lstStyle/>
          <a:p>
            <a:pPr marL="33020" marR="5080" indent="-20955">
              <a:lnSpc>
                <a:spcPct val="100000"/>
              </a:lnSpc>
              <a:spcBef>
                <a:spcPts val="100"/>
              </a:spcBef>
            </a:pPr>
            <a:r>
              <a:rPr sz="1800" spc="-20">
                <a:latin typeface="Calibri"/>
                <a:cs typeface="Calibri"/>
              </a:rPr>
              <a:t>Irrigated </a:t>
            </a:r>
            <a:r>
              <a:rPr sz="1800" spc="-10">
                <a:latin typeface="Calibri"/>
                <a:cs typeface="Calibri"/>
              </a:rPr>
              <a:t>Acreage</a:t>
            </a:r>
            <a:endParaRPr sz="1800">
              <a:latin typeface="Calibri"/>
              <a:cs typeface="Calibri"/>
            </a:endParaRPr>
          </a:p>
        </p:txBody>
      </p:sp>
      <p:sp>
        <p:nvSpPr>
          <p:cNvPr id="25" name="object 25"/>
          <p:cNvSpPr txBox="1"/>
          <p:nvPr/>
        </p:nvSpPr>
        <p:spPr>
          <a:xfrm>
            <a:off x="7405556" y="5627238"/>
            <a:ext cx="1263015" cy="574040"/>
          </a:xfrm>
          <a:prstGeom prst="rect">
            <a:avLst/>
          </a:prstGeom>
        </p:spPr>
        <p:txBody>
          <a:bodyPr vert="horz" wrap="square" lIns="0" tIns="12700" rIns="0" bIns="0" rtlCol="0">
            <a:spAutoFit/>
          </a:bodyPr>
          <a:lstStyle/>
          <a:p>
            <a:pPr marL="241300" marR="5080" indent="-228600">
              <a:lnSpc>
                <a:spcPct val="100000"/>
              </a:lnSpc>
              <a:spcBef>
                <a:spcPts val="100"/>
              </a:spcBef>
            </a:pPr>
            <a:r>
              <a:rPr sz="1800" spc="-20">
                <a:latin typeface="Calibri"/>
                <a:cs typeface="Calibri"/>
              </a:rPr>
              <a:t>Groundwater </a:t>
            </a:r>
            <a:r>
              <a:rPr sz="1800" spc="-10">
                <a:latin typeface="Calibri"/>
                <a:cs typeface="Calibri"/>
              </a:rPr>
              <a:t>Reliance</a:t>
            </a:r>
            <a:endParaRPr sz="1800">
              <a:latin typeface="Calibri"/>
              <a:cs typeface="Calibri"/>
            </a:endParaRPr>
          </a:p>
        </p:txBody>
      </p:sp>
      <p:sp>
        <p:nvSpPr>
          <p:cNvPr id="26" name="object 26"/>
          <p:cNvSpPr txBox="1"/>
          <p:nvPr/>
        </p:nvSpPr>
        <p:spPr>
          <a:xfrm>
            <a:off x="8851753" y="5637197"/>
            <a:ext cx="1263015" cy="574040"/>
          </a:xfrm>
          <a:prstGeom prst="rect">
            <a:avLst/>
          </a:prstGeom>
        </p:spPr>
        <p:txBody>
          <a:bodyPr vert="horz" wrap="square" lIns="0" tIns="12700" rIns="0" bIns="0" rtlCol="0">
            <a:spAutoFit/>
          </a:bodyPr>
          <a:lstStyle/>
          <a:p>
            <a:pPr marL="264795" marR="5080" indent="-252729">
              <a:lnSpc>
                <a:spcPct val="100000"/>
              </a:lnSpc>
              <a:spcBef>
                <a:spcPts val="100"/>
              </a:spcBef>
            </a:pPr>
            <a:r>
              <a:rPr sz="1800" spc="-20">
                <a:latin typeface="Calibri"/>
                <a:cs typeface="Calibri"/>
              </a:rPr>
              <a:t>Groundwater </a:t>
            </a:r>
            <a:r>
              <a:rPr sz="1800" spc="-10">
                <a:latin typeface="Calibri"/>
                <a:cs typeface="Calibri"/>
              </a:rPr>
              <a:t>Impacts</a:t>
            </a:r>
            <a:endParaRPr sz="1800">
              <a:latin typeface="Calibri"/>
              <a:cs typeface="Calibri"/>
            </a:endParaRPr>
          </a:p>
        </p:txBody>
      </p:sp>
      <p:sp>
        <p:nvSpPr>
          <p:cNvPr id="27" name="object 27"/>
          <p:cNvSpPr txBox="1"/>
          <p:nvPr/>
        </p:nvSpPr>
        <p:spPr>
          <a:xfrm>
            <a:off x="10329639" y="5641366"/>
            <a:ext cx="1366520" cy="574040"/>
          </a:xfrm>
          <a:prstGeom prst="rect">
            <a:avLst/>
          </a:prstGeom>
        </p:spPr>
        <p:txBody>
          <a:bodyPr vert="horz" wrap="square" lIns="0" tIns="12700" rIns="0" bIns="0" rtlCol="0">
            <a:spAutoFit/>
          </a:bodyPr>
          <a:lstStyle/>
          <a:p>
            <a:pPr marL="315595" marR="5080" indent="-303530">
              <a:lnSpc>
                <a:spcPct val="100000"/>
              </a:lnSpc>
              <a:spcBef>
                <a:spcPts val="100"/>
              </a:spcBef>
            </a:pPr>
            <a:r>
              <a:rPr sz="1800">
                <a:latin typeface="Calibri"/>
                <a:cs typeface="Calibri"/>
              </a:rPr>
              <a:t>Other </a:t>
            </a:r>
            <a:r>
              <a:rPr sz="1800" spc="-20">
                <a:latin typeface="Calibri"/>
                <a:cs typeface="Calibri"/>
              </a:rPr>
              <a:t>Adverse </a:t>
            </a:r>
            <a:r>
              <a:rPr sz="1800" spc="-10">
                <a:latin typeface="Calibri"/>
                <a:cs typeface="Calibri"/>
              </a:rPr>
              <a:t>Impacts</a:t>
            </a:r>
            <a:endParaRPr sz="1800">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2974085" y="914398"/>
              <a:ext cx="9217914" cy="5943598"/>
            </a:xfrm>
            <a:prstGeom prst="rect">
              <a:avLst/>
            </a:prstGeom>
          </p:spPr>
        </p:pic>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xfrm>
            <a:off x="353059" y="176656"/>
            <a:ext cx="9782810" cy="513080"/>
          </a:xfrm>
        </p:spPr>
        <p:txBody>
          <a:bodyPr vert="horz" wrap="square" lIns="0" tIns="12065" rIns="0" bIns="0" rtlCol="0">
            <a:spAutoFit/>
          </a:bodyPr>
          <a:lstStyle/>
          <a:p>
            <a:r>
              <a:rPr lang="en-US"/>
              <a:t>GSAs in the MCSB</a:t>
            </a:r>
          </a:p>
        </p:txBody>
      </p:sp>
      <p:sp>
        <p:nvSpPr>
          <p:cNvPr id="14" name="Text Placeholder 13">
            <a:extLst>
              <a:ext uri="{FF2B5EF4-FFF2-40B4-BE49-F238E27FC236}">
                <a16:creationId xmlns:a16="http://schemas.microsoft.com/office/drawing/2014/main" id="{92719C45-FFF1-05F0-E6D4-E11BDC7FE211}"/>
              </a:ext>
            </a:extLst>
          </p:cNvPr>
          <p:cNvSpPr>
            <a:spLocks noGrp="1"/>
          </p:cNvSpPr>
          <p:nvPr>
            <p:ph type="body" idx="1"/>
          </p:nvPr>
        </p:nvSpPr>
        <p:spPr>
          <a:xfrm>
            <a:off x="353059" y="1331562"/>
            <a:ext cx="2371853" cy="3611245"/>
          </a:xfrm>
        </p:spPr>
        <p:txBody>
          <a:bodyPr/>
          <a:lstStyle/>
          <a:p>
            <a:r>
              <a:rPr lang="en-US" sz="2200">
                <a:cs typeface="Calibri"/>
              </a:rPr>
              <a:t>GSAs</a:t>
            </a:r>
            <a:r>
              <a:rPr lang="en-US" sz="2200" spc="-60">
                <a:cs typeface="Calibri"/>
              </a:rPr>
              <a:t> </a:t>
            </a:r>
            <a:r>
              <a:rPr lang="en-US" sz="2200" spc="-10">
                <a:cs typeface="Calibri"/>
              </a:rPr>
              <a:t>include:</a:t>
            </a:r>
          </a:p>
          <a:p>
            <a:pPr marL="285750" indent="-285750">
              <a:buFont typeface="Arial" panose="020B0604020202020204" pitchFamily="34" charset="0"/>
              <a:buChar char="•"/>
            </a:pPr>
            <a:r>
              <a:rPr lang="en-US" sz="2200" b="1" spc="-10">
                <a:cs typeface="Calibri"/>
              </a:rPr>
              <a:t> </a:t>
            </a:r>
            <a:r>
              <a:rPr lang="en-US" sz="2200" b="1">
                <a:cs typeface="Calibri"/>
              </a:rPr>
              <a:t>CVWD</a:t>
            </a:r>
            <a:r>
              <a:rPr lang="en-US" sz="2200" b="1" spc="-20">
                <a:cs typeface="Calibri"/>
              </a:rPr>
              <a:t> </a:t>
            </a:r>
            <a:endParaRPr lang="en-US" sz="2200" b="1" spc="-25">
              <a:cs typeface="Calibri"/>
            </a:endParaRPr>
          </a:p>
          <a:p>
            <a:pPr marL="285750" indent="-285750">
              <a:buFont typeface="Arial" panose="020B0604020202020204" pitchFamily="34" charset="0"/>
              <a:buChar char="•"/>
            </a:pPr>
            <a:r>
              <a:rPr lang="en-US" sz="2200" b="1" spc="-25">
                <a:cs typeface="Calibri"/>
              </a:rPr>
              <a:t> DWA</a:t>
            </a:r>
          </a:p>
          <a:p>
            <a:pPr marL="12065" marR="5080" algn="l">
              <a:lnSpc>
                <a:spcPts val="3020"/>
              </a:lnSpc>
              <a:spcBef>
                <a:spcPts val="484"/>
              </a:spcBef>
              <a:tabLst>
                <a:tab pos="240665" algn="l"/>
              </a:tabLst>
            </a:pPr>
            <a:r>
              <a:rPr lang="en-US" sz="2200" spc="-10">
                <a:cs typeface="Calibri"/>
              </a:rPr>
              <a:t>Management Committee includes:</a:t>
            </a:r>
          </a:p>
          <a:p>
            <a:pPr marL="297815" marR="5080" indent="-285750">
              <a:spcBef>
                <a:spcPts val="484"/>
              </a:spcBef>
              <a:buFont typeface="Arial" panose="020B0604020202020204" pitchFamily="34" charset="0"/>
              <a:buChar char="•"/>
              <a:tabLst>
                <a:tab pos="240665" algn="l"/>
              </a:tabLst>
            </a:pPr>
            <a:r>
              <a:rPr lang="en-US" sz="2200" b="1">
                <a:cs typeface="Calibri"/>
              </a:rPr>
              <a:t>CVWD</a:t>
            </a:r>
          </a:p>
          <a:p>
            <a:pPr marL="297815" marR="5080" indent="-285750">
              <a:spcBef>
                <a:spcPts val="484"/>
              </a:spcBef>
              <a:buFont typeface="Arial" panose="020B0604020202020204" pitchFamily="34" charset="0"/>
              <a:buChar char="•"/>
              <a:tabLst>
                <a:tab pos="240665" algn="l"/>
              </a:tabLst>
            </a:pPr>
            <a:r>
              <a:rPr lang="en-US" sz="2200" b="1" spc="-20">
                <a:cs typeface="Calibri"/>
              </a:rPr>
              <a:t>DWA</a:t>
            </a:r>
          </a:p>
          <a:p>
            <a:pPr marL="297815" marR="5080" indent="-285750">
              <a:spcBef>
                <a:spcPts val="484"/>
              </a:spcBef>
              <a:buFont typeface="Arial" panose="020B0604020202020204" pitchFamily="34" charset="0"/>
              <a:buChar char="•"/>
              <a:tabLst>
                <a:tab pos="240665" algn="l"/>
              </a:tabLst>
            </a:pPr>
            <a:r>
              <a:rPr lang="en-US" sz="2200" b="1" spc="-20">
                <a:cs typeface="Calibri"/>
              </a:rPr>
              <a:t>MSWD</a:t>
            </a:r>
            <a:endParaRPr lang="en-US" sz="2200" b="1">
              <a:cs typeface="Calibri"/>
            </a:endParaRPr>
          </a:p>
          <a:p>
            <a:endParaRPr lang="en-US">
              <a:cs typeface="Calibri"/>
            </a:endParaRPr>
          </a:p>
          <a:p>
            <a:endParaRPr lang="en-US"/>
          </a:p>
        </p:txBody>
      </p:sp>
      <p:sp>
        <p:nvSpPr>
          <p:cNvPr id="8" name="object 8"/>
          <p:cNvSpPr txBox="1"/>
          <p:nvPr/>
        </p:nvSpPr>
        <p:spPr>
          <a:xfrm>
            <a:off x="11794743" y="6436359"/>
            <a:ext cx="17970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888888"/>
                </a:solidFill>
                <a:latin typeface="Calibri"/>
                <a:cs typeface="Calibri"/>
              </a:rPr>
              <a:t>16</a:t>
            </a:r>
            <a:endParaRPr sz="1200">
              <a:latin typeface="Calibri"/>
              <a:cs typeface="Calibri"/>
            </a:endParaRPr>
          </a:p>
        </p:txBody>
      </p:sp>
      <p:grpSp>
        <p:nvGrpSpPr>
          <p:cNvPr id="9" name="object 9"/>
          <p:cNvGrpSpPr/>
          <p:nvPr/>
        </p:nvGrpSpPr>
        <p:grpSpPr>
          <a:xfrm>
            <a:off x="10009123" y="4009771"/>
            <a:ext cx="1803400" cy="1325245"/>
            <a:chOff x="10009123" y="4009771"/>
            <a:chExt cx="1803400" cy="1325245"/>
          </a:xfrm>
        </p:grpSpPr>
        <p:sp>
          <p:nvSpPr>
            <p:cNvPr id="10" name="object 10"/>
            <p:cNvSpPr/>
            <p:nvPr/>
          </p:nvSpPr>
          <p:spPr>
            <a:xfrm>
              <a:off x="10015473" y="4016121"/>
              <a:ext cx="1790700" cy="1312545"/>
            </a:xfrm>
            <a:custGeom>
              <a:avLst/>
              <a:gdLst/>
              <a:ahLst/>
              <a:cxnLst/>
              <a:rect l="l" t="t" r="r" b="b"/>
              <a:pathLst>
                <a:path w="1790700" h="1312545">
                  <a:moveTo>
                    <a:pt x="821054" y="630173"/>
                  </a:moveTo>
                  <a:lnTo>
                    <a:pt x="405637" y="630173"/>
                  </a:lnTo>
                  <a:lnTo>
                    <a:pt x="0" y="1312036"/>
                  </a:lnTo>
                  <a:lnTo>
                    <a:pt x="821054" y="630173"/>
                  </a:lnTo>
                  <a:close/>
                </a:path>
                <a:path w="1790700" h="1312545">
                  <a:moveTo>
                    <a:pt x="1685544" y="0"/>
                  </a:moveTo>
                  <a:lnTo>
                    <a:pt x="233679" y="0"/>
                  </a:lnTo>
                  <a:lnTo>
                    <a:pt x="192784" y="8249"/>
                  </a:lnTo>
                  <a:lnTo>
                    <a:pt x="159400" y="30749"/>
                  </a:lnTo>
                  <a:lnTo>
                    <a:pt x="136900" y="64133"/>
                  </a:lnTo>
                  <a:lnTo>
                    <a:pt x="128650" y="105028"/>
                  </a:lnTo>
                  <a:lnTo>
                    <a:pt x="128650" y="525144"/>
                  </a:lnTo>
                  <a:lnTo>
                    <a:pt x="136900" y="566040"/>
                  </a:lnTo>
                  <a:lnTo>
                    <a:pt x="159400" y="599424"/>
                  </a:lnTo>
                  <a:lnTo>
                    <a:pt x="192784" y="621924"/>
                  </a:lnTo>
                  <a:lnTo>
                    <a:pt x="233679" y="630173"/>
                  </a:lnTo>
                  <a:lnTo>
                    <a:pt x="1685544" y="630173"/>
                  </a:lnTo>
                  <a:lnTo>
                    <a:pt x="1726439" y="621924"/>
                  </a:lnTo>
                  <a:lnTo>
                    <a:pt x="1759823" y="599424"/>
                  </a:lnTo>
                  <a:lnTo>
                    <a:pt x="1782323" y="566040"/>
                  </a:lnTo>
                  <a:lnTo>
                    <a:pt x="1790573" y="525144"/>
                  </a:lnTo>
                  <a:lnTo>
                    <a:pt x="1790573" y="105028"/>
                  </a:lnTo>
                  <a:lnTo>
                    <a:pt x="1782323" y="64133"/>
                  </a:lnTo>
                  <a:lnTo>
                    <a:pt x="1759823" y="30749"/>
                  </a:lnTo>
                  <a:lnTo>
                    <a:pt x="1726439" y="8249"/>
                  </a:lnTo>
                  <a:lnTo>
                    <a:pt x="1685544" y="0"/>
                  </a:lnTo>
                  <a:close/>
                </a:path>
              </a:pathLst>
            </a:custGeom>
            <a:solidFill>
              <a:srgbClr val="FFFFFF"/>
            </a:solidFill>
          </p:spPr>
          <p:txBody>
            <a:bodyPr wrap="square" lIns="0" tIns="0" rIns="0" bIns="0" rtlCol="0"/>
            <a:lstStyle/>
            <a:p>
              <a:endParaRPr/>
            </a:p>
          </p:txBody>
        </p:sp>
        <p:sp>
          <p:nvSpPr>
            <p:cNvPr id="11" name="object 11"/>
            <p:cNvSpPr/>
            <p:nvPr/>
          </p:nvSpPr>
          <p:spPr>
            <a:xfrm>
              <a:off x="10015473" y="4016121"/>
              <a:ext cx="1790700" cy="1312545"/>
            </a:xfrm>
            <a:custGeom>
              <a:avLst/>
              <a:gdLst/>
              <a:ahLst/>
              <a:cxnLst/>
              <a:rect l="l" t="t" r="r" b="b"/>
              <a:pathLst>
                <a:path w="1790700" h="1312545">
                  <a:moveTo>
                    <a:pt x="128650" y="105028"/>
                  </a:moveTo>
                  <a:lnTo>
                    <a:pt x="136900" y="64133"/>
                  </a:lnTo>
                  <a:lnTo>
                    <a:pt x="159400" y="30749"/>
                  </a:lnTo>
                  <a:lnTo>
                    <a:pt x="192784" y="8249"/>
                  </a:lnTo>
                  <a:lnTo>
                    <a:pt x="233679" y="0"/>
                  </a:lnTo>
                  <a:lnTo>
                    <a:pt x="405637" y="0"/>
                  </a:lnTo>
                  <a:lnTo>
                    <a:pt x="821054" y="0"/>
                  </a:lnTo>
                  <a:lnTo>
                    <a:pt x="1685544" y="0"/>
                  </a:lnTo>
                  <a:lnTo>
                    <a:pt x="1726439" y="8249"/>
                  </a:lnTo>
                  <a:lnTo>
                    <a:pt x="1759823" y="30749"/>
                  </a:lnTo>
                  <a:lnTo>
                    <a:pt x="1782323" y="64133"/>
                  </a:lnTo>
                  <a:lnTo>
                    <a:pt x="1790573" y="105028"/>
                  </a:lnTo>
                  <a:lnTo>
                    <a:pt x="1790573" y="367537"/>
                  </a:lnTo>
                  <a:lnTo>
                    <a:pt x="1790573" y="525144"/>
                  </a:lnTo>
                  <a:lnTo>
                    <a:pt x="1782323" y="566040"/>
                  </a:lnTo>
                  <a:lnTo>
                    <a:pt x="1759823" y="599424"/>
                  </a:lnTo>
                  <a:lnTo>
                    <a:pt x="1726439" y="621924"/>
                  </a:lnTo>
                  <a:lnTo>
                    <a:pt x="1685544" y="630173"/>
                  </a:lnTo>
                  <a:lnTo>
                    <a:pt x="821054" y="630173"/>
                  </a:lnTo>
                  <a:lnTo>
                    <a:pt x="0" y="1312036"/>
                  </a:lnTo>
                  <a:lnTo>
                    <a:pt x="405637" y="630173"/>
                  </a:lnTo>
                  <a:lnTo>
                    <a:pt x="233679" y="630173"/>
                  </a:lnTo>
                  <a:lnTo>
                    <a:pt x="192784" y="621924"/>
                  </a:lnTo>
                  <a:lnTo>
                    <a:pt x="159400" y="599424"/>
                  </a:lnTo>
                  <a:lnTo>
                    <a:pt x="136900" y="566040"/>
                  </a:lnTo>
                  <a:lnTo>
                    <a:pt x="128650" y="525144"/>
                  </a:lnTo>
                  <a:lnTo>
                    <a:pt x="128650" y="367537"/>
                  </a:lnTo>
                  <a:lnTo>
                    <a:pt x="128650" y="105028"/>
                  </a:lnTo>
                  <a:close/>
                </a:path>
              </a:pathLst>
            </a:custGeom>
            <a:ln w="12700">
              <a:solidFill>
                <a:srgbClr val="958B8B"/>
              </a:solidFill>
            </a:ln>
          </p:spPr>
          <p:txBody>
            <a:bodyPr wrap="square" lIns="0" tIns="0" rIns="0" bIns="0" rtlCol="0"/>
            <a:lstStyle/>
            <a:p>
              <a:endParaRPr/>
            </a:p>
          </p:txBody>
        </p:sp>
      </p:grpSp>
      <p:sp>
        <p:nvSpPr>
          <p:cNvPr id="12" name="object 12"/>
          <p:cNvSpPr txBox="1"/>
          <p:nvPr/>
        </p:nvSpPr>
        <p:spPr>
          <a:xfrm>
            <a:off x="10304018" y="4029709"/>
            <a:ext cx="1341755" cy="574040"/>
          </a:xfrm>
          <a:prstGeom prst="rect">
            <a:avLst/>
          </a:prstGeom>
        </p:spPr>
        <p:txBody>
          <a:bodyPr vert="horz" wrap="square" lIns="0" tIns="12700" rIns="0" bIns="0" rtlCol="0">
            <a:spAutoFit/>
          </a:bodyPr>
          <a:lstStyle/>
          <a:p>
            <a:pPr marL="125095">
              <a:lnSpc>
                <a:spcPct val="100000"/>
              </a:lnSpc>
              <a:spcBef>
                <a:spcPts val="100"/>
              </a:spcBef>
            </a:pPr>
            <a:r>
              <a:rPr sz="1800">
                <a:solidFill>
                  <a:srgbClr val="315D71"/>
                </a:solidFill>
                <a:latin typeface="Calibri"/>
                <a:cs typeface="Calibri"/>
              </a:rPr>
              <a:t>CVWD:</a:t>
            </a:r>
            <a:r>
              <a:rPr sz="1800" spc="-40">
                <a:solidFill>
                  <a:srgbClr val="315D71"/>
                </a:solidFill>
                <a:latin typeface="Calibri"/>
                <a:cs typeface="Calibri"/>
              </a:rPr>
              <a:t> </a:t>
            </a:r>
            <a:r>
              <a:rPr sz="1800" spc="-25">
                <a:solidFill>
                  <a:srgbClr val="315D71"/>
                </a:solidFill>
                <a:latin typeface="Calibri"/>
                <a:cs typeface="Calibri"/>
              </a:rPr>
              <a:t>GSA</a:t>
            </a:r>
            <a:endParaRPr sz="1800">
              <a:latin typeface="Calibri"/>
              <a:cs typeface="Calibri"/>
            </a:endParaRPr>
          </a:p>
          <a:p>
            <a:pPr marL="12700">
              <a:lnSpc>
                <a:spcPct val="100000"/>
              </a:lnSpc>
            </a:pPr>
            <a:r>
              <a:rPr sz="1800">
                <a:solidFill>
                  <a:srgbClr val="315D71"/>
                </a:solidFill>
                <a:latin typeface="Calibri"/>
                <a:cs typeface="Calibri"/>
              </a:rPr>
              <a:t>Exclusive</a:t>
            </a:r>
            <a:r>
              <a:rPr sz="1800" spc="-75">
                <a:solidFill>
                  <a:srgbClr val="315D71"/>
                </a:solidFill>
                <a:latin typeface="Calibri"/>
                <a:cs typeface="Calibri"/>
              </a:rPr>
              <a:t> </a:t>
            </a:r>
            <a:r>
              <a:rPr sz="1800" spc="-20">
                <a:solidFill>
                  <a:srgbClr val="315D71"/>
                </a:solidFill>
                <a:latin typeface="Calibri"/>
                <a:cs typeface="Calibri"/>
              </a:rPr>
              <a:t>Area</a:t>
            </a:r>
            <a:endParaRPr sz="1800">
              <a:latin typeface="Calibri"/>
              <a:cs typeface="Calibri"/>
            </a:endParaRPr>
          </a:p>
        </p:txBody>
      </p:sp>
      <p:grpSp>
        <p:nvGrpSpPr>
          <p:cNvPr id="17" name="object 17"/>
          <p:cNvGrpSpPr/>
          <p:nvPr/>
        </p:nvGrpSpPr>
        <p:grpSpPr>
          <a:xfrm>
            <a:off x="6734936" y="2464435"/>
            <a:ext cx="4638675" cy="855344"/>
            <a:chOff x="6734936" y="2464435"/>
            <a:chExt cx="4638675" cy="855344"/>
          </a:xfrm>
        </p:grpSpPr>
        <p:sp>
          <p:nvSpPr>
            <p:cNvPr id="18" name="object 18"/>
            <p:cNvSpPr/>
            <p:nvPr/>
          </p:nvSpPr>
          <p:spPr>
            <a:xfrm>
              <a:off x="6741286" y="2470785"/>
              <a:ext cx="4625975" cy="842644"/>
            </a:xfrm>
            <a:custGeom>
              <a:avLst/>
              <a:gdLst/>
              <a:ahLst/>
              <a:cxnLst/>
              <a:rect l="l" t="t" r="r" b="b"/>
              <a:pathLst>
                <a:path w="4625975" h="842645">
                  <a:moveTo>
                    <a:pt x="4520692" y="0"/>
                  </a:moveTo>
                  <a:lnTo>
                    <a:pt x="3069082" y="0"/>
                  </a:lnTo>
                  <a:lnTo>
                    <a:pt x="3028166" y="8268"/>
                  </a:lnTo>
                  <a:lnTo>
                    <a:pt x="2994739" y="30813"/>
                  </a:lnTo>
                  <a:lnTo>
                    <a:pt x="2972194" y="64240"/>
                  </a:lnTo>
                  <a:lnTo>
                    <a:pt x="2963926" y="105155"/>
                  </a:lnTo>
                  <a:lnTo>
                    <a:pt x="2963926" y="368045"/>
                  </a:lnTo>
                  <a:lnTo>
                    <a:pt x="0" y="842137"/>
                  </a:lnTo>
                  <a:lnTo>
                    <a:pt x="2963926" y="525779"/>
                  </a:lnTo>
                  <a:lnTo>
                    <a:pt x="4625848" y="525779"/>
                  </a:lnTo>
                  <a:lnTo>
                    <a:pt x="4625848" y="105155"/>
                  </a:lnTo>
                  <a:lnTo>
                    <a:pt x="4617579" y="64240"/>
                  </a:lnTo>
                  <a:lnTo>
                    <a:pt x="4595034" y="30813"/>
                  </a:lnTo>
                  <a:lnTo>
                    <a:pt x="4561607" y="8268"/>
                  </a:lnTo>
                  <a:lnTo>
                    <a:pt x="4520692" y="0"/>
                  </a:lnTo>
                  <a:close/>
                </a:path>
                <a:path w="4625975" h="842645">
                  <a:moveTo>
                    <a:pt x="4625848" y="525779"/>
                  </a:moveTo>
                  <a:lnTo>
                    <a:pt x="2963926" y="525779"/>
                  </a:lnTo>
                  <a:lnTo>
                    <a:pt x="2972194" y="566695"/>
                  </a:lnTo>
                  <a:lnTo>
                    <a:pt x="2994739" y="600122"/>
                  </a:lnTo>
                  <a:lnTo>
                    <a:pt x="3028166" y="622667"/>
                  </a:lnTo>
                  <a:lnTo>
                    <a:pt x="3069082" y="630936"/>
                  </a:lnTo>
                  <a:lnTo>
                    <a:pt x="4520692" y="630936"/>
                  </a:lnTo>
                  <a:lnTo>
                    <a:pt x="4561607" y="622667"/>
                  </a:lnTo>
                  <a:lnTo>
                    <a:pt x="4595034" y="600122"/>
                  </a:lnTo>
                  <a:lnTo>
                    <a:pt x="4617579" y="566695"/>
                  </a:lnTo>
                  <a:lnTo>
                    <a:pt x="4625848" y="525779"/>
                  </a:lnTo>
                  <a:close/>
                </a:path>
              </a:pathLst>
            </a:custGeom>
            <a:solidFill>
              <a:srgbClr val="FFFFFF"/>
            </a:solidFill>
          </p:spPr>
          <p:txBody>
            <a:bodyPr wrap="square" lIns="0" tIns="0" rIns="0" bIns="0" rtlCol="0"/>
            <a:lstStyle/>
            <a:p>
              <a:endParaRPr/>
            </a:p>
          </p:txBody>
        </p:sp>
        <p:sp>
          <p:nvSpPr>
            <p:cNvPr id="19" name="object 19"/>
            <p:cNvSpPr/>
            <p:nvPr/>
          </p:nvSpPr>
          <p:spPr>
            <a:xfrm>
              <a:off x="6741286" y="2470785"/>
              <a:ext cx="4625975" cy="842644"/>
            </a:xfrm>
            <a:custGeom>
              <a:avLst/>
              <a:gdLst/>
              <a:ahLst/>
              <a:cxnLst/>
              <a:rect l="l" t="t" r="r" b="b"/>
              <a:pathLst>
                <a:path w="4625975" h="842645">
                  <a:moveTo>
                    <a:pt x="2963926" y="105155"/>
                  </a:moveTo>
                  <a:lnTo>
                    <a:pt x="2972194" y="64240"/>
                  </a:lnTo>
                  <a:lnTo>
                    <a:pt x="2994739" y="30813"/>
                  </a:lnTo>
                  <a:lnTo>
                    <a:pt x="3028166" y="8268"/>
                  </a:lnTo>
                  <a:lnTo>
                    <a:pt x="3069082" y="0"/>
                  </a:lnTo>
                  <a:lnTo>
                    <a:pt x="3240913" y="0"/>
                  </a:lnTo>
                  <a:lnTo>
                    <a:pt x="3656330" y="0"/>
                  </a:lnTo>
                  <a:lnTo>
                    <a:pt x="4520692" y="0"/>
                  </a:lnTo>
                  <a:lnTo>
                    <a:pt x="4561607" y="8268"/>
                  </a:lnTo>
                  <a:lnTo>
                    <a:pt x="4595034" y="30813"/>
                  </a:lnTo>
                  <a:lnTo>
                    <a:pt x="4617579" y="64240"/>
                  </a:lnTo>
                  <a:lnTo>
                    <a:pt x="4625848" y="105155"/>
                  </a:lnTo>
                  <a:lnTo>
                    <a:pt x="4625848" y="368045"/>
                  </a:lnTo>
                  <a:lnTo>
                    <a:pt x="4625848" y="525779"/>
                  </a:lnTo>
                  <a:lnTo>
                    <a:pt x="4617579" y="566695"/>
                  </a:lnTo>
                  <a:lnTo>
                    <a:pt x="4595034" y="600122"/>
                  </a:lnTo>
                  <a:lnTo>
                    <a:pt x="4561607" y="622667"/>
                  </a:lnTo>
                  <a:lnTo>
                    <a:pt x="4520692" y="630936"/>
                  </a:lnTo>
                  <a:lnTo>
                    <a:pt x="3656330" y="630936"/>
                  </a:lnTo>
                  <a:lnTo>
                    <a:pt x="3240913" y="630936"/>
                  </a:lnTo>
                  <a:lnTo>
                    <a:pt x="3069082" y="630936"/>
                  </a:lnTo>
                  <a:lnTo>
                    <a:pt x="3028166" y="622667"/>
                  </a:lnTo>
                  <a:lnTo>
                    <a:pt x="2994739" y="600122"/>
                  </a:lnTo>
                  <a:lnTo>
                    <a:pt x="2972194" y="566695"/>
                  </a:lnTo>
                  <a:lnTo>
                    <a:pt x="2963926" y="525779"/>
                  </a:lnTo>
                  <a:lnTo>
                    <a:pt x="0" y="842137"/>
                  </a:lnTo>
                  <a:lnTo>
                    <a:pt x="2963926" y="368045"/>
                  </a:lnTo>
                  <a:lnTo>
                    <a:pt x="2963926" y="105155"/>
                  </a:lnTo>
                  <a:close/>
                </a:path>
              </a:pathLst>
            </a:custGeom>
            <a:ln w="12700">
              <a:solidFill>
                <a:srgbClr val="958B8B"/>
              </a:solidFill>
            </a:ln>
          </p:spPr>
          <p:txBody>
            <a:bodyPr wrap="square" lIns="0" tIns="0" rIns="0" bIns="0" rtlCol="0"/>
            <a:lstStyle/>
            <a:p>
              <a:endParaRPr/>
            </a:p>
          </p:txBody>
        </p:sp>
      </p:grpSp>
      <p:sp>
        <p:nvSpPr>
          <p:cNvPr id="20" name="object 20"/>
          <p:cNvSpPr txBox="1"/>
          <p:nvPr/>
        </p:nvSpPr>
        <p:spPr>
          <a:xfrm>
            <a:off x="9865359" y="2484628"/>
            <a:ext cx="1342390" cy="574675"/>
          </a:xfrm>
          <a:prstGeom prst="rect">
            <a:avLst/>
          </a:prstGeom>
        </p:spPr>
        <p:txBody>
          <a:bodyPr vert="horz" wrap="square" lIns="0" tIns="12700" rIns="0" bIns="0" rtlCol="0">
            <a:spAutoFit/>
          </a:bodyPr>
          <a:lstStyle/>
          <a:p>
            <a:pPr algn="ctr">
              <a:lnSpc>
                <a:spcPct val="100000"/>
              </a:lnSpc>
              <a:spcBef>
                <a:spcPts val="100"/>
              </a:spcBef>
            </a:pPr>
            <a:r>
              <a:rPr sz="1800" spc="-10">
                <a:solidFill>
                  <a:srgbClr val="315D71"/>
                </a:solidFill>
                <a:latin typeface="Calibri"/>
                <a:cs typeface="Calibri"/>
              </a:rPr>
              <a:t>DWA:</a:t>
            </a:r>
            <a:r>
              <a:rPr sz="1800" spc="-80">
                <a:solidFill>
                  <a:srgbClr val="315D71"/>
                </a:solidFill>
                <a:latin typeface="Calibri"/>
                <a:cs typeface="Calibri"/>
              </a:rPr>
              <a:t> </a:t>
            </a:r>
            <a:r>
              <a:rPr sz="1800" spc="-25">
                <a:solidFill>
                  <a:srgbClr val="315D71"/>
                </a:solidFill>
                <a:latin typeface="Calibri"/>
                <a:cs typeface="Calibri"/>
              </a:rPr>
              <a:t>GSA</a:t>
            </a:r>
            <a:endParaRPr sz="1800">
              <a:latin typeface="Calibri"/>
              <a:cs typeface="Calibri"/>
            </a:endParaRPr>
          </a:p>
          <a:p>
            <a:pPr algn="ctr">
              <a:lnSpc>
                <a:spcPct val="100000"/>
              </a:lnSpc>
            </a:pPr>
            <a:r>
              <a:rPr sz="1800">
                <a:solidFill>
                  <a:srgbClr val="315D71"/>
                </a:solidFill>
                <a:latin typeface="Calibri"/>
                <a:cs typeface="Calibri"/>
              </a:rPr>
              <a:t>Exclusive</a:t>
            </a:r>
            <a:r>
              <a:rPr sz="1800" spc="-85">
                <a:solidFill>
                  <a:srgbClr val="315D71"/>
                </a:solidFill>
                <a:latin typeface="Calibri"/>
                <a:cs typeface="Calibri"/>
              </a:rPr>
              <a:t> </a:t>
            </a:r>
            <a:r>
              <a:rPr sz="1800" spc="-20">
                <a:solidFill>
                  <a:srgbClr val="315D71"/>
                </a:solidFill>
                <a:latin typeface="Calibri"/>
                <a:cs typeface="Calibri"/>
              </a:rPr>
              <a:t>Area</a:t>
            </a:r>
            <a:endParaRPr sz="1800">
              <a:latin typeface="Calibri"/>
              <a:cs typeface="Calibri"/>
            </a:endParaRPr>
          </a:p>
        </p:txBody>
      </p:sp>
      <p:sp>
        <p:nvSpPr>
          <p:cNvPr id="21" name="object 21"/>
          <p:cNvSpPr txBox="1"/>
          <p:nvPr/>
        </p:nvSpPr>
        <p:spPr>
          <a:xfrm>
            <a:off x="78739" y="6420103"/>
            <a:ext cx="2439670" cy="391160"/>
          </a:xfrm>
          <a:prstGeom prst="rect">
            <a:avLst/>
          </a:prstGeom>
        </p:spPr>
        <p:txBody>
          <a:bodyPr vert="horz" wrap="square" lIns="0" tIns="12700" rIns="0" bIns="0" rtlCol="0">
            <a:spAutoFit/>
          </a:bodyPr>
          <a:lstStyle/>
          <a:p>
            <a:pPr marL="12700" marR="5080">
              <a:lnSpc>
                <a:spcPct val="100000"/>
              </a:lnSpc>
              <a:spcBef>
                <a:spcPts val="100"/>
              </a:spcBef>
            </a:pPr>
            <a:r>
              <a:rPr sz="1200">
                <a:latin typeface="Calibri"/>
                <a:cs typeface="Calibri"/>
              </a:rPr>
              <a:t>Source:</a:t>
            </a:r>
            <a:r>
              <a:rPr sz="1200" spc="-40">
                <a:latin typeface="Calibri"/>
                <a:cs typeface="Calibri"/>
              </a:rPr>
              <a:t> </a:t>
            </a:r>
            <a:r>
              <a:rPr sz="1200" spc="-10">
                <a:latin typeface="Calibri"/>
                <a:cs typeface="Calibri"/>
              </a:rPr>
              <a:t>https://cvwd.org/504/Mission- Creek-Subbasin-SGMA-Compliance</a:t>
            </a:r>
            <a:endParaRPr sz="120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43012" y="162650"/>
            <a:ext cx="10181591" cy="504625"/>
          </a:xfrm>
        </p:spPr>
        <p:txBody>
          <a:bodyPr vert="horz" wrap="square" lIns="0" tIns="12065" rIns="0" bIns="0" rtlCol="0">
            <a:spAutoFit/>
          </a:bodyPr>
          <a:lstStyle/>
          <a:p>
            <a:pPr algn="l"/>
            <a:r>
              <a:rPr lang="en-US"/>
              <a:t>What is a GSP, Alternative Plan, &amp; Alternative Plan Update?</a:t>
            </a:r>
          </a:p>
        </p:txBody>
      </p:sp>
      <p:sp>
        <p:nvSpPr>
          <p:cNvPr id="9" name="Text Placeholder 8">
            <a:extLst>
              <a:ext uri="{FF2B5EF4-FFF2-40B4-BE49-F238E27FC236}">
                <a16:creationId xmlns:a16="http://schemas.microsoft.com/office/drawing/2014/main" id="{6E81EDEC-92F5-4978-F8BD-6055DF562EC0}"/>
              </a:ext>
            </a:extLst>
          </p:cNvPr>
          <p:cNvSpPr>
            <a:spLocks noGrp="1"/>
          </p:cNvSpPr>
          <p:nvPr>
            <p:ph type="body" idx="1"/>
          </p:nvPr>
        </p:nvSpPr>
        <p:spPr>
          <a:xfrm>
            <a:off x="353059" y="1331561"/>
            <a:ext cx="6181091" cy="5170646"/>
          </a:xfrm>
        </p:spPr>
        <p:txBody>
          <a:bodyPr/>
          <a:lstStyle/>
          <a:p>
            <a:pPr marL="12700">
              <a:spcAft>
                <a:spcPts val="600"/>
              </a:spcAft>
            </a:pPr>
            <a:r>
              <a:rPr lang="en-US" sz="2200" b="1">
                <a:latin typeface="Calibri" panose="020F0502020204030204" pitchFamily="34" charset="0"/>
                <a:ea typeface="Calibri" panose="020F0502020204030204" pitchFamily="34" charset="0"/>
                <a:cs typeface="Calibri" panose="020F0502020204030204" pitchFamily="34" charset="0"/>
              </a:rPr>
              <a:t>GSP:</a:t>
            </a:r>
            <a:r>
              <a:rPr lang="en-US" sz="2200" b="1" spc="-75">
                <a:latin typeface="Calibri" panose="020F0502020204030204" pitchFamily="34" charset="0"/>
                <a:ea typeface="Calibri" panose="020F0502020204030204" pitchFamily="34" charset="0"/>
                <a:cs typeface="Calibri" panose="020F0502020204030204" pitchFamily="34" charset="0"/>
              </a:rPr>
              <a:t> </a:t>
            </a:r>
            <a:r>
              <a:rPr lang="en-US" sz="2200" b="1" spc="-10">
                <a:latin typeface="Calibri" panose="020F0502020204030204" pitchFamily="34" charset="0"/>
                <a:ea typeface="Calibri" panose="020F0502020204030204" pitchFamily="34" charset="0"/>
                <a:cs typeface="Calibri" panose="020F0502020204030204" pitchFamily="34" charset="0"/>
              </a:rPr>
              <a:t>Groundwater</a:t>
            </a:r>
            <a:r>
              <a:rPr lang="en-US" sz="2200" b="1" spc="-75">
                <a:latin typeface="Calibri" panose="020F0502020204030204" pitchFamily="34" charset="0"/>
                <a:ea typeface="Calibri" panose="020F0502020204030204" pitchFamily="34" charset="0"/>
                <a:cs typeface="Calibri" panose="020F0502020204030204" pitchFamily="34" charset="0"/>
              </a:rPr>
              <a:t> </a:t>
            </a:r>
            <a:r>
              <a:rPr lang="en-US" sz="2200" b="1">
                <a:latin typeface="Calibri" panose="020F0502020204030204" pitchFamily="34" charset="0"/>
                <a:ea typeface="Calibri" panose="020F0502020204030204" pitchFamily="34" charset="0"/>
                <a:cs typeface="Calibri" panose="020F0502020204030204" pitchFamily="34" charset="0"/>
              </a:rPr>
              <a:t>Sustainability</a:t>
            </a:r>
            <a:r>
              <a:rPr lang="en-US" sz="2200" b="1" spc="-95">
                <a:latin typeface="Calibri" panose="020F0502020204030204" pitchFamily="34" charset="0"/>
                <a:ea typeface="Calibri" panose="020F0502020204030204" pitchFamily="34" charset="0"/>
                <a:cs typeface="Calibri" panose="020F0502020204030204" pitchFamily="34" charset="0"/>
              </a:rPr>
              <a:t> </a:t>
            </a:r>
            <a:r>
              <a:rPr lang="en-US" sz="2200" b="1" spc="-20">
                <a:latin typeface="Calibri" panose="020F0502020204030204" pitchFamily="34" charset="0"/>
                <a:ea typeface="Calibri" panose="020F0502020204030204" pitchFamily="34" charset="0"/>
                <a:cs typeface="Calibri" panose="020F0502020204030204" pitchFamily="34" charset="0"/>
              </a:rPr>
              <a:t>Plan</a:t>
            </a:r>
            <a:endParaRPr lang="en-US" sz="2200">
              <a:latin typeface="Calibri" panose="020F0502020204030204" pitchFamily="34" charset="0"/>
              <a:ea typeface="Calibri" panose="020F0502020204030204" pitchFamily="34" charset="0"/>
              <a:cs typeface="Calibri" panose="020F0502020204030204" pitchFamily="34" charset="0"/>
            </a:endParaRPr>
          </a:p>
          <a:p>
            <a:pPr marL="755651" indent="-285750">
              <a:spcAft>
                <a:spcPts val="600"/>
              </a:spcAft>
              <a:buFont typeface="Arial" panose="020B0604020202020204" pitchFamily="34" charset="0"/>
              <a:buChar char="•"/>
              <a:tabLst>
                <a:tab pos="697230" algn="l"/>
              </a:tabLst>
            </a:pPr>
            <a:r>
              <a:rPr lang="en-US">
                <a:latin typeface="Calibri" panose="020F0502020204030204" pitchFamily="34" charset="0"/>
                <a:ea typeface="Calibri" panose="020F0502020204030204" pitchFamily="34" charset="0"/>
                <a:cs typeface="Calibri" panose="020F0502020204030204" pitchFamily="34" charset="0"/>
              </a:rPr>
              <a:t>Long</a:t>
            </a:r>
            <a:r>
              <a:rPr lang="en-US" spc="-4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term</a:t>
            </a:r>
            <a:r>
              <a:rPr lang="en-US" spc="-4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plan</a:t>
            </a:r>
            <a:r>
              <a:rPr lang="en-US" spc="-4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addressing</a:t>
            </a:r>
            <a:r>
              <a:rPr lang="en-US" spc="-3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how</a:t>
            </a:r>
            <a:r>
              <a:rPr lang="en-US" spc="-5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a:t>
            </a:r>
            <a:r>
              <a:rPr lang="en-US" spc="-45">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sustainably</a:t>
            </a:r>
            <a:r>
              <a:rPr lang="en-US" spc="-4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manage</a:t>
            </a:r>
            <a:r>
              <a:rPr lang="en-US" spc="-55">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groundwater</a:t>
            </a:r>
            <a:endParaRPr lang="en-US">
              <a:latin typeface="Calibri" panose="020F0502020204030204" pitchFamily="34" charset="0"/>
              <a:ea typeface="Calibri" panose="020F0502020204030204" pitchFamily="34" charset="0"/>
              <a:cs typeface="Calibri" panose="020F0502020204030204" pitchFamily="34" charset="0"/>
            </a:endParaRPr>
          </a:p>
          <a:p>
            <a:pPr marL="755651" indent="-285750">
              <a:spcAft>
                <a:spcPts val="600"/>
              </a:spcAft>
              <a:buFont typeface="Arial" panose="020B0604020202020204" pitchFamily="34" charset="0"/>
              <a:buChar char="•"/>
              <a:tabLst>
                <a:tab pos="697230" algn="l"/>
              </a:tabLst>
            </a:pPr>
            <a:r>
              <a:rPr lang="en-US" spc="-10">
                <a:latin typeface="Calibri" panose="020F0502020204030204" pitchFamily="34" charset="0"/>
                <a:ea typeface="Calibri" panose="020F0502020204030204" pitchFamily="34" charset="0"/>
                <a:cs typeface="Calibri" panose="020F0502020204030204" pitchFamily="34" charset="0"/>
              </a:rPr>
              <a:t>Required</a:t>
            </a:r>
            <a:r>
              <a:rPr lang="en-US" spc="-2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for</a:t>
            </a:r>
            <a:r>
              <a:rPr lang="en-US" spc="-3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high-</a:t>
            </a:r>
            <a:r>
              <a:rPr lang="en-US" spc="-4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and</a:t>
            </a:r>
            <a:r>
              <a:rPr lang="en-US" spc="-35">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medium-</a:t>
            </a:r>
            <a:r>
              <a:rPr lang="en-US">
                <a:latin typeface="Calibri" panose="020F0502020204030204" pitchFamily="34" charset="0"/>
                <a:ea typeface="Calibri" panose="020F0502020204030204" pitchFamily="34" charset="0"/>
                <a:cs typeface="Calibri" panose="020F0502020204030204" pitchFamily="34" charset="0"/>
              </a:rPr>
              <a:t>priority</a:t>
            </a:r>
            <a:r>
              <a:rPr lang="en-US" spc="-40">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basins</a:t>
            </a:r>
            <a:endParaRPr lang="en-US">
              <a:latin typeface="Calibri" panose="020F0502020204030204" pitchFamily="34" charset="0"/>
              <a:ea typeface="Calibri" panose="020F0502020204030204" pitchFamily="34" charset="0"/>
              <a:cs typeface="Calibri" panose="020F0502020204030204" pitchFamily="34" charset="0"/>
            </a:endParaRPr>
          </a:p>
          <a:p>
            <a:pPr marL="12700">
              <a:spcAft>
                <a:spcPts val="600"/>
              </a:spcAft>
            </a:pPr>
            <a:r>
              <a:rPr lang="en-US" sz="2200" b="1" spc="-10">
                <a:latin typeface="Calibri" panose="020F0502020204030204" pitchFamily="34" charset="0"/>
                <a:ea typeface="Calibri" panose="020F0502020204030204" pitchFamily="34" charset="0"/>
                <a:cs typeface="Calibri" panose="020F0502020204030204" pitchFamily="34" charset="0"/>
              </a:rPr>
              <a:t>Alternative</a:t>
            </a:r>
            <a:r>
              <a:rPr lang="en-US" sz="2200" b="1" spc="-120">
                <a:latin typeface="Calibri" panose="020F0502020204030204" pitchFamily="34" charset="0"/>
                <a:ea typeface="Calibri" panose="020F0502020204030204" pitchFamily="34" charset="0"/>
                <a:cs typeface="Calibri" panose="020F0502020204030204" pitchFamily="34" charset="0"/>
              </a:rPr>
              <a:t> </a:t>
            </a:r>
            <a:r>
              <a:rPr lang="en-US" sz="2200" b="1" spc="-20">
                <a:latin typeface="Calibri" panose="020F0502020204030204" pitchFamily="34" charset="0"/>
                <a:ea typeface="Calibri" panose="020F0502020204030204" pitchFamily="34" charset="0"/>
                <a:cs typeface="Calibri" panose="020F0502020204030204" pitchFamily="34" charset="0"/>
              </a:rPr>
              <a:t>Plan</a:t>
            </a:r>
            <a:endParaRPr lang="en-US" sz="2200">
              <a:latin typeface="Calibri" panose="020F0502020204030204" pitchFamily="34" charset="0"/>
              <a:ea typeface="Calibri" panose="020F0502020204030204" pitchFamily="34" charset="0"/>
              <a:cs typeface="Calibri" panose="020F0502020204030204" pitchFamily="34" charset="0"/>
            </a:endParaRPr>
          </a:p>
          <a:p>
            <a:pPr marL="755651" indent="-285750">
              <a:spcAft>
                <a:spcPts val="600"/>
              </a:spcAft>
              <a:buFont typeface="Arial" panose="020B0604020202020204" pitchFamily="34" charset="0"/>
              <a:buChar char="•"/>
              <a:tabLst>
                <a:tab pos="697230" algn="l"/>
              </a:tabLst>
            </a:pPr>
            <a:r>
              <a:rPr lang="en-US">
                <a:latin typeface="Calibri" panose="020F0502020204030204" pitchFamily="34" charset="0"/>
                <a:ea typeface="Calibri" panose="020F0502020204030204" pitchFamily="34" charset="0"/>
                <a:cs typeface="Calibri" panose="020F0502020204030204" pitchFamily="34" charset="0"/>
              </a:rPr>
              <a:t>A</a:t>
            </a:r>
            <a:r>
              <a:rPr lang="en-US" spc="-4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functionally</a:t>
            </a:r>
            <a:r>
              <a:rPr lang="en-US" spc="-55">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equivalent</a:t>
            </a:r>
            <a:r>
              <a:rPr lang="en-US" spc="-55">
                <a:latin typeface="Calibri" panose="020F0502020204030204" pitchFamily="34" charset="0"/>
                <a:ea typeface="Calibri" panose="020F0502020204030204" pitchFamily="34" charset="0"/>
                <a:cs typeface="Calibri" panose="020F0502020204030204" pitchFamily="34" charset="0"/>
              </a:rPr>
              <a:t> </a:t>
            </a:r>
            <a:r>
              <a:rPr lang="en-US" b="1" spc="-10">
                <a:latin typeface="Calibri" panose="020F0502020204030204" pitchFamily="34" charset="0"/>
                <a:ea typeface="Calibri" panose="020F0502020204030204" pitchFamily="34" charset="0"/>
                <a:cs typeface="Calibri" panose="020F0502020204030204" pitchFamily="34" charset="0"/>
              </a:rPr>
              <a:t>alternative</a:t>
            </a:r>
            <a:r>
              <a:rPr lang="en-US" b="1" spc="-25">
                <a:latin typeface="Calibri" panose="020F0502020204030204" pitchFamily="34" charset="0"/>
                <a:ea typeface="Calibri" panose="020F0502020204030204" pitchFamily="34" charset="0"/>
                <a:cs typeface="Calibri" panose="020F0502020204030204" pitchFamily="34" charset="0"/>
              </a:rPr>
              <a:t> </a:t>
            </a:r>
            <a:r>
              <a:rPr lang="en-US" b="1" spc="-10">
                <a:latin typeface="Calibri" panose="020F0502020204030204" pitchFamily="34" charset="0"/>
                <a:ea typeface="Calibri" panose="020F0502020204030204" pitchFamily="34" charset="0"/>
                <a:cs typeface="Calibri" panose="020F0502020204030204" pitchFamily="34" charset="0"/>
              </a:rPr>
              <a:t>submittal</a:t>
            </a:r>
            <a:r>
              <a:rPr lang="en-US" b="1" spc="-45">
                <a:latin typeface="Calibri" panose="020F0502020204030204" pitchFamily="34" charset="0"/>
                <a:ea typeface="Calibri" panose="020F0502020204030204" pitchFamily="34" charset="0"/>
                <a:cs typeface="Calibri" panose="020F0502020204030204" pitchFamily="34" charset="0"/>
              </a:rPr>
              <a:t> </a:t>
            </a:r>
            <a:r>
              <a:rPr lang="en-US" b="1">
                <a:latin typeface="Calibri" panose="020F0502020204030204" pitchFamily="34" charset="0"/>
                <a:ea typeface="Calibri" panose="020F0502020204030204" pitchFamily="34" charset="0"/>
                <a:cs typeface="Calibri" panose="020F0502020204030204" pitchFamily="34" charset="0"/>
              </a:rPr>
              <a:t>to</a:t>
            </a:r>
            <a:r>
              <a:rPr lang="en-US" b="1" spc="-40">
                <a:latin typeface="Calibri" panose="020F0502020204030204" pitchFamily="34" charset="0"/>
                <a:ea typeface="Calibri" panose="020F0502020204030204" pitchFamily="34" charset="0"/>
                <a:cs typeface="Calibri" panose="020F0502020204030204" pitchFamily="34" charset="0"/>
              </a:rPr>
              <a:t> </a:t>
            </a:r>
            <a:r>
              <a:rPr lang="en-US" b="1">
                <a:latin typeface="Calibri" panose="020F0502020204030204" pitchFamily="34" charset="0"/>
                <a:ea typeface="Calibri" panose="020F0502020204030204" pitchFamily="34" charset="0"/>
                <a:cs typeface="Calibri" panose="020F0502020204030204" pitchFamily="34" charset="0"/>
              </a:rPr>
              <a:t>a</a:t>
            </a:r>
            <a:r>
              <a:rPr lang="en-US" b="1" spc="-50">
                <a:latin typeface="Calibri" panose="020F0502020204030204" pitchFamily="34" charset="0"/>
                <a:ea typeface="Calibri" panose="020F0502020204030204" pitchFamily="34" charset="0"/>
                <a:cs typeface="Calibri" panose="020F0502020204030204" pitchFamily="34" charset="0"/>
              </a:rPr>
              <a:t> </a:t>
            </a:r>
            <a:r>
              <a:rPr lang="en-US" b="1" spc="-25">
                <a:latin typeface="Calibri" panose="020F0502020204030204" pitchFamily="34" charset="0"/>
                <a:ea typeface="Calibri" panose="020F0502020204030204" pitchFamily="34" charset="0"/>
                <a:cs typeface="Calibri" panose="020F0502020204030204" pitchFamily="34" charset="0"/>
              </a:rPr>
              <a:t>GSP</a:t>
            </a:r>
            <a:endParaRPr lang="en-US">
              <a:latin typeface="Calibri" panose="020F0502020204030204" pitchFamily="34" charset="0"/>
              <a:ea typeface="Calibri" panose="020F0502020204030204" pitchFamily="34" charset="0"/>
              <a:cs typeface="Calibri" panose="020F0502020204030204" pitchFamily="34" charset="0"/>
            </a:endParaRPr>
          </a:p>
          <a:p>
            <a:pPr marL="755651" indent="-285750">
              <a:spcAft>
                <a:spcPts val="600"/>
              </a:spcAft>
              <a:buFont typeface="Arial" panose="020B0604020202020204" pitchFamily="34" charset="0"/>
              <a:buChar char="•"/>
              <a:tabLst>
                <a:tab pos="697230" algn="l"/>
              </a:tabLst>
            </a:pPr>
            <a:r>
              <a:rPr lang="en-US">
                <a:latin typeface="Calibri" panose="020F0502020204030204" pitchFamily="34" charset="0"/>
                <a:ea typeface="Calibri" panose="020F0502020204030204" pitchFamily="34" charset="0"/>
                <a:cs typeface="Calibri" panose="020F0502020204030204" pitchFamily="34" charset="0"/>
              </a:rPr>
              <a:t>Shares</a:t>
            </a:r>
            <a:r>
              <a:rPr lang="en-US" spc="-4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goal</a:t>
            </a:r>
            <a:r>
              <a:rPr lang="en-US" spc="-55">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of</a:t>
            </a:r>
            <a:r>
              <a:rPr lang="en-US" spc="-4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GSP</a:t>
            </a:r>
            <a:r>
              <a:rPr lang="en-US" spc="-5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a:t>
            </a:r>
            <a:r>
              <a:rPr lang="en-US" spc="-50">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achieve</a:t>
            </a:r>
            <a:r>
              <a:rPr lang="en-US" spc="-35">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groundwater</a:t>
            </a:r>
            <a:r>
              <a:rPr lang="en-US" spc="-40">
                <a:latin typeface="Calibri" panose="020F0502020204030204" pitchFamily="34" charset="0"/>
                <a:ea typeface="Calibri" panose="020F0502020204030204" pitchFamily="34" charset="0"/>
                <a:cs typeface="Calibri" panose="020F0502020204030204" pitchFamily="34" charset="0"/>
              </a:rPr>
              <a:t> </a:t>
            </a:r>
            <a:r>
              <a:rPr lang="en-US" spc="-10">
                <a:latin typeface="Calibri" panose="020F0502020204030204" pitchFamily="34" charset="0"/>
                <a:ea typeface="Calibri" panose="020F0502020204030204" pitchFamily="34" charset="0"/>
                <a:cs typeface="Calibri" panose="020F0502020204030204" pitchFamily="34" charset="0"/>
              </a:rPr>
              <a:t>sustainability</a:t>
            </a:r>
          </a:p>
          <a:p>
            <a:pPr marL="12700">
              <a:spcAft>
                <a:spcPts val="600"/>
              </a:spcAft>
            </a:pPr>
            <a:r>
              <a:rPr lang="en-US" sz="2200" b="1" spc="-10">
                <a:latin typeface="Calibri" panose="020F0502020204030204" pitchFamily="34" charset="0"/>
                <a:ea typeface="Calibri" panose="020F0502020204030204" pitchFamily="34" charset="0"/>
                <a:cs typeface="Calibri" panose="020F0502020204030204" pitchFamily="34" charset="0"/>
              </a:rPr>
              <a:t>Periodic Evaluation </a:t>
            </a:r>
            <a:endParaRPr lang="en-US" sz="2200">
              <a:latin typeface="Calibri" panose="020F0502020204030204" pitchFamily="34" charset="0"/>
              <a:ea typeface="Calibri" panose="020F0502020204030204" pitchFamily="34" charset="0"/>
              <a:cs typeface="Calibri" panose="020F0502020204030204" pitchFamily="34" charset="0"/>
            </a:endParaRPr>
          </a:p>
          <a:p>
            <a:pPr marL="755651" indent="-285750">
              <a:spcAft>
                <a:spcPts val="600"/>
              </a:spcAft>
              <a:buFont typeface="Arial" panose="020B0604020202020204" pitchFamily="34" charset="0"/>
              <a:buChar char="•"/>
              <a:tabLst>
                <a:tab pos="697230" algn="l"/>
              </a:tabLst>
            </a:pPr>
            <a:r>
              <a:rPr lang="en-US">
                <a:latin typeface="Calibri" panose="020F0502020204030204" pitchFamily="34" charset="0"/>
                <a:ea typeface="Calibri" panose="020F0502020204030204" pitchFamily="34" charset="0"/>
                <a:cs typeface="Calibri" panose="020F0502020204030204" pitchFamily="34" charset="0"/>
              </a:rPr>
              <a:t>GSAs must submit periodic evaluations at least every five years to demonstrate progress toward basin sustainability and compliance with their GSPs/Alternative Plans.</a:t>
            </a:r>
          </a:p>
          <a:p>
            <a:pPr>
              <a:spcAft>
                <a:spcPts val="600"/>
              </a:spcAft>
              <a:tabLst>
                <a:tab pos="697230" algn="l"/>
              </a:tabLst>
            </a:pPr>
            <a:r>
              <a:rPr lang="en-US" sz="2200" b="1" spc="-10">
                <a:latin typeface="Calibri" panose="020F0502020204030204" pitchFamily="34" charset="0"/>
                <a:ea typeface="Calibri" panose="020F0502020204030204" pitchFamily="34" charset="0"/>
                <a:cs typeface="Calibri" panose="020F0502020204030204" pitchFamily="34" charset="0"/>
              </a:rPr>
              <a:t>Alternative Plan Update </a:t>
            </a:r>
            <a:endParaRPr lang="en-US" sz="2200">
              <a:latin typeface="Calibri" panose="020F0502020204030204" pitchFamily="34" charset="0"/>
              <a:ea typeface="Calibri" panose="020F0502020204030204" pitchFamily="34" charset="0"/>
              <a:cs typeface="Calibri" panose="020F0502020204030204" pitchFamily="34" charset="0"/>
            </a:endParaRPr>
          </a:p>
          <a:p>
            <a:pPr marL="697230" indent="-226695">
              <a:spcAft>
                <a:spcPts val="600"/>
              </a:spcAft>
              <a:buFont typeface="Arial"/>
              <a:buChar char="•"/>
              <a:tabLst>
                <a:tab pos="697230" algn="l"/>
              </a:tabLst>
            </a:pPr>
            <a:r>
              <a:rPr lang="en-US">
                <a:latin typeface="Calibri" panose="020F0502020204030204" pitchFamily="34" charset="0"/>
                <a:ea typeface="Calibri" panose="020F0502020204030204" pitchFamily="34" charset="0"/>
                <a:cs typeface="Calibri" panose="020F0502020204030204" pitchFamily="34" charset="0"/>
              </a:rPr>
              <a:t>An updated Alternative Plan if directed in the DWR-required Periodic Evaluation</a:t>
            </a:r>
          </a:p>
          <a:p>
            <a:endParaRPr lang="en-US"/>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smtClean="0"/>
              <a:pPr/>
              <a:t>14</a:t>
            </a:fld>
            <a:endParaRPr lang="en-US"/>
          </a:p>
        </p:txBody>
      </p:sp>
      <p:pic>
        <p:nvPicPr>
          <p:cNvPr id="10" name="Picture 9">
            <a:extLst>
              <a:ext uri="{FF2B5EF4-FFF2-40B4-BE49-F238E27FC236}">
                <a16:creationId xmlns:a16="http://schemas.microsoft.com/office/drawing/2014/main" id="{B9BF4851-86A6-44A6-A68F-61440686EFE7}"/>
              </a:ext>
            </a:extLst>
          </p:cNvPr>
          <p:cNvPicPr>
            <a:picLocks noChangeAspect="1"/>
          </p:cNvPicPr>
          <p:nvPr/>
        </p:nvPicPr>
        <p:blipFill>
          <a:blip r:embed="rId2"/>
          <a:stretch>
            <a:fillRect/>
          </a:stretch>
        </p:blipFill>
        <p:spPr>
          <a:xfrm rot="206000">
            <a:off x="6778159" y="1227412"/>
            <a:ext cx="2948651" cy="362293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9F249E4-72DB-849B-763D-10B4FF05F4EF}"/>
              </a:ext>
            </a:extLst>
          </p:cNvPr>
          <p:cNvPicPr>
            <a:picLocks noChangeAspect="1"/>
          </p:cNvPicPr>
          <p:nvPr/>
        </p:nvPicPr>
        <p:blipFill>
          <a:blip r:embed="rId3"/>
          <a:stretch>
            <a:fillRect/>
          </a:stretch>
        </p:blipFill>
        <p:spPr>
          <a:xfrm rot="211572">
            <a:off x="9135411" y="2678937"/>
            <a:ext cx="2778384" cy="390042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Mission Creek Subbasin Planning Area</a:t>
            </a:r>
          </a:p>
        </p:txBody>
      </p:sp>
      <p:sp>
        <p:nvSpPr>
          <p:cNvPr id="13" name="object 13"/>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15</a:t>
            </a:fld>
            <a:endParaRPr lang="en-US"/>
          </a:p>
        </p:txBody>
      </p:sp>
      <p:grpSp>
        <p:nvGrpSpPr>
          <p:cNvPr id="4" name="object 4"/>
          <p:cNvGrpSpPr/>
          <p:nvPr/>
        </p:nvGrpSpPr>
        <p:grpSpPr>
          <a:xfrm>
            <a:off x="118998" y="914398"/>
            <a:ext cx="11276965" cy="5943600"/>
            <a:chOff x="118998" y="914398"/>
            <a:chExt cx="11276965" cy="5943600"/>
          </a:xfrm>
        </p:grpSpPr>
        <p:pic>
          <p:nvPicPr>
            <p:cNvPr id="5" name="object 5"/>
            <p:cNvPicPr/>
            <p:nvPr/>
          </p:nvPicPr>
          <p:blipFill>
            <a:blip r:embed="rId3" cstate="print"/>
            <a:stretch>
              <a:fillRect/>
            </a:stretch>
          </p:blipFill>
          <p:spPr>
            <a:xfrm>
              <a:off x="796290" y="914398"/>
              <a:ext cx="10599420" cy="5943599"/>
            </a:xfrm>
            <a:prstGeom prst="rect">
              <a:avLst/>
            </a:prstGeom>
          </p:spPr>
        </p:pic>
        <p:sp>
          <p:nvSpPr>
            <p:cNvPr id="6" name="object 6"/>
            <p:cNvSpPr/>
            <p:nvPr/>
          </p:nvSpPr>
          <p:spPr>
            <a:xfrm>
              <a:off x="125348" y="3245739"/>
              <a:ext cx="2887345" cy="1253490"/>
            </a:xfrm>
            <a:custGeom>
              <a:avLst/>
              <a:gdLst/>
              <a:ahLst/>
              <a:cxnLst/>
              <a:rect l="l" t="t" r="r" b="b"/>
              <a:pathLst>
                <a:path w="2887345" h="1253489">
                  <a:moveTo>
                    <a:pt x="1623059" y="640842"/>
                  </a:moveTo>
                  <a:lnTo>
                    <a:pt x="102108" y="640842"/>
                  </a:lnTo>
                  <a:lnTo>
                    <a:pt x="62364" y="648866"/>
                  </a:lnTo>
                  <a:lnTo>
                    <a:pt x="29908" y="670750"/>
                  </a:lnTo>
                  <a:lnTo>
                    <a:pt x="8024" y="703206"/>
                  </a:lnTo>
                  <a:lnTo>
                    <a:pt x="0" y="742950"/>
                  </a:lnTo>
                  <a:lnTo>
                    <a:pt x="0" y="1151382"/>
                  </a:lnTo>
                  <a:lnTo>
                    <a:pt x="8024" y="1191125"/>
                  </a:lnTo>
                  <a:lnTo>
                    <a:pt x="29908" y="1223581"/>
                  </a:lnTo>
                  <a:lnTo>
                    <a:pt x="62364" y="1245465"/>
                  </a:lnTo>
                  <a:lnTo>
                    <a:pt x="102108" y="1253490"/>
                  </a:lnTo>
                  <a:lnTo>
                    <a:pt x="1623059" y="1253490"/>
                  </a:lnTo>
                  <a:lnTo>
                    <a:pt x="1662803" y="1245465"/>
                  </a:lnTo>
                  <a:lnTo>
                    <a:pt x="1695259" y="1223581"/>
                  </a:lnTo>
                  <a:lnTo>
                    <a:pt x="1717143" y="1191125"/>
                  </a:lnTo>
                  <a:lnTo>
                    <a:pt x="1725168" y="1151382"/>
                  </a:lnTo>
                  <a:lnTo>
                    <a:pt x="1725168" y="742950"/>
                  </a:lnTo>
                  <a:lnTo>
                    <a:pt x="1717143" y="703206"/>
                  </a:lnTo>
                  <a:lnTo>
                    <a:pt x="1695259" y="670750"/>
                  </a:lnTo>
                  <a:lnTo>
                    <a:pt x="1662803" y="648866"/>
                  </a:lnTo>
                  <a:lnTo>
                    <a:pt x="1623059" y="640842"/>
                  </a:lnTo>
                  <a:close/>
                </a:path>
                <a:path w="2887345" h="1253489">
                  <a:moveTo>
                    <a:pt x="2887218" y="0"/>
                  </a:moveTo>
                  <a:lnTo>
                    <a:pt x="1006347" y="640842"/>
                  </a:lnTo>
                  <a:lnTo>
                    <a:pt x="1437639" y="640842"/>
                  </a:lnTo>
                  <a:lnTo>
                    <a:pt x="2887218" y="0"/>
                  </a:lnTo>
                  <a:close/>
                </a:path>
              </a:pathLst>
            </a:custGeom>
            <a:solidFill>
              <a:srgbClr val="FFFFFF"/>
            </a:solidFill>
          </p:spPr>
          <p:txBody>
            <a:bodyPr wrap="square" lIns="0" tIns="0" rIns="0" bIns="0" rtlCol="0"/>
            <a:lstStyle/>
            <a:p>
              <a:endParaRPr/>
            </a:p>
          </p:txBody>
        </p:sp>
        <p:sp>
          <p:nvSpPr>
            <p:cNvPr id="7" name="object 7"/>
            <p:cNvSpPr/>
            <p:nvPr/>
          </p:nvSpPr>
          <p:spPr>
            <a:xfrm>
              <a:off x="125348" y="3245739"/>
              <a:ext cx="2887345" cy="1253490"/>
            </a:xfrm>
            <a:custGeom>
              <a:avLst/>
              <a:gdLst/>
              <a:ahLst/>
              <a:cxnLst/>
              <a:rect l="l" t="t" r="r" b="b"/>
              <a:pathLst>
                <a:path w="2887345" h="1253489">
                  <a:moveTo>
                    <a:pt x="0" y="742950"/>
                  </a:moveTo>
                  <a:lnTo>
                    <a:pt x="8024" y="703206"/>
                  </a:lnTo>
                  <a:lnTo>
                    <a:pt x="29908" y="670750"/>
                  </a:lnTo>
                  <a:lnTo>
                    <a:pt x="62364" y="648866"/>
                  </a:lnTo>
                  <a:lnTo>
                    <a:pt x="102108" y="640842"/>
                  </a:lnTo>
                  <a:lnTo>
                    <a:pt x="1006347" y="640842"/>
                  </a:lnTo>
                  <a:lnTo>
                    <a:pt x="2887218" y="0"/>
                  </a:lnTo>
                  <a:lnTo>
                    <a:pt x="1437639" y="640842"/>
                  </a:lnTo>
                  <a:lnTo>
                    <a:pt x="1623059" y="640842"/>
                  </a:lnTo>
                  <a:lnTo>
                    <a:pt x="1662803" y="648866"/>
                  </a:lnTo>
                  <a:lnTo>
                    <a:pt x="1695259" y="670750"/>
                  </a:lnTo>
                  <a:lnTo>
                    <a:pt x="1717143" y="703206"/>
                  </a:lnTo>
                  <a:lnTo>
                    <a:pt x="1725168" y="742950"/>
                  </a:lnTo>
                  <a:lnTo>
                    <a:pt x="1725168" y="896112"/>
                  </a:lnTo>
                  <a:lnTo>
                    <a:pt x="1725168" y="1151382"/>
                  </a:lnTo>
                  <a:lnTo>
                    <a:pt x="1717143" y="1191125"/>
                  </a:lnTo>
                  <a:lnTo>
                    <a:pt x="1695259" y="1223581"/>
                  </a:lnTo>
                  <a:lnTo>
                    <a:pt x="1662803" y="1245465"/>
                  </a:lnTo>
                  <a:lnTo>
                    <a:pt x="1623059" y="1253490"/>
                  </a:lnTo>
                  <a:lnTo>
                    <a:pt x="1437639" y="1253490"/>
                  </a:lnTo>
                  <a:lnTo>
                    <a:pt x="1006347" y="1253490"/>
                  </a:lnTo>
                  <a:lnTo>
                    <a:pt x="102108" y="1253490"/>
                  </a:lnTo>
                  <a:lnTo>
                    <a:pt x="62364" y="1245465"/>
                  </a:lnTo>
                  <a:lnTo>
                    <a:pt x="29908" y="1223581"/>
                  </a:lnTo>
                  <a:lnTo>
                    <a:pt x="8024" y="1191125"/>
                  </a:lnTo>
                  <a:lnTo>
                    <a:pt x="0" y="1151382"/>
                  </a:lnTo>
                  <a:lnTo>
                    <a:pt x="0" y="896112"/>
                  </a:lnTo>
                  <a:lnTo>
                    <a:pt x="0" y="742950"/>
                  </a:lnTo>
                  <a:close/>
                </a:path>
              </a:pathLst>
            </a:custGeom>
            <a:ln w="12700">
              <a:solidFill>
                <a:srgbClr val="958B8B"/>
              </a:solidFill>
            </a:ln>
          </p:spPr>
          <p:txBody>
            <a:bodyPr wrap="square" lIns="0" tIns="0" rIns="0" bIns="0" rtlCol="0"/>
            <a:lstStyle/>
            <a:p>
              <a:endParaRPr/>
            </a:p>
          </p:txBody>
        </p:sp>
      </p:grpSp>
      <p:sp>
        <p:nvSpPr>
          <p:cNvPr id="8" name="object 8"/>
          <p:cNvSpPr txBox="1"/>
          <p:nvPr/>
        </p:nvSpPr>
        <p:spPr>
          <a:xfrm>
            <a:off x="331215" y="4028694"/>
            <a:ext cx="1311910"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315D71"/>
                </a:solidFill>
                <a:latin typeface="Calibri"/>
                <a:cs typeface="Calibri"/>
              </a:rPr>
              <a:t>Planning</a:t>
            </a:r>
            <a:r>
              <a:rPr sz="1800" spc="-80">
                <a:solidFill>
                  <a:srgbClr val="315D71"/>
                </a:solidFill>
                <a:latin typeface="Calibri"/>
                <a:cs typeface="Calibri"/>
              </a:rPr>
              <a:t> </a:t>
            </a:r>
            <a:r>
              <a:rPr sz="1800" spc="-20">
                <a:solidFill>
                  <a:srgbClr val="315D71"/>
                </a:solidFill>
                <a:latin typeface="Calibri"/>
                <a:cs typeface="Calibri"/>
              </a:rPr>
              <a:t>Area</a:t>
            </a:r>
            <a:endParaRPr sz="1800">
              <a:latin typeface="Calibri"/>
              <a:cs typeface="Calibri"/>
            </a:endParaRPr>
          </a:p>
        </p:txBody>
      </p:sp>
      <p:grpSp>
        <p:nvGrpSpPr>
          <p:cNvPr id="9" name="object 9"/>
          <p:cNvGrpSpPr/>
          <p:nvPr/>
        </p:nvGrpSpPr>
        <p:grpSpPr>
          <a:xfrm>
            <a:off x="9068689" y="2369185"/>
            <a:ext cx="2867660" cy="2560955"/>
            <a:chOff x="9068689" y="2369185"/>
            <a:chExt cx="2867660" cy="2560955"/>
          </a:xfrm>
        </p:grpSpPr>
        <p:sp>
          <p:nvSpPr>
            <p:cNvPr id="10" name="object 10"/>
            <p:cNvSpPr/>
            <p:nvPr/>
          </p:nvSpPr>
          <p:spPr>
            <a:xfrm>
              <a:off x="9075039" y="2375535"/>
              <a:ext cx="2854960" cy="2548255"/>
            </a:xfrm>
            <a:custGeom>
              <a:avLst/>
              <a:gdLst/>
              <a:ahLst/>
              <a:cxnLst/>
              <a:rect l="l" t="t" r="r" b="b"/>
              <a:pathLst>
                <a:path w="2854959" h="2548254">
                  <a:moveTo>
                    <a:pt x="1189354" y="1227581"/>
                  </a:moveTo>
                  <a:lnTo>
                    <a:pt x="475741" y="1227581"/>
                  </a:lnTo>
                  <a:lnTo>
                    <a:pt x="859916" y="2548254"/>
                  </a:lnTo>
                  <a:lnTo>
                    <a:pt x="1189354" y="1227581"/>
                  </a:lnTo>
                  <a:close/>
                </a:path>
                <a:path w="2854959" h="2548254">
                  <a:moveTo>
                    <a:pt x="2649854" y="0"/>
                  </a:moveTo>
                  <a:lnTo>
                    <a:pt x="204596" y="0"/>
                  </a:lnTo>
                  <a:lnTo>
                    <a:pt x="157674" y="5401"/>
                  </a:lnTo>
                  <a:lnTo>
                    <a:pt x="114605" y="20789"/>
                  </a:lnTo>
                  <a:lnTo>
                    <a:pt x="76617" y="44936"/>
                  </a:lnTo>
                  <a:lnTo>
                    <a:pt x="44936" y="76617"/>
                  </a:lnTo>
                  <a:lnTo>
                    <a:pt x="20789" y="114605"/>
                  </a:lnTo>
                  <a:lnTo>
                    <a:pt x="5401" y="157674"/>
                  </a:lnTo>
                  <a:lnTo>
                    <a:pt x="0" y="204597"/>
                  </a:lnTo>
                  <a:lnTo>
                    <a:pt x="0" y="1022985"/>
                  </a:lnTo>
                  <a:lnTo>
                    <a:pt x="5401" y="1069907"/>
                  </a:lnTo>
                  <a:lnTo>
                    <a:pt x="20789" y="1112976"/>
                  </a:lnTo>
                  <a:lnTo>
                    <a:pt x="44936" y="1150964"/>
                  </a:lnTo>
                  <a:lnTo>
                    <a:pt x="76617" y="1182645"/>
                  </a:lnTo>
                  <a:lnTo>
                    <a:pt x="114605" y="1206792"/>
                  </a:lnTo>
                  <a:lnTo>
                    <a:pt x="157674" y="1222180"/>
                  </a:lnTo>
                  <a:lnTo>
                    <a:pt x="204596" y="1227581"/>
                  </a:lnTo>
                  <a:lnTo>
                    <a:pt x="2649854" y="1227581"/>
                  </a:lnTo>
                  <a:lnTo>
                    <a:pt x="2696777" y="1222180"/>
                  </a:lnTo>
                  <a:lnTo>
                    <a:pt x="2739846" y="1206792"/>
                  </a:lnTo>
                  <a:lnTo>
                    <a:pt x="2777834" y="1182645"/>
                  </a:lnTo>
                  <a:lnTo>
                    <a:pt x="2809515" y="1150964"/>
                  </a:lnTo>
                  <a:lnTo>
                    <a:pt x="2833662" y="1112976"/>
                  </a:lnTo>
                  <a:lnTo>
                    <a:pt x="2849050" y="1069907"/>
                  </a:lnTo>
                  <a:lnTo>
                    <a:pt x="2854452" y="1022985"/>
                  </a:lnTo>
                  <a:lnTo>
                    <a:pt x="2854452" y="204597"/>
                  </a:lnTo>
                  <a:lnTo>
                    <a:pt x="2849050" y="157674"/>
                  </a:lnTo>
                  <a:lnTo>
                    <a:pt x="2833662" y="114605"/>
                  </a:lnTo>
                  <a:lnTo>
                    <a:pt x="2809515" y="76617"/>
                  </a:lnTo>
                  <a:lnTo>
                    <a:pt x="2777834" y="44936"/>
                  </a:lnTo>
                  <a:lnTo>
                    <a:pt x="2739846" y="20789"/>
                  </a:lnTo>
                  <a:lnTo>
                    <a:pt x="2696777" y="5401"/>
                  </a:lnTo>
                  <a:lnTo>
                    <a:pt x="2649854" y="0"/>
                  </a:lnTo>
                  <a:close/>
                </a:path>
              </a:pathLst>
            </a:custGeom>
            <a:solidFill>
              <a:srgbClr val="FFFFFF"/>
            </a:solidFill>
          </p:spPr>
          <p:txBody>
            <a:bodyPr wrap="square" lIns="0" tIns="0" rIns="0" bIns="0" rtlCol="0"/>
            <a:lstStyle/>
            <a:p>
              <a:endParaRPr/>
            </a:p>
          </p:txBody>
        </p:sp>
        <p:sp>
          <p:nvSpPr>
            <p:cNvPr id="11" name="object 11"/>
            <p:cNvSpPr/>
            <p:nvPr/>
          </p:nvSpPr>
          <p:spPr>
            <a:xfrm>
              <a:off x="9075039" y="2375535"/>
              <a:ext cx="2854960" cy="2548255"/>
            </a:xfrm>
            <a:custGeom>
              <a:avLst/>
              <a:gdLst/>
              <a:ahLst/>
              <a:cxnLst/>
              <a:rect l="l" t="t" r="r" b="b"/>
              <a:pathLst>
                <a:path w="2854959" h="2548254">
                  <a:moveTo>
                    <a:pt x="0" y="204597"/>
                  </a:moveTo>
                  <a:lnTo>
                    <a:pt x="5401" y="157674"/>
                  </a:lnTo>
                  <a:lnTo>
                    <a:pt x="20789" y="114605"/>
                  </a:lnTo>
                  <a:lnTo>
                    <a:pt x="44936" y="76617"/>
                  </a:lnTo>
                  <a:lnTo>
                    <a:pt x="76617" y="44936"/>
                  </a:lnTo>
                  <a:lnTo>
                    <a:pt x="114605" y="20789"/>
                  </a:lnTo>
                  <a:lnTo>
                    <a:pt x="157674" y="5401"/>
                  </a:lnTo>
                  <a:lnTo>
                    <a:pt x="204596" y="0"/>
                  </a:lnTo>
                  <a:lnTo>
                    <a:pt x="475741" y="0"/>
                  </a:lnTo>
                  <a:lnTo>
                    <a:pt x="1189354" y="0"/>
                  </a:lnTo>
                  <a:lnTo>
                    <a:pt x="2649854" y="0"/>
                  </a:lnTo>
                  <a:lnTo>
                    <a:pt x="2696777" y="5401"/>
                  </a:lnTo>
                  <a:lnTo>
                    <a:pt x="2739846" y="20789"/>
                  </a:lnTo>
                  <a:lnTo>
                    <a:pt x="2777834" y="44936"/>
                  </a:lnTo>
                  <a:lnTo>
                    <a:pt x="2809515" y="76617"/>
                  </a:lnTo>
                  <a:lnTo>
                    <a:pt x="2833662" y="114605"/>
                  </a:lnTo>
                  <a:lnTo>
                    <a:pt x="2849050" y="157674"/>
                  </a:lnTo>
                  <a:lnTo>
                    <a:pt x="2854452" y="204597"/>
                  </a:lnTo>
                  <a:lnTo>
                    <a:pt x="2854452" y="716026"/>
                  </a:lnTo>
                  <a:lnTo>
                    <a:pt x="2854452" y="1022985"/>
                  </a:lnTo>
                  <a:lnTo>
                    <a:pt x="2849050" y="1069907"/>
                  </a:lnTo>
                  <a:lnTo>
                    <a:pt x="2833662" y="1112976"/>
                  </a:lnTo>
                  <a:lnTo>
                    <a:pt x="2809515" y="1150964"/>
                  </a:lnTo>
                  <a:lnTo>
                    <a:pt x="2777834" y="1182645"/>
                  </a:lnTo>
                  <a:lnTo>
                    <a:pt x="2739846" y="1206792"/>
                  </a:lnTo>
                  <a:lnTo>
                    <a:pt x="2696777" y="1222180"/>
                  </a:lnTo>
                  <a:lnTo>
                    <a:pt x="2649854" y="1227581"/>
                  </a:lnTo>
                  <a:lnTo>
                    <a:pt x="1189354" y="1227581"/>
                  </a:lnTo>
                  <a:lnTo>
                    <a:pt x="859916" y="2548254"/>
                  </a:lnTo>
                  <a:lnTo>
                    <a:pt x="475741" y="1227581"/>
                  </a:lnTo>
                  <a:lnTo>
                    <a:pt x="204596" y="1227581"/>
                  </a:lnTo>
                  <a:lnTo>
                    <a:pt x="157674" y="1222180"/>
                  </a:lnTo>
                  <a:lnTo>
                    <a:pt x="114605" y="1206792"/>
                  </a:lnTo>
                  <a:lnTo>
                    <a:pt x="76617" y="1182645"/>
                  </a:lnTo>
                  <a:lnTo>
                    <a:pt x="44936" y="1150964"/>
                  </a:lnTo>
                  <a:lnTo>
                    <a:pt x="20789" y="1112976"/>
                  </a:lnTo>
                  <a:lnTo>
                    <a:pt x="5401" y="1069907"/>
                  </a:lnTo>
                  <a:lnTo>
                    <a:pt x="0" y="1022985"/>
                  </a:lnTo>
                  <a:lnTo>
                    <a:pt x="0" y="716026"/>
                  </a:lnTo>
                  <a:lnTo>
                    <a:pt x="0" y="204597"/>
                  </a:lnTo>
                  <a:close/>
                </a:path>
              </a:pathLst>
            </a:custGeom>
            <a:ln w="12700">
              <a:solidFill>
                <a:srgbClr val="958B8B"/>
              </a:solidFill>
            </a:ln>
          </p:spPr>
          <p:txBody>
            <a:bodyPr wrap="square" lIns="0" tIns="0" rIns="0" bIns="0" rtlCol="0"/>
            <a:lstStyle/>
            <a:p>
              <a:endParaRPr/>
            </a:p>
          </p:txBody>
        </p:sp>
      </p:grpSp>
      <p:sp>
        <p:nvSpPr>
          <p:cNvPr id="12" name="object 12"/>
          <p:cNvSpPr txBox="1"/>
          <p:nvPr/>
        </p:nvSpPr>
        <p:spPr>
          <a:xfrm>
            <a:off x="9215881" y="2550414"/>
            <a:ext cx="2571750" cy="848994"/>
          </a:xfrm>
          <a:prstGeom prst="rect">
            <a:avLst/>
          </a:prstGeom>
        </p:spPr>
        <p:txBody>
          <a:bodyPr vert="horz" wrap="square" lIns="0" tIns="12700" rIns="0" bIns="0" rtlCol="0">
            <a:spAutoFit/>
          </a:bodyPr>
          <a:lstStyle/>
          <a:p>
            <a:pPr marL="12700" marR="5080" indent="1905" algn="ctr">
              <a:lnSpc>
                <a:spcPct val="100000"/>
              </a:lnSpc>
              <a:spcBef>
                <a:spcPts val="100"/>
              </a:spcBef>
            </a:pPr>
            <a:r>
              <a:rPr sz="1800">
                <a:solidFill>
                  <a:srgbClr val="315D71"/>
                </a:solidFill>
                <a:latin typeface="Calibri"/>
                <a:cs typeface="Calibri"/>
              </a:rPr>
              <a:t>Planning</a:t>
            </a:r>
            <a:r>
              <a:rPr sz="1800" spc="-45">
                <a:solidFill>
                  <a:srgbClr val="315D71"/>
                </a:solidFill>
                <a:latin typeface="Calibri"/>
                <a:cs typeface="Calibri"/>
              </a:rPr>
              <a:t> </a:t>
            </a:r>
            <a:r>
              <a:rPr sz="1800">
                <a:solidFill>
                  <a:srgbClr val="315D71"/>
                </a:solidFill>
                <a:latin typeface="Calibri"/>
                <a:cs typeface="Calibri"/>
              </a:rPr>
              <a:t>area</a:t>
            </a:r>
            <a:r>
              <a:rPr sz="1800" spc="-45">
                <a:solidFill>
                  <a:srgbClr val="315D71"/>
                </a:solidFill>
                <a:latin typeface="Calibri"/>
                <a:cs typeface="Calibri"/>
              </a:rPr>
              <a:t> </a:t>
            </a:r>
            <a:r>
              <a:rPr sz="1800" spc="-10">
                <a:solidFill>
                  <a:srgbClr val="315D71"/>
                </a:solidFill>
                <a:latin typeface="Calibri"/>
                <a:cs typeface="Calibri"/>
              </a:rPr>
              <a:t>boundary </a:t>
            </a:r>
            <a:r>
              <a:rPr sz="1800">
                <a:solidFill>
                  <a:srgbClr val="315D71"/>
                </a:solidFill>
                <a:latin typeface="Calibri"/>
                <a:cs typeface="Calibri"/>
              </a:rPr>
              <a:t>includes</a:t>
            </a:r>
            <a:r>
              <a:rPr sz="1800" spc="-65">
                <a:solidFill>
                  <a:srgbClr val="315D71"/>
                </a:solidFill>
                <a:latin typeface="Calibri"/>
                <a:cs typeface="Calibri"/>
              </a:rPr>
              <a:t> </a:t>
            </a:r>
            <a:r>
              <a:rPr sz="1800">
                <a:solidFill>
                  <a:srgbClr val="315D71"/>
                </a:solidFill>
                <a:latin typeface="Calibri"/>
                <a:cs typeface="Calibri"/>
              </a:rPr>
              <a:t>areas</a:t>
            </a:r>
            <a:r>
              <a:rPr sz="1800" spc="-75">
                <a:solidFill>
                  <a:srgbClr val="315D71"/>
                </a:solidFill>
                <a:latin typeface="Calibri"/>
                <a:cs typeface="Calibri"/>
              </a:rPr>
              <a:t> </a:t>
            </a:r>
            <a:r>
              <a:rPr sz="1800">
                <a:solidFill>
                  <a:srgbClr val="315D71"/>
                </a:solidFill>
                <a:latin typeface="Calibri"/>
                <a:cs typeface="Calibri"/>
              </a:rPr>
              <a:t>where</a:t>
            </a:r>
            <a:r>
              <a:rPr sz="1800" spc="-60">
                <a:solidFill>
                  <a:srgbClr val="315D71"/>
                </a:solidFill>
                <a:latin typeface="Calibri"/>
                <a:cs typeface="Calibri"/>
              </a:rPr>
              <a:t> </a:t>
            </a:r>
            <a:r>
              <a:rPr sz="1800" spc="-20">
                <a:solidFill>
                  <a:srgbClr val="315D71"/>
                </a:solidFill>
                <a:latin typeface="Calibri"/>
                <a:cs typeface="Calibri"/>
              </a:rPr>
              <a:t>water </a:t>
            </a:r>
            <a:r>
              <a:rPr sz="1800">
                <a:solidFill>
                  <a:srgbClr val="315D71"/>
                </a:solidFill>
                <a:latin typeface="Calibri"/>
                <a:cs typeface="Calibri"/>
              </a:rPr>
              <a:t>from</a:t>
            </a:r>
            <a:r>
              <a:rPr sz="1800" spc="-35">
                <a:solidFill>
                  <a:srgbClr val="315D71"/>
                </a:solidFill>
                <a:latin typeface="Calibri"/>
                <a:cs typeface="Calibri"/>
              </a:rPr>
              <a:t> </a:t>
            </a:r>
            <a:r>
              <a:rPr sz="1800">
                <a:solidFill>
                  <a:srgbClr val="315D71"/>
                </a:solidFill>
                <a:latin typeface="Calibri"/>
                <a:cs typeface="Calibri"/>
              </a:rPr>
              <a:t>MCSB</a:t>
            </a:r>
            <a:r>
              <a:rPr sz="1800" spc="-40">
                <a:solidFill>
                  <a:srgbClr val="315D71"/>
                </a:solidFill>
                <a:latin typeface="Calibri"/>
                <a:cs typeface="Calibri"/>
              </a:rPr>
              <a:t> </a:t>
            </a:r>
            <a:r>
              <a:rPr sz="1800">
                <a:solidFill>
                  <a:srgbClr val="315D71"/>
                </a:solidFill>
                <a:latin typeface="Calibri"/>
                <a:cs typeface="Calibri"/>
              </a:rPr>
              <a:t>could</a:t>
            </a:r>
            <a:r>
              <a:rPr sz="1800" spc="-20">
                <a:solidFill>
                  <a:srgbClr val="315D71"/>
                </a:solidFill>
                <a:latin typeface="Calibri"/>
                <a:cs typeface="Calibri"/>
              </a:rPr>
              <a:t> </a:t>
            </a:r>
            <a:r>
              <a:rPr sz="1800">
                <a:solidFill>
                  <a:srgbClr val="315D71"/>
                </a:solidFill>
                <a:latin typeface="Calibri"/>
                <a:cs typeface="Calibri"/>
              </a:rPr>
              <a:t>be</a:t>
            </a:r>
            <a:r>
              <a:rPr sz="1800" spc="-20">
                <a:solidFill>
                  <a:srgbClr val="315D71"/>
                </a:solidFill>
                <a:latin typeface="Calibri"/>
                <a:cs typeface="Calibri"/>
              </a:rPr>
              <a:t> used</a:t>
            </a:r>
            <a:endParaRPr sz="1800">
              <a:latin typeface="Calibri"/>
              <a:cs typeface="Calibri"/>
            </a:endParaRPr>
          </a:p>
        </p:txBody>
      </p:sp>
      <p:grpSp>
        <p:nvGrpSpPr>
          <p:cNvPr id="14" name="object 22">
            <a:extLst>
              <a:ext uri="{FF2B5EF4-FFF2-40B4-BE49-F238E27FC236}">
                <a16:creationId xmlns:a16="http://schemas.microsoft.com/office/drawing/2014/main" id="{3FBEF64D-E3E2-5385-196B-3D65C730F4C2}"/>
              </a:ext>
            </a:extLst>
          </p:cNvPr>
          <p:cNvGrpSpPr/>
          <p:nvPr/>
        </p:nvGrpSpPr>
        <p:grpSpPr>
          <a:xfrm>
            <a:off x="5937269" y="3102008"/>
            <a:ext cx="2916960" cy="777643"/>
            <a:chOff x="8089392" y="3266313"/>
            <a:chExt cx="3060700" cy="754380"/>
          </a:xfrm>
        </p:grpSpPr>
        <p:sp>
          <p:nvSpPr>
            <p:cNvPr id="15" name="object 23">
              <a:extLst>
                <a:ext uri="{FF2B5EF4-FFF2-40B4-BE49-F238E27FC236}">
                  <a16:creationId xmlns:a16="http://schemas.microsoft.com/office/drawing/2014/main" id="{32B04907-886C-DA78-0522-CAD7D2F98D2D}"/>
                </a:ext>
              </a:extLst>
            </p:cNvPr>
            <p:cNvSpPr/>
            <p:nvPr/>
          </p:nvSpPr>
          <p:spPr>
            <a:xfrm>
              <a:off x="8255944" y="3266313"/>
              <a:ext cx="2894148" cy="754380"/>
            </a:xfrm>
            <a:custGeom>
              <a:avLst/>
              <a:gdLst/>
              <a:ahLst/>
              <a:cxnLst/>
              <a:rect l="l" t="t" r="r" b="b"/>
              <a:pathLst>
                <a:path w="3060700" h="754379">
                  <a:moveTo>
                    <a:pt x="2934842" y="0"/>
                  </a:moveTo>
                  <a:lnTo>
                    <a:pt x="1589912" y="0"/>
                  </a:lnTo>
                  <a:lnTo>
                    <a:pt x="1540960" y="9876"/>
                  </a:lnTo>
                  <a:lnTo>
                    <a:pt x="1500997" y="36814"/>
                  </a:lnTo>
                  <a:lnTo>
                    <a:pt x="1474059" y="76777"/>
                  </a:lnTo>
                  <a:lnTo>
                    <a:pt x="1464182" y="125729"/>
                  </a:lnTo>
                  <a:lnTo>
                    <a:pt x="1464182" y="440055"/>
                  </a:lnTo>
                  <a:lnTo>
                    <a:pt x="0" y="600963"/>
                  </a:lnTo>
                  <a:lnTo>
                    <a:pt x="1464182" y="628650"/>
                  </a:lnTo>
                  <a:lnTo>
                    <a:pt x="1474059" y="677602"/>
                  </a:lnTo>
                  <a:lnTo>
                    <a:pt x="1500997" y="717565"/>
                  </a:lnTo>
                  <a:lnTo>
                    <a:pt x="1540960" y="744503"/>
                  </a:lnTo>
                  <a:lnTo>
                    <a:pt x="1589912" y="754380"/>
                  </a:lnTo>
                  <a:lnTo>
                    <a:pt x="2934842" y="754380"/>
                  </a:lnTo>
                  <a:lnTo>
                    <a:pt x="2983795" y="744503"/>
                  </a:lnTo>
                  <a:lnTo>
                    <a:pt x="3023758" y="717565"/>
                  </a:lnTo>
                  <a:lnTo>
                    <a:pt x="3050696" y="677602"/>
                  </a:lnTo>
                  <a:lnTo>
                    <a:pt x="3060573" y="628650"/>
                  </a:lnTo>
                  <a:lnTo>
                    <a:pt x="3060573" y="125729"/>
                  </a:lnTo>
                  <a:lnTo>
                    <a:pt x="3050696" y="76777"/>
                  </a:lnTo>
                  <a:lnTo>
                    <a:pt x="3023758" y="36814"/>
                  </a:lnTo>
                  <a:lnTo>
                    <a:pt x="2983795" y="9876"/>
                  </a:lnTo>
                  <a:lnTo>
                    <a:pt x="2934842" y="0"/>
                  </a:lnTo>
                  <a:close/>
                </a:path>
              </a:pathLst>
            </a:custGeom>
            <a:solidFill>
              <a:srgbClr val="FFFFFF"/>
            </a:solidFill>
          </p:spPr>
          <p:txBody>
            <a:bodyPr wrap="square" lIns="0" tIns="0" rIns="0" bIns="0" rtlCol="0"/>
            <a:lstStyle/>
            <a:p>
              <a:endParaRPr/>
            </a:p>
          </p:txBody>
        </p:sp>
        <p:sp>
          <p:nvSpPr>
            <p:cNvPr id="16" name="object 24">
              <a:extLst>
                <a:ext uri="{FF2B5EF4-FFF2-40B4-BE49-F238E27FC236}">
                  <a16:creationId xmlns:a16="http://schemas.microsoft.com/office/drawing/2014/main" id="{D3178AEC-E26B-9F04-5E3A-64884068FBE6}"/>
                </a:ext>
              </a:extLst>
            </p:cNvPr>
            <p:cNvSpPr/>
            <p:nvPr/>
          </p:nvSpPr>
          <p:spPr>
            <a:xfrm>
              <a:off x="8089392" y="3266313"/>
              <a:ext cx="3060700" cy="754380"/>
            </a:xfrm>
            <a:custGeom>
              <a:avLst/>
              <a:gdLst/>
              <a:ahLst/>
              <a:cxnLst/>
              <a:rect l="l" t="t" r="r" b="b"/>
              <a:pathLst>
                <a:path w="3060700" h="754379">
                  <a:moveTo>
                    <a:pt x="1464182" y="125729"/>
                  </a:moveTo>
                  <a:lnTo>
                    <a:pt x="1474059" y="76777"/>
                  </a:lnTo>
                  <a:lnTo>
                    <a:pt x="1500997" y="36814"/>
                  </a:lnTo>
                  <a:lnTo>
                    <a:pt x="1540960" y="9876"/>
                  </a:lnTo>
                  <a:lnTo>
                    <a:pt x="1589912" y="0"/>
                  </a:lnTo>
                  <a:lnTo>
                    <a:pt x="1730248" y="0"/>
                  </a:lnTo>
                  <a:lnTo>
                    <a:pt x="2129281" y="0"/>
                  </a:lnTo>
                  <a:lnTo>
                    <a:pt x="2934842" y="0"/>
                  </a:lnTo>
                  <a:lnTo>
                    <a:pt x="2983795" y="9876"/>
                  </a:lnTo>
                  <a:lnTo>
                    <a:pt x="3023758" y="36814"/>
                  </a:lnTo>
                  <a:lnTo>
                    <a:pt x="3050696" y="76777"/>
                  </a:lnTo>
                  <a:lnTo>
                    <a:pt x="3060573" y="125729"/>
                  </a:lnTo>
                  <a:lnTo>
                    <a:pt x="3060573" y="440055"/>
                  </a:lnTo>
                  <a:lnTo>
                    <a:pt x="3060573" y="628650"/>
                  </a:lnTo>
                  <a:lnTo>
                    <a:pt x="3050696" y="677602"/>
                  </a:lnTo>
                  <a:lnTo>
                    <a:pt x="3023758" y="717565"/>
                  </a:lnTo>
                  <a:lnTo>
                    <a:pt x="2983795" y="744503"/>
                  </a:lnTo>
                  <a:lnTo>
                    <a:pt x="2934842" y="754380"/>
                  </a:lnTo>
                  <a:lnTo>
                    <a:pt x="2129281" y="754380"/>
                  </a:lnTo>
                  <a:lnTo>
                    <a:pt x="1730248" y="754380"/>
                  </a:lnTo>
                  <a:lnTo>
                    <a:pt x="1589912" y="754380"/>
                  </a:lnTo>
                  <a:lnTo>
                    <a:pt x="1540960" y="744503"/>
                  </a:lnTo>
                  <a:lnTo>
                    <a:pt x="1500997" y="717565"/>
                  </a:lnTo>
                  <a:lnTo>
                    <a:pt x="1474059" y="677602"/>
                  </a:lnTo>
                  <a:lnTo>
                    <a:pt x="1464182" y="628650"/>
                  </a:lnTo>
                  <a:lnTo>
                    <a:pt x="0" y="600963"/>
                  </a:lnTo>
                  <a:lnTo>
                    <a:pt x="1464182" y="440055"/>
                  </a:lnTo>
                  <a:lnTo>
                    <a:pt x="1464182" y="125729"/>
                  </a:lnTo>
                  <a:close/>
                </a:path>
              </a:pathLst>
            </a:custGeom>
            <a:ln w="12700">
              <a:solidFill>
                <a:srgbClr val="958B8B"/>
              </a:solidFill>
            </a:ln>
          </p:spPr>
          <p:txBody>
            <a:bodyPr wrap="square" lIns="0" tIns="0" rIns="0" bIns="0" rtlCol="0"/>
            <a:lstStyle/>
            <a:p>
              <a:endParaRPr/>
            </a:p>
          </p:txBody>
        </p:sp>
      </p:grpSp>
      <p:sp>
        <p:nvSpPr>
          <p:cNvPr id="18" name="TextBox 17">
            <a:extLst>
              <a:ext uri="{FF2B5EF4-FFF2-40B4-BE49-F238E27FC236}">
                <a16:creationId xmlns:a16="http://schemas.microsoft.com/office/drawing/2014/main" id="{CEEC98FA-CC64-76D5-1A8A-C815D9F5C4DD}"/>
              </a:ext>
            </a:extLst>
          </p:cNvPr>
          <p:cNvSpPr txBox="1"/>
          <p:nvPr/>
        </p:nvSpPr>
        <p:spPr>
          <a:xfrm>
            <a:off x="7321630" y="3167663"/>
            <a:ext cx="1823830" cy="646331"/>
          </a:xfrm>
          <a:prstGeom prst="rect">
            <a:avLst/>
          </a:prstGeom>
          <a:noFill/>
        </p:spPr>
        <p:txBody>
          <a:bodyPr wrap="square">
            <a:spAutoFit/>
          </a:bodyPr>
          <a:lstStyle/>
          <a:p>
            <a:pPr marL="243840" marR="5080" indent="-231775">
              <a:lnSpc>
                <a:spcPct val="100000"/>
              </a:lnSpc>
              <a:spcBef>
                <a:spcPts val="100"/>
              </a:spcBef>
            </a:pPr>
            <a:r>
              <a:rPr lang="en-US" sz="1800">
                <a:solidFill>
                  <a:srgbClr val="315D71"/>
                </a:solidFill>
                <a:latin typeface="Calibri"/>
                <a:cs typeface="Calibri"/>
              </a:rPr>
              <a:t>Mission</a:t>
            </a:r>
            <a:r>
              <a:rPr lang="en-US" sz="1800" spc="-35">
                <a:solidFill>
                  <a:srgbClr val="315D71"/>
                </a:solidFill>
                <a:latin typeface="Calibri"/>
                <a:cs typeface="Calibri"/>
              </a:rPr>
              <a:t> </a:t>
            </a:r>
            <a:r>
              <a:rPr lang="en-US" sz="1800" spc="-20">
                <a:solidFill>
                  <a:srgbClr val="315D71"/>
                </a:solidFill>
                <a:latin typeface="Calibri"/>
                <a:cs typeface="Calibri"/>
              </a:rPr>
              <a:t>Creek </a:t>
            </a:r>
            <a:r>
              <a:rPr lang="en-US" sz="1800" spc="-10">
                <a:solidFill>
                  <a:srgbClr val="315D71"/>
                </a:solidFill>
                <a:latin typeface="Calibri"/>
                <a:cs typeface="Calibri"/>
              </a:rPr>
              <a:t>Subbasin</a:t>
            </a:r>
            <a:endParaRPr lang="en-US" sz="1800">
              <a:latin typeface="Calibri"/>
              <a:cs typeface="Calibri"/>
            </a:endParaRPr>
          </a:p>
        </p:txBody>
      </p:sp>
      <p:sp>
        <p:nvSpPr>
          <p:cNvPr id="19" name="object 7">
            <a:extLst>
              <a:ext uri="{FF2B5EF4-FFF2-40B4-BE49-F238E27FC236}">
                <a16:creationId xmlns:a16="http://schemas.microsoft.com/office/drawing/2014/main" id="{9AF89BDD-E924-B1F5-E37B-A2E5047CC2C0}"/>
              </a:ext>
            </a:extLst>
          </p:cNvPr>
          <p:cNvSpPr/>
          <p:nvPr/>
        </p:nvSpPr>
        <p:spPr>
          <a:xfrm>
            <a:off x="5508451" y="3005170"/>
            <a:ext cx="1278890" cy="193675"/>
          </a:xfrm>
          <a:custGeom>
            <a:avLst/>
            <a:gdLst/>
            <a:ahLst/>
            <a:cxnLst/>
            <a:rect l="l" t="t" r="r" b="b"/>
            <a:pathLst>
              <a:path w="1278890" h="193675">
                <a:moveTo>
                  <a:pt x="1246377" y="0"/>
                </a:moveTo>
                <a:lnTo>
                  <a:pt x="32257" y="0"/>
                </a:lnTo>
                <a:lnTo>
                  <a:pt x="19716" y="2539"/>
                </a:lnTo>
                <a:lnTo>
                  <a:pt x="9461" y="9461"/>
                </a:lnTo>
                <a:lnTo>
                  <a:pt x="2540" y="19716"/>
                </a:lnTo>
                <a:lnTo>
                  <a:pt x="0" y="32258"/>
                </a:lnTo>
                <a:lnTo>
                  <a:pt x="0" y="161289"/>
                </a:lnTo>
                <a:lnTo>
                  <a:pt x="2540" y="173831"/>
                </a:lnTo>
                <a:lnTo>
                  <a:pt x="9461" y="184086"/>
                </a:lnTo>
                <a:lnTo>
                  <a:pt x="19716" y="191008"/>
                </a:lnTo>
                <a:lnTo>
                  <a:pt x="32257" y="193548"/>
                </a:lnTo>
                <a:lnTo>
                  <a:pt x="1246377" y="193548"/>
                </a:lnTo>
                <a:lnTo>
                  <a:pt x="1258919" y="191008"/>
                </a:lnTo>
                <a:lnTo>
                  <a:pt x="1269174" y="184086"/>
                </a:lnTo>
                <a:lnTo>
                  <a:pt x="1276096" y="173831"/>
                </a:lnTo>
                <a:lnTo>
                  <a:pt x="1278636" y="161289"/>
                </a:lnTo>
                <a:lnTo>
                  <a:pt x="1278636" y="32258"/>
                </a:lnTo>
                <a:lnTo>
                  <a:pt x="1276096" y="19716"/>
                </a:lnTo>
                <a:lnTo>
                  <a:pt x="1269174" y="9461"/>
                </a:lnTo>
                <a:lnTo>
                  <a:pt x="1258919" y="2539"/>
                </a:lnTo>
                <a:lnTo>
                  <a:pt x="1246377" y="0"/>
                </a:lnTo>
                <a:close/>
              </a:path>
            </a:pathLst>
          </a:custGeom>
          <a:solidFill>
            <a:srgbClr val="FFFFFF"/>
          </a:solidFill>
        </p:spPr>
        <p:txBody>
          <a:bodyPr wrap="square" lIns="0" tIns="0" rIns="0" bIns="0" rtlCol="0"/>
          <a:lstStyle/>
          <a:p>
            <a:endParaRPr/>
          </a:p>
        </p:txBody>
      </p:sp>
      <p:sp>
        <p:nvSpPr>
          <p:cNvPr id="21" name="TextBox 20">
            <a:extLst>
              <a:ext uri="{FF2B5EF4-FFF2-40B4-BE49-F238E27FC236}">
                <a16:creationId xmlns:a16="http://schemas.microsoft.com/office/drawing/2014/main" id="{00379FA4-226C-47F4-3370-65E541CE3E0F}"/>
              </a:ext>
            </a:extLst>
          </p:cNvPr>
          <p:cNvSpPr txBox="1"/>
          <p:nvPr/>
        </p:nvSpPr>
        <p:spPr>
          <a:xfrm>
            <a:off x="5512218" y="2960152"/>
            <a:ext cx="1823830" cy="261610"/>
          </a:xfrm>
          <a:prstGeom prst="rect">
            <a:avLst/>
          </a:prstGeom>
          <a:noFill/>
        </p:spPr>
        <p:txBody>
          <a:bodyPr wrap="square">
            <a:spAutoFit/>
          </a:bodyPr>
          <a:lstStyle/>
          <a:p>
            <a:pPr marL="12700">
              <a:lnSpc>
                <a:spcPct val="100000"/>
              </a:lnSpc>
              <a:spcBef>
                <a:spcPts val="95"/>
              </a:spcBef>
            </a:pPr>
            <a:r>
              <a:rPr lang="en-US" sz="1100">
                <a:solidFill>
                  <a:srgbClr val="315D71"/>
                </a:solidFill>
                <a:latin typeface="Calibri"/>
                <a:cs typeface="Calibri"/>
              </a:rPr>
              <a:t>Desert</a:t>
            </a:r>
            <a:r>
              <a:rPr lang="en-US" sz="1100" spc="-20">
                <a:solidFill>
                  <a:srgbClr val="315D71"/>
                </a:solidFill>
                <a:latin typeface="Calibri"/>
                <a:cs typeface="Calibri"/>
              </a:rPr>
              <a:t> </a:t>
            </a:r>
            <a:r>
              <a:rPr lang="en-US" sz="1100">
                <a:solidFill>
                  <a:srgbClr val="315D71"/>
                </a:solidFill>
                <a:latin typeface="Calibri"/>
                <a:cs typeface="Calibri"/>
              </a:rPr>
              <a:t>Hot</a:t>
            </a:r>
            <a:r>
              <a:rPr lang="en-US" sz="1100" spc="-15">
                <a:solidFill>
                  <a:srgbClr val="315D71"/>
                </a:solidFill>
                <a:latin typeface="Calibri"/>
                <a:cs typeface="Calibri"/>
              </a:rPr>
              <a:t> </a:t>
            </a:r>
            <a:r>
              <a:rPr lang="en-US" sz="1100" spc="-10">
                <a:solidFill>
                  <a:srgbClr val="315D71"/>
                </a:solidFill>
                <a:latin typeface="Calibri"/>
                <a:cs typeface="Calibri"/>
              </a:rPr>
              <a:t>Springs</a:t>
            </a:r>
            <a:endParaRPr lang="en-US" sz="1100">
              <a:latin typeface="Calibri"/>
              <a:cs typeface="Calibri"/>
            </a:endParaRPr>
          </a:p>
        </p:txBody>
      </p:sp>
      <p:sp>
        <p:nvSpPr>
          <p:cNvPr id="22" name="object 11">
            <a:extLst>
              <a:ext uri="{FF2B5EF4-FFF2-40B4-BE49-F238E27FC236}">
                <a16:creationId xmlns:a16="http://schemas.microsoft.com/office/drawing/2014/main" id="{DA11FACE-F7C7-3C6A-F296-80E07C5AE8D6}"/>
              </a:ext>
            </a:extLst>
          </p:cNvPr>
          <p:cNvSpPr/>
          <p:nvPr/>
        </p:nvSpPr>
        <p:spPr>
          <a:xfrm>
            <a:off x="4972878" y="5580762"/>
            <a:ext cx="929005" cy="182880"/>
          </a:xfrm>
          <a:custGeom>
            <a:avLst/>
            <a:gdLst/>
            <a:ahLst/>
            <a:cxnLst/>
            <a:rect l="l" t="t" r="r" b="b"/>
            <a:pathLst>
              <a:path w="929004" h="182879">
                <a:moveTo>
                  <a:pt x="898398" y="0"/>
                </a:moveTo>
                <a:lnTo>
                  <a:pt x="30480" y="0"/>
                </a:lnTo>
                <a:lnTo>
                  <a:pt x="18591" y="2394"/>
                </a:lnTo>
                <a:lnTo>
                  <a:pt x="8905" y="8924"/>
                </a:lnTo>
                <a:lnTo>
                  <a:pt x="2387" y="18613"/>
                </a:lnTo>
                <a:lnTo>
                  <a:pt x="0" y="30480"/>
                </a:lnTo>
                <a:lnTo>
                  <a:pt x="0" y="152400"/>
                </a:lnTo>
                <a:lnTo>
                  <a:pt x="2387" y="164261"/>
                </a:lnTo>
                <a:lnTo>
                  <a:pt x="8905" y="173950"/>
                </a:lnTo>
                <a:lnTo>
                  <a:pt x="18591" y="180483"/>
                </a:lnTo>
                <a:lnTo>
                  <a:pt x="30480" y="182880"/>
                </a:lnTo>
                <a:lnTo>
                  <a:pt x="898398" y="182880"/>
                </a:lnTo>
                <a:lnTo>
                  <a:pt x="910286" y="180483"/>
                </a:lnTo>
                <a:lnTo>
                  <a:pt x="919972" y="173950"/>
                </a:lnTo>
                <a:lnTo>
                  <a:pt x="926490" y="164261"/>
                </a:lnTo>
                <a:lnTo>
                  <a:pt x="928878" y="152400"/>
                </a:lnTo>
                <a:lnTo>
                  <a:pt x="928878" y="30480"/>
                </a:lnTo>
                <a:lnTo>
                  <a:pt x="926490" y="18613"/>
                </a:lnTo>
                <a:lnTo>
                  <a:pt x="919972" y="8924"/>
                </a:lnTo>
                <a:lnTo>
                  <a:pt x="910286" y="2394"/>
                </a:lnTo>
                <a:lnTo>
                  <a:pt x="898398" y="0"/>
                </a:lnTo>
                <a:close/>
              </a:path>
            </a:pathLst>
          </a:custGeom>
          <a:solidFill>
            <a:srgbClr val="FFFFFF"/>
          </a:solidFill>
        </p:spPr>
        <p:txBody>
          <a:bodyPr wrap="square" lIns="0" tIns="0" rIns="0" bIns="0" rtlCol="0"/>
          <a:lstStyle/>
          <a:p>
            <a:endParaRPr/>
          </a:p>
        </p:txBody>
      </p:sp>
      <p:sp>
        <p:nvSpPr>
          <p:cNvPr id="24" name="TextBox 23">
            <a:extLst>
              <a:ext uri="{FF2B5EF4-FFF2-40B4-BE49-F238E27FC236}">
                <a16:creationId xmlns:a16="http://schemas.microsoft.com/office/drawing/2014/main" id="{24DB844A-CAC9-B67A-FCCB-40D85E197969}"/>
              </a:ext>
            </a:extLst>
          </p:cNvPr>
          <p:cNvSpPr txBox="1"/>
          <p:nvPr/>
        </p:nvSpPr>
        <p:spPr>
          <a:xfrm>
            <a:off x="4953000" y="5523235"/>
            <a:ext cx="929005" cy="261610"/>
          </a:xfrm>
          <a:prstGeom prst="rect">
            <a:avLst/>
          </a:prstGeom>
          <a:noFill/>
        </p:spPr>
        <p:txBody>
          <a:bodyPr wrap="square">
            <a:spAutoFit/>
          </a:bodyPr>
          <a:lstStyle/>
          <a:p>
            <a:pPr marL="12700">
              <a:lnSpc>
                <a:spcPct val="100000"/>
              </a:lnSpc>
              <a:spcBef>
                <a:spcPts val="95"/>
              </a:spcBef>
            </a:pPr>
            <a:r>
              <a:rPr lang="en-US" sz="1100">
                <a:solidFill>
                  <a:srgbClr val="315D71"/>
                </a:solidFill>
                <a:latin typeface="Calibri"/>
                <a:cs typeface="Calibri"/>
              </a:rPr>
              <a:t>Palm</a:t>
            </a:r>
            <a:r>
              <a:rPr lang="en-US" sz="1100" spc="-20">
                <a:solidFill>
                  <a:srgbClr val="315D71"/>
                </a:solidFill>
                <a:latin typeface="Calibri"/>
                <a:cs typeface="Calibri"/>
              </a:rPr>
              <a:t> </a:t>
            </a:r>
            <a:r>
              <a:rPr lang="en-US" sz="1100" spc="-10">
                <a:solidFill>
                  <a:srgbClr val="315D71"/>
                </a:solidFill>
                <a:latin typeface="Calibri"/>
                <a:cs typeface="Calibri"/>
              </a:rPr>
              <a:t>Springs</a:t>
            </a:r>
            <a:endParaRPr lang="en-US" sz="11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object 4">
            <a:extLst>
              <a:ext uri="{FF2B5EF4-FFF2-40B4-BE49-F238E27FC236}">
                <a16:creationId xmlns:a16="http://schemas.microsoft.com/office/drawing/2014/main" id="{530A79B2-E995-E49A-8D3E-E4E26D351453}"/>
              </a:ext>
            </a:extLst>
          </p:cNvPr>
          <p:cNvGrpSpPr/>
          <p:nvPr/>
        </p:nvGrpSpPr>
        <p:grpSpPr>
          <a:xfrm>
            <a:off x="4295967" y="3749720"/>
            <a:ext cx="1214141" cy="1100585"/>
            <a:chOff x="176974" y="1675828"/>
            <a:chExt cx="1304925" cy="2019935"/>
          </a:xfrm>
        </p:grpSpPr>
        <p:pic>
          <p:nvPicPr>
            <p:cNvPr id="99" name="object 5">
              <a:extLst>
                <a:ext uri="{FF2B5EF4-FFF2-40B4-BE49-F238E27FC236}">
                  <a16:creationId xmlns:a16="http://schemas.microsoft.com/office/drawing/2014/main" id="{80AB1BF2-1610-D943-5DF3-CC877F931E2E}"/>
                </a:ext>
              </a:extLst>
            </p:cNvPr>
            <p:cNvPicPr/>
            <p:nvPr/>
          </p:nvPicPr>
          <p:blipFill>
            <a:blip r:embed="rId2" cstate="print"/>
            <a:stretch>
              <a:fillRect/>
            </a:stretch>
          </p:blipFill>
          <p:spPr>
            <a:xfrm>
              <a:off x="191262" y="1690116"/>
              <a:ext cx="1276350" cy="1991106"/>
            </a:xfrm>
            <a:prstGeom prst="rect">
              <a:avLst/>
            </a:prstGeom>
          </p:spPr>
        </p:pic>
        <p:sp>
          <p:nvSpPr>
            <p:cNvPr id="100" name="object 6">
              <a:extLst>
                <a:ext uri="{FF2B5EF4-FFF2-40B4-BE49-F238E27FC236}">
                  <a16:creationId xmlns:a16="http://schemas.microsoft.com/office/drawing/2014/main" id="{F7AD5D77-1CAC-24A6-139F-6EC5DC7189FD}"/>
                </a:ext>
              </a:extLst>
            </p:cNvPr>
            <p:cNvSpPr/>
            <p:nvPr/>
          </p:nvSpPr>
          <p:spPr>
            <a:xfrm>
              <a:off x="191262" y="1690116"/>
              <a:ext cx="1276350" cy="1991360"/>
            </a:xfrm>
            <a:custGeom>
              <a:avLst/>
              <a:gdLst/>
              <a:ahLst/>
              <a:cxnLst/>
              <a:rect l="l" t="t" r="r" b="b"/>
              <a:pathLst>
                <a:path w="1276350" h="1991360">
                  <a:moveTo>
                    <a:pt x="0" y="127635"/>
                  </a:moveTo>
                  <a:lnTo>
                    <a:pt x="10031" y="77956"/>
                  </a:lnTo>
                  <a:lnTo>
                    <a:pt x="37385" y="37385"/>
                  </a:lnTo>
                  <a:lnTo>
                    <a:pt x="77956" y="10031"/>
                  </a:lnTo>
                  <a:lnTo>
                    <a:pt x="127634" y="0"/>
                  </a:lnTo>
                  <a:lnTo>
                    <a:pt x="1148715" y="0"/>
                  </a:lnTo>
                  <a:lnTo>
                    <a:pt x="1198393" y="10031"/>
                  </a:lnTo>
                  <a:lnTo>
                    <a:pt x="1238964" y="37385"/>
                  </a:lnTo>
                  <a:lnTo>
                    <a:pt x="1266318" y="77956"/>
                  </a:lnTo>
                  <a:lnTo>
                    <a:pt x="1276350" y="127635"/>
                  </a:lnTo>
                  <a:lnTo>
                    <a:pt x="1276350" y="1863471"/>
                  </a:lnTo>
                  <a:lnTo>
                    <a:pt x="1266318" y="1913149"/>
                  </a:lnTo>
                  <a:lnTo>
                    <a:pt x="1238964" y="1953720"/>
                  </a:lnTo>
                  <a:lnTo>
                    <a:pt x="1198393" y="1981074"/>
                  </a:lnTo>
                  <a:lnTo>
                    <a:pt x="1148715" y="1991106"/>
                  </a:lnTo>
                  <a:lnTo>
                    <a:pt x="127634" y="1991106"/>
                  </a:lnTo>
                  <a:lnTo>
                    <a:pt x="77956" y="1981074"/>
                  </a:lnTo>
                  <a:lnTo>
                    <a:pt x="37385" y="1953720"/>
                  </a:lnTo>
                  <a:lnTo>
                    <a:pt x="10031" y="1913149"/>
                  </a:lnTo>
                  <a:lnTo>
                    <a:pt x="0" y="1863471"/>
                  </a:lnTo>
                  <a:lnTo>
                    <a:pt x="0" y="127635"/>
                  </a:lnTo>
                  <a:close/>
                </a:path>
              </a:pathLst>
            </a:custGeom>
            <a:ln w="28574">
              <a:solidFill>
                <a:srgbClr val="FFFFFF"/>
              </a:solidFill>
            </a:ln>
          </p:spPr>
          <p:txBody>
            <a:bodyPr wrap="square" lIns="0" tIns="0" rIns="0" bIns="0" rtlCol="0"/>
            <a:lstStyle/>
            <a:p>
              <a:endParaRPr/>
            </a:p>
          </p:txBody>
        </p:sp>
      </p:grpSp>
      <p:grpSp>
        <p:nvGrpSpPr>
          <p:cNvPr id="89" name="object 4">
            <a:extLst>
              <a:ext uri="{FF2B5EF4-FFF2-40B4-BE49-F238E27FC236}">
                <a16:creationId xmlns:a16="http://schemas.microsoft.com/office/drawing/2014/main" id="{634E9702-6F5C-B40C-24BF-B86ECC064EDD}"/>
              </a:ext>
            </a:extLst>
          </p:cNvPr>
          <p:cNvGrpSpPr/>
          <p:nvPr/>
        </p:nvGrpSpPr>
        <p:grpSpPr>
          <a:xfrm>
            <a:off x="894531" y="3845715"/>
            <a:ext cx="1169052" cy="1449661"/>
            <a:chOff x="176974" y="1675828"/>
            <a:chExt cx="1304925" cy="2019935"/>
          </a:xfrm>
        </p:grpSpPr>
        <p:pic>
          <p:nvPicPr>
            <p:cNvPr id="90" name="object 5">
              <a:extLst>
                <a:ext uri="{FF2B5EF4-FFF2-40B4-BE49-F238E27FC236}">
                  <a16:creationId xmlns:a16="http://schemas.microsoft.com/office/drawing/2014/main" id="{D46D8B33-B1D8-6B1B-9754-9EF30F96F3E6}"/>
                </a:ext>
              </a:extLst>
            </p:cNvPr>
            <p:cNvPicPr/>
            <p:nvPr/>
          </p:nvPicPr>
          <p:blipFill>
            <a:blip r:embed="rId2" cstate="print"/>
            <a:stretch>
              <a:fillRect/>
            </a:stretch>
          </p:blipFill>
          <p:spPr>
            <a:xfrm>
              <a:off x="191262" y="1690116"/>
              <a:ext cx="1276350" cy="1991106"/>
            </a:xfrm>
            <a:prstGeom prst="rect">
              <a:avLst/>
            </a:prstGeom>
          </p:spPr>
        </p:pic>
        <p:sp>
          <p:nvSpPr>
            <p:cNvPr id="91" name="object 6">
              <a:extLst>
                <a:ext uri="{FF2B5EF4-FFF2-40B4-BE49-F238E27FC236}">
                  <a16:creationId xmlns:a16="http://schemas.microsoft.com/office/drawing/2014/main" id="{B584BD02-87D1-7F06-EDEC-09116459C09E}"/>
                </a:ext>
              </a:extLst>
            </p:cNvPr>
            <p:cNvSpPr/>
            <p:nvPr/>
          </p:nvSpPr>
          <p:spPr>
            <a:xfrm>
              <a:off x="191262" y="1690116"/>
              <a:ext cx="1276350" cy="1991360"/>
            </a:xfrm>
            <a:custGeom>
              <a:avLst/>
              <a:gdLst/>
              <a:ahLst/>
              <a:cxnLst/>
              <a:rect l="l" t="t" r="r" b="b"/>
              <a:pathLst>
                <a:path w="1276350" h="1991360">
                  <a:moveTo>
                    <a:pt x="0" y="127635"/>
                  </a:moveTo>
                  <a:lnTo>
                    <a:pt x="10031" y="77956"/>
                  </a:lnTo>
                  <a:lnTo>
                    <a:pt x="37385" y="37385"/>
                  </a:lnTo>
                  <a:lnTo>
                    <a:pt x="77956" y="10031"/>
                  </a:lnTo>
                  <a:lnTo>
                    <a:pt x="127634" y="0"/>
                  </a:lnTo>
                  <a:lnTo>
                    <a:pt x="1148715" y="0"/>
                  </a:lnTo>
                  <a:lnTo>
                    <a:pt x="1198393" y="10031"/>
                  </a:lnTo>
                  <a:lnTo>
                    <a:pt x="1238964" y="37385"/>
                  </a:lnTo>
                  <a:lnTo>
                    <a:pt x="1266318" y="77956"/>
                  </a:lnTo>
                  <a:lnTo>
                    <a:pt x="1276350" y="127635"/>
                  </a:lnTo>
                  <a:lnTo>
                    <a:pt x="1276350" y="1863471"/>
                  </a:lnTo>
                  <a:lnTo>
                    <a:pt x="1266318" y="1913149"/>
                  </a:lnTo>
                  <a:lnTo>
                    <a:pt x="1238964" y="1953720"/>
                  </a:lnTo>
                  <a:lnTo>
                    <a:pt x="1198393" y="1981074"/>
                  </a:lnTo>
                  <a:lnTo>
                    <a:pt x="1148715" y="1991106"/>
                  </a:lnTo>
                  <a:lnTo>
                    <a:pt x="127634" y="1991106"/>
                  </a:lnTo>
                  <a:lnTo>
                    <a:pt x="77956" y="1981074"/>
                  </a:lnTo>
                  <a:lnTo>
                    <a:pt x="37385" y="1953720"/>
                  </a:lnTo>
                  <a:lnTo>
                    <a:pt x="10031" y="1913149"/>
                  </a:lnTo>
                  <a:lnTo>
                    <a:pt x="0" y="1863471"/>
                  </a:lnTo>
                  <a:lnTo>
                    <a:pt x="0" y="127635"/>
                  </a:lnTo>
                  <a:close/>
                </a:path>
              </a:pathLst>
            </a:custGeom>
            <a:ln w="28574">
              <a:solidFill>
                <a:srgbClr val="FFFFFF"/>
              </a:solidFill>
            </a:ln>
          </p:spPr>
          <p:txBody>
            <a:bodyPr wrap="square" lIns="0" tIns="0" rIns="0" bIns="0" rtlCol="0"/>
            <a:lstStyle/>
            <a:p>
              <a:endParaRPr/>
            </a:p>
          </p:txBody>
        </p:sp>
      </p:grpSp>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Water Management and SGMA Timeline for MCSB</a:t>
            </a:r>
          </a:p>
        </p:txBody>
      </p:sp>
      <p:sp>
        <p:nvSpPr>
          <p:cNvPr id="78" name="object 78"/>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16</a:t>
            </a:fld>
            <a:endParaRPr lang="en-US"/>
          </a:p>
        </p:txBody>
      </p:sp>
      <p:grpSp>
        <p:nvGrpSpPr>
          <p:cNvPr id="4" name="object 4"/>
          <p:cNvGrpSpPr/>
          <p:nvPr/>
        </p:nvGrpSpPr>
        <p:grpSpPr>
          <a:xfrm>
            <a:off x="162814" y="1031996"/>
            <a:ext cx="1115969" cy="2028565"/>
            <a:chOff x="176974" y="1675828"/>
            <a:chExt cx="1304925" cy="2019935"/>
          </a:xfrm>
        </p:grpSpPr>
        <p:pic>
          <p:nvPicPr>
            <p:cNvPr id="5" name="object 5"/>
            <p:cNvPicPr/>
            <p:nvPr/>
          </p:nvPicPr>
          <p:blipFill>
            <a:blip r:embed="rId2" cstate="print"/>
            <a:stretch>
              <a:fillRect/>
            </a:stretch>
          </p:blipFill>
          <p:spPr>
            <a:xfrm>
              <a:off x="191262" y="1690116"/>
              <a:ext cx="1276350" cy="1991106"/>
            </a:xfrm>
            <a:prstGeom prst="rect">
              <a:avLst/>
            </a:prstGeom>
          </p:spPr>
        </p:pic>
        <p:sp>
          <p:nvSpPr>
            <p:cNvPr id="6" name="object 6"/>
            <p:cNvSpPr/>
            <p:nvPr/>
          </p:nvSpPr>
          <p:spPr>
            <a:xfrm>
              <a:off x="191262" y="1690116"/>
              <a:ext cx="1276350" cy="1991360"/>
            </a:xfrm>
            <a:custGeom>
              <a:avLst/>
              <a:gdLst/>
              <a:ahLst/>
              <a:cxnLst/>
              <a:rect l="l" t="t" r="r" b="b"/>
              <a:pathLst>
                <a:path w="1276350" h="1991360">
                  <a:moveTo>
                    <a:pt x="0" y="127635"/>
                  </a:moveTo>
                  <a:lnTo>
                    <a:pt x="10031" y="77956"/>
                  </a:lnTo>
                  <a:lnTo>
                    <a:pt x="37385" y="37385"/>
                  </a:lnTo>
                  <a:lnTo>
                    <a:pt x="77956" y="10031"/>
                  </a:lnTo>
                  <a:lnTo>
                    <a:pt x="127634" y="0"/>
                  </a:lnTo>
                  <a:lnTo>
                    <a:pt x="1148715" y="0"/>
                  </a:lnTo>
                  <a:lnTo>
                    <a:pt x="1198393" y="10031"/>
                  </a:lnTo>
                  <a:lnTo>
                    <a:pt x="1238964" y="37385"/>
                  </a:lnTo>
                  <a:lnTo>
                    <a:pt x="1266318" y="77956"/>
                  </a:lnTo>
                  <a:lnTo>
                    <a:pt x="1276350" y="127635"/>
                  </a:lnTo>
                  <a:lnTo>
                    <a:pt x="1276350" y="1863471"/>
                  </a:lnTo>
                  <a:lnTo>
                    <a:pt x="1266318" y="1913149"/>
                  </a:lnTo>
                  <a:lnTo>
                    <a:pt x="1238964" y="1953720"/>
                  </a:lnTo>
                  <a:lnTo>
                    <a:pt x="1198393" y="1981074"/>
                  </a:lnTo>
                  <a:lnTo>
                    <a:pt x="1148715" y="1991106"/>
                  </a:lnTo>
                  <a:lnTo>
                    <a:pt x="127634" y="1991106"/>
                  </a:lnTo>
                  <a:lnTo>
                    <a:pt x="77956" y="1981074"/>
                  </a:lnTo>
                  <a:lnTo>
                    <a:pt x="37385" y="1953720"/>
                  </a:lnTo>
                  <a:lnTo>
                    <a:pt x="10031" y="1913149"/>
                  </a:lnTo>
                  <a:lnTo>
                    <a:pt x="0" y="1863471"/>
                  </a:lnTo>
                  <a:lnTo>
                    <a:pt x="0" y="127635"/>
                  </a:lnTo>
                  <a:close/>
                </a:path>
              </a:pathLst>
            </a:custGeom>
            <a:ln w="28574">
              <a:solidFill>
                <a:srgbClr val="FFFFFF"/>
              </a:solidFill>
            </a:ln>
          </p:spPr>
          <p:txBody>
            <a:bodyPr wrap="square" lIns="0" tIns="0" rIns="0" bIns="0" rtlCol="0"/>
            <a:lstStyle/>
            <a:p>
              <a:endParaRPr/>
            </a:p>
          </p:txBody>
        </p:sp>
      </p:grpSp>
      <p:sp>
        <p:nvSpPr>
          <p:cNvPr id="7" name="object 7"/>
          <p:cNvSpPr txBox="1"/>
          <p:nvPr/>
        </p:nvSpPr>
        <p:spPr>
          <a:xfrm>
            <a:off x="252161" y="1045463"/>
            <a:ext cx="928018" cy="1946687"/>
          </a:xfrm>
          <a:prstGeom prst="rect">
            <a:avLst/>
          </a:prstGeom>
        </p:spPr>
        <p:txBody>
          <a:bodyPr vert="horz" wrap="square" lIns="0" tIns="92710" rIns="0" bIns="0" rtlCol="0">
            <a:spAutoFit/>
          </a:bodyPr>
          <a:lstStyle/>
          <a:p>
            <a:pPr marL="12700" marR="5080" algn="ctr">
              <a:lnSpc>
                <a:spcPct val="86000"/>
              </a:lnSpc>
              <a:spcBef>
                <a:spcPts val="785"/>
              </a:spcBef>
            </a:pPr>
            <a:r>
              <a:rPr sz="1400" spc="-10">
                <a:solidFill>
                  <a:srgbClr val="FFFFFF"/>
                </a:solidFill>
                <a:latin typeface="Arial Narrow"/>
                <a:cs typeface="Arial Narrow"/>
              </a:rPr>
              <a:t>Groundwater </a:t>
            </a:r>
            <a:r>
              <a:rPr sz="1400">
                <a:solidFill>
                  <a:srgbClr val="FFFFFF"/>
                </a:solidFill>
                <a:latin typeface="Arial Narrow"/>
                <a:cs typeface="Arial Narrow"/>
              </a:rPr>
              <a:t>recharge</a:t>
            </a:r>
            <a:r>
              <a:rPr sz="1400" spc="-85">
                <a:solidFill>
                  <a:srgbClr val="FFFFFF"/>
                </a:solidFill>
                <a:latin typeface="Arial Narrow"/>
                <a:cs typeface="Arial Narrow"/>
              </a:rPr>
              <a:t> </a:t>
            </a:r>
            <a:r>
              <a:rPr sz="1400" spc="-10">
                <a:solidFill>
                  <a:srgbClr val="FFFFFF"/>
                </a:solidFill>
                <a:latin typeface="Arial Narrow"/>
                <a:cs typeface="Arial Narrow"/>
              </a:rPr>
              <a:t>begins </a:t>
            </a:r>
            <a:r>
              <a:rPr sz="1400">
                <a:solidFill>
                  <a:srgbClr val="FFFFFF"/>
                </a:solidFill>
                <a:latin typeface="Arial Narrow"/>
                <a:cs typeface="Arial Narrow"/>
              </a:rPr>
              <a:t>in</a:t>
            </a:r>
            <a:r>
              <a:rPr sz="1400" spc="-45">
                <a:solidFill>
                  <a:srgbClr val="FFFFFF"/>
                </a:solidFill>
                <a:latin typeface="Arial Narrow"/>
                <a:cs typeface="Arial Narrow"/>
              </a:rPr>
              <a:t> </a:t>
            </a:r>
            <a:r>
              <a:rPr sz="1400">
                <a:solidFill>
                  <a:srgbClr val="FFFFFF"/>
                </a:solidFill>
                <a:latin typeface="Arial Narrow"/>
                <a:cs typeface="Arial Narrow"/>
              </a:rPr>
              <a:t>Mission</a:t>
            </a:r>
            <a:r>
              <a:rPr sz="1400" spc="-30">
                <a:solidFill>
                  <a:srgbClr val="FFFFFF"/>
                </a:solidFill>
                <a:latin typeface="Arial Narrow"/>
                <a:cs typeface="Arial Narrow"/>
              </a:rPr>
              <a:t> </a:t>
            </a:r>
            <a:r>
              <a:rPr sz="1400" spc="-20">
                <a:solidFill>
                  <a:srgbClr val="FFFFFF"/>
                </a:solidFill>
                <a:latin typeface="Arial Narrow"/>
                <a:cs typeface="Arial Narrow"/>
              </a:rPr>
              <a:t>Creek </a:t>
            </a:r>
            <a:r>
              <a:rPr sz="1400">
                <a:solidFill>
                  <a:srgbClr val="FFFFFF"/>
                </a:solidFill>
                <a:latin typeface="Arial Narrow"/>
                <a:cs typeface="Arial Narrow"/>
              </a:rPr>
              <a:t>Subbasin</a:t>
            </a:r>
            <a:r>
              <a:rPr sz="1400" spc="-25">
                <a:solidFill>
                  <a:srgbClr val="FFFFFF"/>
                </a:solidFill>
                <a:latin typeface="Arial Narrow"/>
                <a:cs typeface="Arial Narrow"/>
              </a:rPr>
              <a:t> </a:t>
            </a:r>
            <a:r>
              <a:rPr sz="1400" spc="-10">
                <a:solidFill>
                  <a:srgbClr val="FFFFFF"/>
                </a:solidFill>
                <a:latin typeface="Arial Narrow"/>
                <a:cs typeface="Arial Narrow"/>
              </a:rPr>
              <a:t>based </a:t>
            </a:r>
            <a:r>
              <a:rPr sz="1400">
                <a:solidFill>
                  <a:srgbClr val="FFFFFF"/>
                </a:solidFill>
                <a:latin typeface="Arial Narrow"/>
                <a:cs typeface="Arial Narrow"/>
              </a:rPr>
              <a:t>on</a:t>
            </a:r>
            <a:r>
              <a:rPr sz="1400" spc="-20">
                <a:solidFill>
                  <a:srgbClr val="FFFFFF"/>
                </a:solidFill>
                <a:latin typeface="Arial Narrow"/>
                <a:cs typeface="Arial Narrow"/>
              </a:rPr>
              <a:t> </a:t>
            </a:r>
            <a:r>
              <a:rPr sz="1400">
                <a:solidFill>
                  <a:srgbClr val="FFFFFF"/>
                </a:solidFill>
                <a:latin typeface="Arial Narrow"/>
                <a:cs typeface="Arial Narrow"/>
              </a:rPr>
              <a:t>over</a:t>
            </a:r>
            <a:r>
              <a:rPr sz="1400" spc="-15">
                <a:solidFill>
                  <a:srgbClr val="FFFFFF"/>
                </a:solidFill>
                <a:latin typeface="Arial Narrow"/>
                <a:cs typeface="Arial Narrow"/>
              </a:rPr>
              <a:t> </a:t>
            </a:r>
            <a:r>
              <a:rPr sz="1400" spc="-25">
                <a:solidFill>
                  <a:srgbClr val="FFFFFF"/>
                </a:solidFill>
                <a:latin typeface="Arial Narrow"/>
                <a:cs typeface="Arial Narrow"/>
              </a:rPr>
              <a:t>25</a:t>
            </a:r>
            <a:r>
              <a:rPr lang="en-US" sz="1400" spc="500">
                <a:solidFill>
                  <a:srgbClr val="FFFFFF"/>
                </a:solidFill>
                <a:latin typeface="Arial Narrow"/>
                <a:cs typeface="Arial Narrow"/>
              </a:rPr>
              <a:t> </a:t>
            </a:r>
            <a:r>
              <a:rPr sz="1400">
                <a:solidFill>
                  <a:srgbClr val="FFFFFF"/>
                </a:solidFill>
                <a:latin typeface="Arial Narrow"/>
                <a:cs typeface="Arial Narrow"/>
              </a:rPr>
              <a:t>years</a:t>
            </a:r>
            <a:r>
              <a:rPr sz="1400" spc="-30">
                <a:solidFill>
                  <a:srgbClr val="FFFFFF"/>
                </a:solidFill>
                <a:latin typeface="Arial Narrow"/>
                <a:cs typeface="Arial Narrow"/>
              </a:rPr>
              <a:t> </a:t>
            </a:r>
            <a:r>
              <a:rPr sz="1400">
                <a:solidFill>
                  <a:srgbClr val="FFFFFF"/>
                </a:solidFill>
                <a:latin typeface="Arial Narrow"/>
                <a:cs typeface="Arial Narrow"/>
              </a:rPr>
              <a:t>of</a:t>
            </a:r>
            <a:r>
              <a:rPr sz="1400" spc="-35">
                <a:solidFill>
                  <a:srgbClr val="FFFFFF"/>
                </a:solidFill>
                <a:latin typeface="Arial Narrow"/>
                <a:cs typeface="Arial Narrow"/>
              </a:rPr>
              <a:t> </a:t>
            </a:r>
            <a:r>
              <a:rPr sz="1400" spc="-10">
                <a:solidFill>
                  <a:srgbClr val="FFFFFF"/>
                </a:solidFill>
                <a:latin typeface="Arial Narrow"/>
                <a:cs typeface="Arial Narrow"/>
              </a:rPr>
              <a:t>prior </a:t>
            </a:r>
            <a:r>
              <a:rPr sz="1400">
                <a:solidFill>
                  <a:srgbClr val="FFFFFF"/>
                </a:solidFill>
                <a:latin typeface="Arial Narrow"/>
                <a:cs typeface="Arial Narrow"/>
              </a:rPr>
              <a:t>planning</a:t>
            </a:r>
            <a:r>
              <a:rPr sz="1400" spc="-20">
                <a:solidFill>
                  <a:srgbClr val="FFFFFF"/>
                </a:solidFill>
                <a:latin typeface="Arial Narrow"/>
                <a:cs typeface="Arial Narrow"/>
              </a:rPr>
              <a:t> </a:t>
            </a:r>
            <a:r>
              <a:rPr sz="1400" spc="-10">
                <a:solidFill>
                  <a:srgbClr val="FFFFFF"/>
                </a:solidFill>
                <a:latin typeface="Arial Narrow"/>
                <a:cs typeface="Arial Narrow"/>
              </a:rPr>
              <a:t>efforts</a:t>
            </a:r>
            <a:endParaRPr sz="1400">
              <a:latin typeface="Arial Narrow"/>
              <a:cs typeface="Arial Narrow"/>
            </a:endParaRPr>
          </a:p>
        </p:txBody>
      </p:sp>
      <p:sp>
        <p:nvSpPr>
          <p:cNvPr id="14" name="object 14"/>
          <p:cNvSpPr txBox="1"/>
          <p:nvPr/>
        </p:nvSpPr>
        <p:spPr>
          <a:xfrm>
            <a:off x="926045" y="3888113"/>
            <a:ext cx="1062355" cy="1205458"/>
          </a:xfrm>
          <a:prstGeom prst="rect">
            <a:avLst/>
          </a:prstGeom>
        </p:spPr>
        <p:txBody>
          <a:bodyPr vert="horz" wrap="square" lIns="0" tIns="92710" rIns="0" bIns="0" rtlCol="0">
            <a:spAutoFit/>
          </a:bodyPr>
          <a:lstStyle/>
          <a:p>
            <a:pPr marL="12700" marR="5080" indent="-1270" algn="ctr">
              <a:lnSpc>
                <a:spcPct val="86000"/>
              </a:lnSpc>
              <a:spcBef>
                <a:spcPts val="785"/>
              </a:spcBef>
            </a:pPr>
            <a:r>
              <a:rPr sz="1400">
                <a:solidFill>
                  <a:srgbClr val="FFFFFF"/>
                </a:solidFill>
                <a:latin typeface="Arial Narrow"/>
                <a:cs typeface="Arial Narrow"/>
              </a:rPr>
              <a:t>Mission</a:t>
            </a:r>
            <a:r>
              <a:rPr sz="1400" spc="-65">
                <a:solidFill>
                  <a:srgbClr val="FFFFFF"/>
                </a:solidFill>
                <a:latin typeface="Arial Narrow"/>
                <a:cs typeface="Arial Narrow"/>
              </a:rPr>
              <a:t> </a:t>
            </a:r>
            <a:r>
              <a:rPr sz="1400" spc="-20">
                <a:solidFill>
                  <a:srgbClr val="FFFFFF"/>
                </a:solidFill>
                <a:latin typeface="Arial Narrow"/>
                <a:cs typeface="Arial Narrow"/>
              </a:rPr>
              <a:t>Creek </a:t>
            </a:r>
            <a:r>
              <a:rPr sz="1400" spc="-10">
                <a:solidFill>
                  <a:srgbClr val="FFFFFF"/>
                </a:solidFill>
                <a:latin typeface="Arial Narrow"/>
                <a:cs typeface="Arial Narrow"/>
              </a:rPr>
              <a:t>Groundwater Replenishment Agreement </a:t>
            </a:r>
            <a:r>
              <a:rPr sz="1400">
                <a:solidFill>
                  <a:srgbClr val="FFFFFF"/>
                </a:solidFill>
                <a:latin typeface="Arial Narrow"/>
                <a:cs typeface="Arial Narrow"/>
              </a:rPr>
              <a:t>between</a:t>
            </a:r>
            <a:r>
              <a:rPr sz="1400" spc="-40">
                <a:solidFill>
                  <a:srgbClr val="FFFFFF"/>
                </a:solidFill>
                <a:latin typeface="Arial Narrow"/>
                <a:cs typeface="Arial Narrow"/>
              </a:rPr>
              <a:t> </a:t>
            </a:r>
            <a:r>
              <a:rPr sz="1400" spc="-20">
                <a:solidFill>
                  <a:srgbClr val="FFFFFF"/>
                </a:solidFill>
                <a:latin typeface="Arial Narrow"/>
                <a:cs typeface="Arial Narrow"/>
              </a:rPr>
              <a:t>CVWD </a:t>
            </a:r>
            <a:r>
              <a:rPr sz="1400">
                <a:solidFill>
                  <a:srgbClr val="FFFFFF"/>
                </a:solidFill>
                <a:latin typeface="Arial Narrow"/>
                <a:cs typeface="Arial Narrow"/>
              </a:rPr>
              <a:t>and</a:t>
            </a:r>
            <a:r>
              <a:rPr sz="1400" spc="-15">
                <a:solidFill>
                  <a:srgbClr val="FFFFFF"/>
                </a:solidFill>
                <a:latin typeface="Arial Narrow"/>
                <a:cs typeface="Arial Narrow"/>
              </a:rPr>
              <a:t> </a:t>
            </a:r>
            <a:r>
              <a:rPr sz="1400" spc="-25">
                <a:solidFill>
                  <a:srgbClr val="FFFFFF"/>
                </a:solidFill>
                <a:latin typeface="Arial Narrow"/>
                <a:cs typeface="Arial Narrow"/>
              </a:rPr>
              <a:t>DWA</a:t>
            </a:r>
            <a:endParaRPr sz="1400">
              <a:latin typeface="Arial Narrow"/>
              <a:cs typeface="Arial Narrow"/>
            </a:endParaRPr>
          </a:p>
        </p:txBody>
      </p:sp>
      <p:grpSp>
        <p:nvGrpSpPr>
          <p:cNvPr id="18" name="object 18"/>
          <p:cNvGrpSpPr/>
          <p:nvPr/>
        </p:nvGrpSpPr>
        <p:grpSpPr>
          <a:xfrm>
            <a:off x="1877495" y="1573110"/>
            <a:ext cx="1086710" cy="1467370"/>
            <a:chOff x="3561016" y="1675828"/>
            <a:chExt cx="1304925" cy="2019935"/>
          </a:xfrm>
        </p:grpSpPr>
        <p:pic>
          <p:nvPicPr>
            <p:cNvPr id="19" name="object 19"/>
            <p:cNvPicPr/>
            <p:nvPr/>
          </p:nvPicPr>
          <p:blipFill>
            <a:blip r:embed="rId2" cstate="print"/>
            <a:stretch>
              <a:fillRect/>
            </a:stretch>
          </p:blipFill>
          <p:spPr>
            <a:xfrm>
              <a:off x="3575303" y="1690116"/>
              <a:ext cx="1276350" cy="1991106"/>
            </a:xfrm>
            <a:prstGeom prst="rect">
              <a:avLst/>
            </a:prstGeom>
          </p:spPr>
        </p:pic>
        <p:sp>
          <p:nvSpPr>
            <p:cNvPr id="20" name="object 20"/>
            <p:cNvSpPr/>
            <p:nvPr/>
          </p:nvSpPr>
          <p:spPr>
            <a:xfrm>
              <a:off x="3575303" y="1690116"/>
              <a:ext cx="1276350" cy="1991360"/>
            </a:xfrm>
            <a:custGeom>
              <a:avLst/>
              <a:gdLst/>
              <a:ahLst/>
              <a:cxnLst/>
              <a:rect l="l" t="t" r="r" b="b"/>
              <a:pathLst>
                <a:path w="1276350" h="1991360">
                  <a:moveTo>
                    <a:pt x="0" y="127635"/>
                  </a:moveTo>
                  <a:lnTo>
                    <a:pt x="10031" y="77956"/>
                  </a:lnTo>
                  <a:lnTo>
                    <a:pt x="37385" y="37385"/>
                  </a:lnTo>
                  <a:lnTo>
                    <a:pt x="77956" y="10031"/>
                  </a:lnTo>
                  <a:lnTo>
                    <a:pt x="127635" y="0"/>
                  </a:lnTo>
                  <a:lnTo>
                    <a:pt x="1148715" y="0"/>
                  </a:lnTo>
                  <a:lnTo>
                    <a:pt x="1198393" y="10031"/>
                  </a:lnTo>
                  <a:lnTo>
                    <a:pt x="1238964" y="37385"/>
                  </a:lnTo>
                  <a:lnTo>
                    <a:pt x="1266318" y="77956"/>
                  </a:lnTo>
                  <a:lnTo>
                    <a:pt x="1276350" y="127635"/>
                  </a:lnTo>
                  <a:lnTo>
                    <a:pt x="1276350" y="1863471"/>
                  </a:lnTo>
                  <a:lnTo>
                    <a:pt x="1266318" y="1913149"/>
                  </a:lnTo>
                  <a:lnTo>
                    <a:pt x="1238964" y="1953720"/>
                  </a:lnTo>
                  <a:lnTo>
                    <a:pt x="1198393" y="1981074"/>
                  </a:lnTo>
                  <a:lnTo>
                    <a:pt x="1148715" y="1991106"/>
                  </a:lnTo>
                  <a:lnTo>
                    <a:pt x="127635" y="1991106"/>
                  </a:lnTo>
                  <a:lnTo>
                    <a:pt x="77956" y="1981074"/>
                  </a:lnTo>
                  <a:lnTo>
                    <a:pt x="37385" y="1953720"/>
                  </a:lnTo>
                  <a:lnTo>
                    <a:pt x="10031" y="1913149"/>
                  </a:lnTo>
                  <a:lnTo>
                    <a:pt x="0" y="1863471"/>
                  </a:lnTo>
                  <a:lnTo>
                    <a:pt x="0" y="127635"/>
                  </a:lnTo>
                  <a:close/>
                </a:path>
              </a:pathLst>
            </a:custGeom>
            <a:ln w="28574">
              <a:solidFill>
                <a:srgbClr val="FFFFFF"/>
              </a:solidFill>
            </a:ln>
          </p:spPr>
          <p:txBody>
            <a:bodyPr wrap="square" lIns="0" tIns="0" rIns="0" bIns="0" rtlCol="0"/>
            <a:lstStyle/>
            <a:p>
              <a:endParaRPr/>
            </a:p>
          </p:txBody>
        </p:sp>
      </p:grpSp>
      <p:sp>
        <p:nvSpPr>
          <p:cNvPr id="21" name="object 21"/>
          <p:cNvSpPr txBox="1"/>
          <p:nvPr/>
        </p:nvSpPr>
        <p:spPr>
          <a:xfrm>
            <a:off x="1873946" y="1654426"/>
            <a:ext cx="1025805" cy="1205458"/>
          </a:xfrm>
          <a:prstGeom prst="rect">
            <a:avLst/>
          </a:prstGeom>
        </p:spPr>
        <p:txBody>
          <a:bodyPr vert="horz" wrap="square" lIns="0" tIns="92710" rIns="0" bIns="0" rtlCol="0">
            <a:spAutoFit/>
          </a:bodyPr>
          <a:lstStyle/>
          <a:p>
            <a:pPr marL="12065" marR="5080" algn="ctr">
              <a:lnSpc>
                <a:spcPct val="86000"/>
              </a:lnSpc>
              <a:spcBef>
                <a:spcPts val="785"/>
              </a:spcBef>
            </a:pPr>
            <a:r>
              <a:rPr sz="1400" spc="-10">
                <a:solidFill>
                  <a:srgbClr val="FFFFFF"/>
                </a:solidFill>
                <a:latin typeface="Arial Narrow"/>
                <a:cs typeface="Arial Narrow"/>
              </a:rPr>
              <a:t>Settlement Agreement </a:t>
            </a:r>
            <a:r>
              <a:rPr sz="1400">
                <a:solidFill>
                  <a:srgbClr val="FFFFFF"/>
                </a:solidFill>
                <a:latin typeface="Arial Narrow"/>
                <a:cs typeface="Arial Narrow"/>
              </a:rPr>
              <a:t>leads</a:t>
            </a:r>
            <a:r>
              <a:rPr sz="1400" spc="-30">
                <a:solidFill>
                  <a:srgbClr val="FFFFFF"/>
                </a:solidFill>
                <a:latin typeface="Arial Narrow"/>
                <a:cs typeface="Arial Narrow"/>
              </a:rPr>
              <a:t> </a:t>
            </a:r>
            <a:r>
              <a:rPr sz="1400" spc="-25">
                <a:solidFill>
                  <a:srgbClr val="FFFFFF"/>
                </a:solidFill>
                <a:latin typeface="Arial Narrow"/>
                <a:cs typeface="Arial Narrow"/>
              </a:rPr>
              <a:t>to </a:t>
            </a:r>
            <a:r>
              <a:rPr sz="1400" spc="-10">
                <a:solidFill>
                  <a:srgbClr val="FFFFFF"/>
                </a:solidFill>
                <a:latin typeface="Arial Narrow"/>
                <a:cs typeface="Arial Narrow"/>
              </a:rPr>
              <a:t>Management Committee formation</a:t>
            </a:r>
            <a:endParaRPr sz="1400">
              <a:latin typeface="Arial Narrow"/>
              <a:cs typeface="Arial Narrow"/>
            </a:endParaRPr>
          </a:p>
        </p:txBody>
      </p:sp>
      <p:sp>
        <p:nvSpPr>
          <p:cNvPr id="28" name="object 28"/>
          <p:cNvSpPr txBox="1"/>
          <p:nvPr/>
        </p:nvSpPr>
        <p:spPr>
          <a:xfrm>
            <a:off x="4449645" y="3732581"/>
            <a:ext cx="899794" cy="1055417"/>
          </a:xfrm>
          <a:prstGeom prst="rect">
            <a:avLst/>
          </a:prstGeom>
        </p:spPr>
        <p:txBody>
          <a:bodyPr vert="horz" wrap="square" lIns="0" tIns="92710" rIns="0" bIns="0" rtlCol="0">
            <a:spAutoFit/>
          </a:bodyPr>
          <a:lstStyle/>
          <a:p>
            <a:pPr marL="12700" marR="5080" algn="ctr">
              <a:lnSpc>
                <a:spcPts val="1450"/>
              </a:lnSpc>
              <a:spcBef>
                <a:spcPts val="790"/>
              </a:spcBef>
            </a:pPr>
            <a:r>
              <a:rPr sz="1400" i="1" spc="-10">
                <a:solidFill>
                  <a:srgbClr val="FFFFFF"/>
                </a:solidFill>
                <a:latin typeface="Arial Narrow"/>
                <a:cs typeface="Arial Narrow"/>
              </a:rPr>
              <a:t>Mission Creek/Garnet </a:t>
            </a:r>
            <a:r>
              <a:rPr sz="1400" i="1">
                <a:solidFill>
                  <a:srgbClr val="FFFFFF"/>
                </a:solidFill>
                <a:latin typeface="Arial Narrow"/>
                <a:cs typeface="Arial Narrow"/>
              </a:rPr>
              <a:t>Hill</a:t>
            </a:r>
            <a:r>
              <a:rPr sz="1400" i="1" spc="-10">
                <a:solidFill>
                  <a:srgbClr val="FFFFFF"/>
                </a:solidFill>
                <a:latin typeface="Arial Narrow"/>
                <a:cs typeface="Arial Narrow"/>
              </a:rPr>
              <a:t> Water Management </a:t>
            </a:r>
            <a:r>
              <a:rPr sz="1400" i="1" spc="-20">
                <a:solidFill>
                  <a:srgbClr val="FFFFFF"/>
                </a:solidFill>
                <a:latin typeface="Arial Narrow"/>
                <a:cs typeface="Arial Narrow"/>
              </a:rPr>
              <a:t>Plan</a:t>
            </a:r>
            <a:endParaRPr sz="1400">
              <a:latin typeface="Arial Narrow"/>
              <a:cs typeface="Arial Narrow"/>
            </a:endParaRPr>
          </a:p>
        </p:txBody>
      </p:sp>
      <p:grpSp>
        <p:nvGrpSpPr>
          <p:cNvPr id="32" name="object 32"/>
          <p:cNvGrpSpPr/>
          <p:nvPr/>
        </p:nvGrpSpPr>
        <p:grpSpPr>
          <a:xfrm>
            <a:off x="5490399" y="1461991"/>
            <a:ext cx="1247780" cy="1477846"/>
            <a:chOff x="7066788" y="1690116"/>
            <a:chExt cx="1276350" cy="1991360"/>
          </a:xfrm>
        </p:grpSpPr>
        <p:pic>
          <p:nvPicPr>
            <p:cNvPr id="33" name="object 33"/>
            <p:cNvPicPr/>
            <p:nvPr/>
          </p:nvPicPr>
          <p:blipFill>
            <a:blip r:embed="rId2" cstate="print"/>
            <a:stretch>
              <a:fillRect/>
            </a:stretch>
          </p:blipFill>
          <p:spPr>
            <a:xfrm>
              <a:off x="7066788" y="1690116"/>
              <a:ext cx="1276350" cy="1991106"/>
            </a:xfrm>
            <a:prstGeom prst="rect">
              <a:avLst/>
            </a:prstGeom>
          </p:spPr>
        </p:pic>
        <p:sp>
          <p:nvSpPr>
            <p:cNvPr id="34" name="object 34"/>
            <p:cNvSpPr/>
            <p:nvPr/>
          </p:nvSpPr>
          <p:spPr>
            <a:xfrm>
              <a:off x="7066788" y="1690116"/>
              <a:ext cx="1276350" cy="1991360"/>
            </a:xfrm>
            <a:custGeom>
              <a:avLst/>
              <a:gdLst/>
              <a:ahLst/>
              <a:cxnLst/>
              <a:rect l="l" t="t" r="r" b="b"/>
              <a:pathLst>
                <a:path w="1276350" h="1991360">
                  <a:moveTo>
                    <a:pt x="0" y="127635"/>
                  </a:moveTo>
                  <a:lnTo>
                    <a:pt x="10031" y="77956"/>
                  </a:lnTo>
                  <a:lnTo>
                    <a:pt x="37385" y="37385"/>
                  </a:lnTo>
                  <a:lnTo>
                    <a:pt x="77956" y="10031"/>
                  </a:lnTo>
                  <a:lnTo>
                    <a:pt x="127634" y="0"/>
                  </a:lnTo>
                  <a:lnTo>
                    <a:pt x="1148714" y="0"/>
                  </a:lnTo>
                  <a:lnTo>
                    <a:pt x="1198393" y="10031"/>
                  </a:lnTo>
                  <a:lnTo>
                    <a:pt x="1238964" y="37385"/>
                  </a:lnTo>
                  <a:lnTo>
                    <a:pt x="1266318" y="77956"/>
                  </a:lnTo>
                  <a:lnTo>
                    <a:pt x="1276350" y="127635"/>
                  </a:lnTo>
                  <a:lnTo>
                    <a:pt x="1276350" y="1863471"/>
                  </a:lnTo>
                  <a:lnTo>
                    <a:pt x="1266318" y="1913149"/>
                  </a:lnTo>
                  <a:lnTo>
                    <a:pt x="1238964" y="1953720"/>
                  </a:lnTo>
                  <a:lnTo>
                    <a:pt x="1198393" y="1981074"/>
                  </a:lnTo>
                  <a:lnTo>
                    <a:pt x="1148714" y="1991106"/>
                  </a:lnTo>
                  <a:lnTo>
                    <a:pt x="127634" y="1991106"/>
                  </a:lnTo>
                  <a:lnTo>
                    <a:pt x="77956" y="1981074"/>
                  </a:lnTo>
                  <a:lnTo>
                    <a:pt x="37385" y="1953720"/>
                  </a:lnTo>
                  <a:lnTo>
                    <a:pt x="10031" y="1913149"/>
                  </a:lnTo>
                  <a:lnTo>
                    <a:pt x="0" y="1863471"/>
                  </a:lnTo>
                  <a:lnTo>
                    <a:pt x="0" y="127635"/>
                  </a:lnTo>
                  <a:close/>
                </a:path>
              </a:pathLst>
            </a:custGeom>
            <a:ln w="28574">
              <a:solidFill>
                <a:srgbClr val="FFFFFF"/>
              </a:solidFill>
            </a:ln>
          </p:spPr>
          <p:txBody>
            <a:bodyPr wrap="square" lIns="0" tIns="0" rIns="0" bIns="0" rtlCol="0"/>
            <a:lstStyle/>
            <a:p>
              <a:endParaRPr/>
            </a:p>
          </p:txBody>
        </p:sp>
      </p:grpSp>
      <p:sp>
        <p:nvSpPr>
          <p:cNvPr id="35" name="object 35"/>
          <p:cNvSpPr txBox="1"/>
          <p:nvPr/>
        </p:nvSpPr>
        <p:spPr>
          <a:xfrm>
            <a:off x="5496815" y="1564427"/>
            <a:ext cx="1244658" cy="1170833"/>
          </a:xfrm>
          <a:prstGeom prst="rect">
            <a:avLst/>
          </a:prstGeom>
        </p:spPr>
        <p:txBody>
          <a:bodyPr vert="horz" wrap="square" lIns="0" tIns="92710" rIns="0" bIns="0" rtlCol="0">
            <a:spAutoFit/>
          </a:bodyPr>
          <a:lstStyle/>
          <a:p>
            <a:pPr algn="ctr">
              <a:lnSpc>
                <a:spcPct val="100000"/>
              </a:lnSpc>
              <a:spcBef>
                <a:spcPts val="730"/>
              </a:spcBef>
            </a:pPr>
            <a:r>
              <a:rPr lang="en-US" sz="1400" i="1">
                <a:solidFill>
                  <a:srgbClr val="FFFFFF"/>
                </a:solidFill>
                <a:latin typeface="Arial Narrow"/>
                <a:cs typeface="Arial Narrow"/>
              </a:rPr>
              <a:t>S</a:t>
            </a:r>
            <a:r>
              <a:rPr sz="1400" i="1">
                <a:solidFill>
                  <a:srgbClr val="FFFFFF"/>
                </a:solidFill>
                <a:latin typeface="Arial Narrow"/>
                <a:cs typeface="Arial Narrow"/>
              </a:rPr>
              <a:t>GMA</a:t>
            </a:r>
            <a:r>
              <a:rPr sz="1400" i="1" spc="-75">
                <a:solidFill>
                  <a:srgbClr val="FFFFFF"/>
                </a:solidFill>
                <a:latin typeface="Arial Narrow"/>
                <a:cs typeface="Arial Narrow"/>
              </a:rPr>
              <a:t> </a:t>
            </a:r>
            <a:r>
              <a:rPr sz="1400" i="1" spc="-10">
                <a:solidFill>
                  <a:srgbClr val="FFFFFF"/>
                </a:solidFill>
                <a:latin typeface="Arial Narrow"/>
                <a:cs typeface="Arial Narrow"/>
              </a:rPr>
              <a:t>Bridge Document </a:t>
            </a:r>
            <a:r>
              <a:rPr sz="1400" spc="-10">
                <a:solidFill>
                  <a:srgbClr val="FFFFFF"/>
                </a:solidFill>
                <a:latin typeface="Arial Narrow"/>
                <a:cs typeface="Arial Narrow"/>
              </a:rPr>
              <a:t>created; </a:t>
            </a:r>
            <a:r>
              <a:rPr sz="1400">
                <a:solidFill>
                  <a:srgbClr val="FFFFFF"/>
                </a:solidFill>
                <a:latin typeface="Arial Narrow"/>
                <a:cs typeface="Arial Narrow"/>
              </a:rPr>
              <a:t>submittal</a:t>
            </a:r>
            <a:r>
              <a:rPr sz="1400" spc="-45">
                <a:solidFill>
                  <a:srgbClr val="FFFFFF"/>
                </a:solidFill>
                <a:latin typeface="Arial Narrow"/>
                <a:cs typeface="Arial Narrow"/>
              </a:rPr>
              <a:t> </a:t>
            </a:r>
            <a:r>
              <a:rPr sz="1400" spc="-25">
                <a:solidFill>
                  <a:srgbClr val="FFFFFF"/>
                </a:solidFill>
                <a:latin typeface="Arial Narrow"/>
                <a:cs typeface="Arial Narrow"/>
              </a:rPr>
              <a:t>of </a:t>
            </a:r>
            <a:r>
              <a:rPr sz="1400">
                <a:solidFill>
                  <a:srgbClr val="FFFFFF"/>
                </a:solidFill>
                <a:latin typeface="Arial Narrow"/>
                <a:cs typeface="Arial Narrow"/>
              </a:rPr>
              <a:t>WMP</a:t>
            </a:r>
            <a:r>
              <a:rPr sz="1400" spc="-60">
                <a:solidFill>
                  <a:srgbClr val="FFFFFF"/>
                </a:solidFill>
                <a:latin typeface="Arial Narrow"/>
                <a:cs typeface="Arial Narrow"/>
              </a:rPr>
              <a:t> </a:t>
            </a:r>
            <a:r>
              <a:rPr sz="1400" spc="-25">
                <a:solidFill>
                  <a:srgbClr val="FFFFFF"/>
                </a:solidFill>
                <a:latin typeface="Arial Narrow"/>
                <a:cs typeface="Arial Narrow"/>
              </a:rPr>
              <a:t>and </a:t>
            </a:r>
            <a:r>
              <a:rPr sz="1400" spc="-10">
                <a:solidFill>
                  <a:srgbClr val="FFFFFF"/>
                </a:solidFill>
                <a:latin typeface="Arial Narrow"/>
                <a:cs typeface="Arial Narrow"/>
              </a:rPr>
              <a:t>Bridge </a:t>
            </a:r>
            <a:r>
              <a:rPr sz="1400">
                <a:solidFill>
                  <a:srgbClr val="FFFFFF"/>
                </a:solidFill>
                <a:latin typeface="Arial Narrow"/>
                <a:cs typeface="Arial Narrow"/>
              </a:rPr>
              <a:t>Document</a:t>
            </a:r>
            <a:r>
              <a:rPr sz="1400" spc="-50">
                <a:solidFill>
                  <a:srgbClr val="FFFFFF"/>
                </a:solidFill>
                <a:latin typeface="Arial Narrow"/>
                <a:cs typeface="Arial Narrow"/>
              </a:rPr>
              <a:t> </a:t>
            </a:r>
            <a:r>
              <a:rPr sz="1400" spc="-25">
                <a:solidFill>
                  <a:srgbClr val="FFFFFF"/>
                </a:solidFill>
                <a:latin typeface="Arial Narrow"/>
                <a:cs typeface="Arial Narrow"/>
              </a:rPr>
              <a:t>to DWR</a:t>
            </a:r>
            <a:endParaRPr sz="1400">
              <a:latin typeface="Arial Narrow"/>
              <a:cs typeface="Arial Narrow"/>
            </a:endParaRPr>
          </a:p>
        </p:txBody>
      </p:sp>
      <p:grpSp>
        <p:nvGrpSpPr>
          <p:cNvPr id="39" name="object 39"/>
          <p:cNvGrpSpPr/>
          <p:nvPr/>
        </p:nvGrpSpPr>
        <p:grpSpPr>
          <a:xfrm>
            <a:off x="7168041" y="3770894"/>
            <a:ext cx="1146966" cy="1131569"/>
            <a:chOff x="8740330" y="1675828"/>
            <a:chExt cx="1304290" cy="2019935"/>
          </a:xfrm>
        </p:grpSpPr>
        <p:pic>
          <p:nvPicPr>
            <p:cNvPr id="40" name="object 40"/>
            <p:cNvPicPr/>
            <p:nvPr/>
          </p:nvPicPr>
          <p:blipFill>
            <a:blip r:embed="rId3" cstate="print"/>
            <a:stretch>
              <a:fillRect/>
            </a:stretch>
          </p:blipFill>
          <p:spPr>
            <a:xfrm>
              <a:off x="8754618" y="1690116"/>
              <a:ext cx="1275587" cy="1991106"/>
            </a:xfrm>
            <a:prstGeom prst="rect">
              <a:avLst/>
            </a:prstGeom>
          </p:spPr>
        </p:pic>
        <p:sp>
          <p:nvSpPr>
            <p:cNvPr id="41" name="object 41"/>
            <p:cNvSpPr/>
            <p:nvPr/>
          </p:nvSpPr>
          <p:spPr>
            <a:xfrm>
              <a:off x="8754618" y="1690116"/>
              <a:ext cx="1275715" cy="1991360"/>
            </a:xfrm>
            <a:custGeom>
              <a:avLst/>
              <a:gdLst/>
              <a:ahLst/>
              <a:cxnLst/>
              <a:rect l="l" t="t" r="r" b="b"/>
              <a:pathLst>
                <a:path w="1275715" h="1991360">
                  <a:moveTo>
                    <a:pt x="0" y="127508"/>
                  </a:moveTo>
                  <a:lnTo>
                    <a:pt x="10029" y="77902"/>
                  </a:lnTo>
                  <a:lnTo>
                    <a:pt x="37369" y="37369"/>
                  </a:lnTo>
                  <a:lnTo>
                    <a:pt x="77902" y="10029"/>
                  </a:lnTo>
                  <a:lnTo>
                    <a:pt x="127507" y="0"/>
                  </a:lnTo>
                  <a:lnTo>
                    <a:pt x="1148079" y="0"/>
                  </a:lnTo>
                  <a:lnTo>
                    <a:pt x="1197685" y="10029"/>
                  </a:lnTo>
                  <a:lnTo>
                    <a:pt x="1238218" y="37369"/>
                  </a:lnTo>
                  <a:lnTo>
                    <a:pt x="1265558" y="77902"/>
                  </a:lnTo>
                  <a:lnTo>
                    <a:pt x="1275587" y="127508"/>
                  </a:lnTo>
                  <a:lnTo>
                    <a:pt x="1275587" y="1863598"/>
                  </a:lnTo>
                  <a:lnTo>
                    <a:pt x="1265558" y="1913203"/>
                  </a:lnTo>
                  <a:lnTo>
                    <a:pt x="1238218" y="1953736"/>
                  </a:lnTo>
                  <a:lnTo>
                    <a:pt x="1197685" y="1981076"/>
                  </a:lnTo>
                  <a:lnTo>
                    <a:pt x="1148079" y="1991106"/>
                  </a:lnTo>
                  <a:lnTo>
                    <a:pt x="127507" y="1991106"/>
                  </a:lnTo>
                  <a:lnTo>
                    <a:pt x="77902" y="1981076"/>
                  </a:lnTo>
                  <a:lnTo>
                    <a:pt x="37369" y="1953736"/>
                  </a:lnTo>
                  <a:lnTo>
                    <a:pt x="10029" y="1913203"/>
                  </a:lnTo>
                  <a:lnTo>
                    <a:pt x="0" y="1863598"/>
                  </a:lnTo>
                  <a:lnTo>
                    <a:pt x="0" y="127508"/>
                  </a:lnTo>
                  <a:close/>
                </a:path>
              </a:pathLst>
            </a:custGeom>
            <a:ln w="28575">
              <a:solidFill>
                <a:srgbClr val="FFFFFF"/>
              </a:solidFill>
            </a:ln>
          </p:spPr>
          <p:txBody>
            <a:bodyPr wrap="square" lIns="0" tIns="0" rIns="0" bIns="0" rtlCol="0"/>
            <a:lstStyle/>
            <a:p>
              <a:endParaRPr/>
            </a:p>
          </p:txBody>
        </p:sp>
      </p:grpSp>
      <p:sp>
        <p:nvSpPr>
          <p:cNvPr id="42" name="object 42"/>
          <p:cNvSpPr txBox="1"/>
          <p:nvPr/>
        </p:nvSpPr>
        <p:spPr>
          <a:xfrm>
            <a:off x="7217067" y="3810709"/>
            <a:ext cx="1011539" cy="1020151"/>
          </a:xfrm>
          <a:prstGeom prst="rect">
            <a:avLst/>
          </a:prstGeom>
        </p:spPr>
        <p:txBody>
          <a:bodyPr vert="horz" wrap="square" lIns="0" tIns="92710" rIns="0" bIns="0" rtlCol="0">
            <a:spAutoFit/>
          </a:bodyPr>
          <a:lstStyle/>
          <a:p>
            <a:pPr marL="12700" marR="5080" indent="-1270" algn="ctr">
              <a:lnSpc>
                <a:spcPct val="86000"/>
              </a:lnSpc>
              <a:spcBef>
                <a:spcPts val="785"/>
              </a:spcBef>
            </a:pPr>
            <a:r>
              <a:rPr sz="1400">
                <a:solidFill>
                  <a:srgbClr val="FFFFFF"/>
                </a:solidFill>
                <a:latin typeface="Arial Narrow"/>
                <a:cs typeface="Arial Narrow"/>
              </a:rPr>
              <a:t>DWR</a:t>
            </a:r>
            <a:r>
              <a:rPr sz="1400" spc="-35">
                <a:solidFill>
                  <a:srgbClr val="FFFFFF"/>
                </a:solidFill>
                <a:latin typeface="Arial Narrow"/>
                <a:cs typeface="Arial Narrow"/>
              </a:rPr>
              <a:t> </a:t>
            </a:r>
            <a:r>
              <a:rPr sz="1400" spc="-10">
                <a:solidFill>
                  <a:srgbClr val="FFFFFF"/>
                </a:solidFill>
                <a:latin typeface="Arial Narrow"/>
                <a:cs typeface="Arial Narrow"/>
              </a:rPr>
              <a:t>approves Alternative</a:t>
            </a:r>
            <a:r>
              <a:rPr sz="1400" spc="20">
                <a:solidFill>
                  <a:srgbClr val="FFFFFF"/>
                </a:solidFill>
                <a:latin typeface="Arial Narrow"/>
                <a:cs typeface="Arial Narrow"/>
              </a:rPr>
              <a:t> </a:t>
            </a:r>
            <a:r>
              <a:rPr sz="1400" spc="-20">
                <a:solidFill>
                  <a:srgbClr val="FFFFFF"/>
                </a:solidFill>
                <a:latin typeface="Arial Narrow"/>
                <a:cs typeface="Arial Narrow"/>
              </a:rPr>
              <a:t>Plan </a:t>
            </a:r>
            <a:r>
              <a:rPr sz="1400">
                <a:solidFill>
                  <a:srgbClr val="FFFFFF"/>
                </a:solidFill>
                <a:latin typeface="Arial Narrow"/>
                <a:cs typeface="Arial Narrow"/>
              </a:rPr>
              <a:t>for</a:t>
            </a:r>
            <a:r>
              <a:rPr sz="1400" spc="-20">
                <a:solidFill>
                  <a:srgbClr val="FFFFFF"/>
                </a:solidFill>
                <a:latin typeface="Arial Narrow"/>
                <a:cs typeface="Arial Narrow"/>
              </a:rPr>
              <a:t> </a:t>
            </a:r>
            <a:r>
              <a:rPr sz="1400" spc="-10">
                <a:solidFill>
                  <a:srgbClr val="FFFFFF"/>
                </a:solidFill>
                <a:latin typeface="Arial Narrow"/>
                <a:cs typeface="Arial Narrow"/>
              </a:rPr>
              <a:t>Mission </a:t>
            </a:r>
            <a:r>
              <a:rPr sz="1400">
                <a:solidFill>
                  <a:srgbClr val="FFFFFF"/>
                </a:solidFill>
                <a:latin typeface="Arial Narrow"/>
                <a:cs typeface="Arial Narrow"/>
              </a:rPr>
              <a:t>Creek</a:t>
            </a:r>
            <a:r>
              <a:rPr sz="1400" spc="-60">
                <a:solidFill>
                  <a:srgbClr val="FFFFFF"/>
                </a:solidFill>
                <a:latin typeface="Arial Narrow"/>
                <a:cs typeface="Arial Narrow"/>
              </a:rPr>
              <a:t> </a:t>
            </a:r>
            <a:r>
              <a:rPr sz="1400" spc="-10">
                <a:solidFill>
                  <a:srgbClr val="FFFFFF"/>
                </a:solidFill>
                <a:latin typeface="Arial Narrow"/>
                <a:cs typeface="Arial Narrow"/>
              </a:rPr>
              <a:t>Subbasin</a:t>
            </a:r>
            <a:endParaRPr sz="1400">
              <a:latin typeface="Arial Narrow"/>
              <a:cs typeface="Arial Narrow"/>
            </a:endParaRPr>
          </a:p>
        </p:txBody>
      </p:sp>
      <p:grpSp>
        <p:nvGrpSpPr>
          <p:cNvPr id="46" name="object 46"/>
          <p:cNvGrpSpPr/>
          <p:nvPr/>
        </p:nvGrpSpPr>
        <p:grpSpPr>
          <a:xfrm>
            <a:off x="8325639" y="2149446"/>
            <a:ext cx="1409956" cy="838669"/>
            <a:chOff x="10436542" y="1675828"/>
            <a:chExt cx="1304290" cy="2019935"/>
          </a:xfrm>
        </p:grpSpPr>
        <p:pic>
          <p:nvPicPr>
            <p:cNvPr id="47" name="object 47"/>
            <p:cNvPicPr/>
            <p:nvPr/>
          </p:nvPicPr>
          <p:blipFill>
            <a:blip r:embed="rId3" cstate="print"/>
            <a:stretch>
              <a:fillRect/>
            </a:stretch>
          </p:blipFill>
          <p:spPr>
            <a:xfrm>
              <a:off x="10450830" y="1690116"/>
              <a:ext cx="1275588" cy="1991106"/>
            </a:xfrm>
            <a:prstGeom prst="rect">
              <a:avLst/>
            </a:prstGeom>
          </p:spPr>
        </p:pic>
        <p:sp>
          <p:nvSpPr>
            <p:cNvPr id="48" name="object 48"/>
            <p:cNvSpPr/>
            <p:nvPr/>
          </p:nvSpPr>
          <p:spPr>
            <a:xfrm>
              <a:off x="10450830" y="1690116"/>
              <a:ext cx="1275715" cy="1991360"/>
            </a:xfrm>
            <a:custGeom>
              <a:avLst/>
              <a:gdLst/>
              <a:ahLst/>
              <a:cxnLst/>
              <a:rect l="l" t="t" r="r" b="b"/>
              <a:pathLst>
                <a:path w="1275715" h="1991360">
                  <a:moveTo>
                    <a:pt x="0" y="127508"/>
                  </a:moveTo>
                  <a:lnTo>
                    <a:pt x="10029" y="77902"/>
                  </a:lnTo>
                  <a:lnTo>
                    <a:pt x="37369" y="37369"/>
                  </a:lnTo>
                  <a:lnTo>
                    <a:pt x="77902" y="10029"/>
                  </a:lnTo>
                  <a:lnTo>
                    <a:pt x="127508" y="0"/>
                  </a:lnTo>
                  <a:lnTo>
                    <a:pt x="1148079" y="0"/>
                  </a:lnTo>
                  <a:lnTo>
                    <a:pt x="1197685" y="10029"/>
                  </a:lnTo>
                  <a:lnTo>
                    <a:pt x="1238218" y="37369"/>
                  </a:lnTo>
                  <a:lnTo>
                    <a:pt x="1265558" y="77902"/>
                  </a:lnTo>
                  <a:lnTo>
                    <a:pt x="1275588" y="127508"/>
                  </a:lnTo>
                  <a:lnTo>
                    <a:pt x="1275588" y="1863598"/>
                  </a:lnTo>
                  <a:lnTo>
                    <a:pt x="1265558" y="1913203"/>
                  </a:lnTo>
                  <a:lnTo>
                    <a:pt x="1238218" y="1953736"/>
                  </a:lnTo>
                  <a:lnTo>
                    <a:pt x="1197685" y="1981076"/>
                  </a:lnTo>
                  <a:lnTo>
                    <a:pt x="1148079" y="1991106"/>
                  </a:lnTo>
                  <a:lnTo>
                    <a:pt x="127508" y="1991106"/>
                  </a:lnTo>
                  <a:lnTo>
                    <a:pt x="77902" y="1981076"/>
                  </a:lnTo>
                  <a:lnTo>
                    <a:pt x="37369" y="1953736"/>
                  </a:lnTo>
                  <a:lnTo>
                    <a:pt x="10029" y="1913203"/>
                  </a:lnTo>
                  <a:lnTo>
                    <a:pt x="0" y="1863598"/>
                  </a:lnTo>
                  <a:lnTo>
                    <a:pt x="0" y="127508"/>
                  </a:lnTo>
                  <a:close/>
                </a:path>
              </a:pathLst>
            </a:custGeom>
            <a:ln w="28575">
              <a:solidFill>
                <a:srgbClr val="FFFFFF"/>
              </a:solidFill>
            </a:ln>
          </p:spPr>
          <p:txBody>
            <a:bodyPr wrap="square" lIns="0" tIns="0" rIns="0" bIns="0" rtlCol="0"/>
            <a:lstStyle/>
            <a:p>
              <a:endParaRPr/>
            </a:p>
          </p:txBody>
        </p:sp>
      </p:grpSp>
      <p:sp>
        <p:nvSpPr>
          <p:cNvPr id="49" name="object 49"/>
          <p:cNvSpPr txBox="1"/>
          <p:nvPr/>
        </p:nvSpPr>
        <p:spPr>
          <a:xfrm>
            <a:off x="8572112" y="1779228"/>
            <a:ext cx="1045210" cy="1186222"/>
          </a:xfrm>
          <a:prstGeom prst="rect">
            <a:avLst/>
          </a:prstGeom>
        </p:spPr>
        <p:txBody>
          <a:bodyPr vert="horz" wrap="square" lIns="0" tIns="92710" rIns="0" bIns="0" rtlCol="0" anchor="t">
            <a:spAutoFit/>
          </a:bodyPr>
          <a:lstStyle/>
          <a:p>
            <a:pPr algn="ctr">
              <a:lnSpc>
                <a:spcPct val="100000"/>
              </a:lnSpc>
              <a:spcBef>
                <a:spcPts val="730"/>
              </a:spcBef>
            </a:pPr>
            <a:endParaRPr sz="1600">
              <a:latin typeface="Calibri"/>
              <a:cs typeface="Calibri"/>
            </a:endParaRPr>
          </a:p>
          <a:p>
            <a:pPr marL="12700" marR="5080" algn="ctr">
              <a:lnSpc>
                <a:spcPts val="1450"/>
              </a:lnSpc>
              <a:spcBef>
                <a:spcPts val="570"/>
              </a:spcBef>
            </a:pPr>
            <a:r>
              <a:rPr lang="en-US" sz="1400" i="1" spc="-10">
                <a:solidFill>
                  <a:srgbClr val="FFFFFF"/>
                </a:solidFill>
                <a:latin typeface="Arial Narrow"/>
                <a:cs typeface="Arial Narrow"/>
              </a:rPr>
              <a:t>Mission Creek Subbasin </a:t>
            </a:r>
            <a:r>
              <a:rPr sz="1400" i="1" spc="-10">
                <a:solidFill>
                  <a:srgbClr val="FFFFFF"/>
                </a:solidFill>
                <a:latin typeface="Arial Narrow"/>
                <a:cs typeface="Arial Narrow"/>
              </a:rPr>
              <a:t>Alternative</a:t>
            </a:r>
            <a:r>
              <a:rPr sz="1400" i="1" spc="20">
                <a:solidFill>
                  <a:srgbClr val="FFFFFF"/>
                </a:solidFill>
                <a:latin typeface="Arial Narrow"/>
                <a:cs typeface="Arial Narrow"/>
              </a:rPr>
              <a:t> </a:t>
            </a:r>
            <a:r>
              <a:rPr sz="1400" i="1" spc="-20">
                <a:solidFill>
                  <a:srgbClr val="FFFFFF"/>
                </a:solidFill>
                <a:latin typeface="Arial Narrow"/>
                <a:cs typeface="Arial Narrow"/>
              </a:rPr>
              <a:t>Plan</a:t>
            </a:r>
            <a:r>
              <a:rPr lang="en-US" sz="1400" i="1" spc="-20">
                <a:solidFill>
                  <a:srgbClr val="FFFFFF"/>
                </a:solidFill>
                <a:latin typeface="Arial Narrow"/>
                <a:cs typeface="Arial Narrow"/>
              </a:rPr>
              <a:t> Update</a:t>
            </a:r>
            <a:endParaRPr sz="1400">
              <a:latin typeface="Arial Narrow"/>
              <a:cs typeface="Arial Narrow"/>
            </a:endParaRPr>
          </a:p>
        </p:txBody>
      </p:sp>
      <p:grpSp>
        <p:nvGrpSpPr>
          <p:cNvPr id="53" name="object 53"/>
          <p:cNvGrpSpPr/>
          <p:nvPr/>
        </p:nvGrpSpPr>
        <p:grpSpPr>
          <a:xfrm>
            <a:off x="584043" y="5395531"/>
            <a:ext cx="2049145" cy="1212343"/>
            <a:chOff x="1142428" y="4572952"/>
            <a:chExt cx="2049145" cy="1241425"/>
          </a:xfrm>
        </p:grpSpPr>
        <p:pic>
          <p:nvPicPr>
            <p:cNvPr id="54" name="object 54"/>
            <p:cNvPicPr/>
            <p:nvPr/>
          </p:nvPicPr>
          <p:blipFill>
            <a:blip r:embed="rId4" cstate="print"/>
            <a:stretch>
              <a:fillRect/>
            </a:stretch>
          </p:blipFill>
          <p:spPr>
            <a:xfrm>
              <a:off x="1156716" y="4587240"/>
              <a:ext cx="2020062" cy="1212342"/>
            </a:xfrm>
            <a:prstGeom prst="rect">
              <a:avLst/>
            </a:prstGeom>
          </p:spPr>
        </p:pic>
        <p:sp>
          <p:nvSpPr>
            <p:cNvPr id="55" name="object 55"/>
            <p:cNvSpPr/>
            <p:nvPr/>
          </p:nvSpPr>
          <p:spPr>
            <a:xfrm>
              <a:off x="1156716" y="4587240"/>
              <a:ext cx="2020570" cy="1212850"/>
            </a:xfrm>
            <a:custGeom>
              <a:avLst/>
              <a:gdLst/>
              <a:ahLst/>
              <a:cxnLst/>
              <a:rect l="l" t="t" r="r" b="b"/>
              <a:pathLst>
                <a:path w="2020570" h="1212850">
                  <a:moveTo>
                    <a:pt x="0" y="121285"/>
                  </a:moveTo>
                  <a:lnTo>
                    <a:pt x="9528" y="74044"/>
                  </a:lnTo>
                  <a:lnTo>
                    <a:pt x="35515" y="35496"/>
                  </a:lnTo>
                  <a:lnTo>
                    <a:pt x="74066" y="9521"/>
                  </a:lnTo>
                  <a:lnTo>
                    <a:pt x="121284" y="0"/>
                  </a:lnTo>
                  <a:lnTo>
                    <a:pt x="1898777" y="0"/>
                  </a:lnTo>
                  <a:lnTo>
                    <a:pt x="1946017" y="9521"/>
                  </a:lnTo>
                  <a:lnTo>
                    <a:pt x="1984565" y="35496"/>
                  </a:lnTo>
                  <a:lnTo>
                    <a:pt x="2010540" y="74044"/>
                  </a:lnTo>
                  <a:lnTo>
                    <a:pt x="2020062" y="121285"/>
                  </a:lnTo>
                  <a:lnTo>
                    <a:pt x="2020062" y="1091107"/>
                  </a:lnTo>
                  <a:lnTo>
                    <a:pt x="2010540" y="1138297"/>
                  </a:lnTo>
                  <a:lnTo>
                    <a:pt x="1984565" y="1176832"/>
                  </a:lnTo>
                  <a:lnTo>
                    <a:pt x="1946017" y="1202814"/>
                  </a:lnTo>
                  <a:lnTo>
                    <a:pt x="1898777" y="1212342"/>
                  </a:lnTo>
                  <a:lnTo>
                    <a:pt x="121284" y="1212342"/>
                  </a:lnTo>
                  <a:lnTo>
                    <a:pt x="74066" y="1202814"/>
                  </a:lnTo>
                  <a:lnTo>
                    <a:pt x="35515" y="1176832"/>
                  </a:lnTo>
                  <a:lnTo>
                    <a:pt x="9528" y="1138297"/>
                  </a:lnTo>
                  <a:lnTo>
                    <a:pt x="0" y="1091107"/>
                  </a:lnTo>
                  <a:lnTo>
                    <a:pt x="0" y="121285"/>
                  </a:lnTo>
                  <a:close/>
                </a:path>
              </a:pathLst>
            </a:custGeom>
            <a:ln w="28575">
              <a:solidFill>
                <a:srgbClr val="FFFFFF"/>
              </a:solidFill>
            </a:ln>
          </p:spPr>
          <p:txBody>
            <a:bodyPr wrap="square" lIns="0" tIns="0" rIns="0" bIns="0" rtlCol="0"/>
            <a:lstStyle/>
            <a:p>
              <a:endParaRPr/>
            </a:p>
          </p:txBody>
        </p:sp>
      </p:grpSp>
      <p:sp>
        <p:nvSpPr>
          <p:cNvPr id="56" name="object 56"/>
          <p:cNvSpPr txBox="1"/>
          <p:nvPr/>
        </p:nvSpPr>
        <p:spPr>
          <a:xfrm>
            <a:off x="742198" y="5544035"/>
            <a:ext cx="1731010" cy="894347"/>
          </a:xfrm>
          <a:prstGeom prst="rect">
            <a:avLst/>
          </a:prstGeom>
        </p:spPr>
        <p:txBody>
          <a:bodyPr vert="horz" wrap="square" lIns="0" tIns="46990" rIns="0" bIns="0" rtlCol="0" anchor="t">
            <a:spAutoFit/>
          </a:bodyPr>
          <a:lstStyle/>
          <a:p>
            <a:pPr marL="12065" marR="5080" indent="635" algn="ctr">
              <a:lnSpc>
                <a:spcPct val="86100"/>
              </a:lnSpc>
              <a:spcBef>
                <a:spcPts val="370"/>
              </a:spcBef>
            </a:pPr>
            <a:r>
              <a:rPr lang="en-US" sz="1600">
                <a:solidFill>
                  <a:schemeClr val="bg1"/>
                </a:solidFill>
                <a:latin typeface="Arial Narrow"/>
                <a:cs typeface="Arial Narrow"/>
              </a:rPr>
              <a:t>Assess 2022 Alternative Plan Update Approved by DWR in 2024</a:t>
            </a:r>
            <a:endParaRPr lang="en-US" sz="1600" spc="-10">
              <a:solidFill>
                <a:schemeClr val="bg1"/>
              </a:solidFill>
              <a:latin typeface="Arial Narrow"/>
              <a:cs typeface="Arial Narrow"/>
            </a:endParaRPr>
          </a:p>
        </p:txBody>
      </p:sp>
      <p:grpSp>
        <p:nvGrpSpPr>
          <p:cNvPr id="57" name="object 57"/>
          <p:cNvGrpSpPr/>
          <p:nvPr/>
        </p:nvGrpSpPr>
        <p:grpSpPr>
          <a:xfrm>
            <a:off x="2860785" y="5689959"/>
            <a:ext cx="438784" cy="511175"/>
            <a:chOff x="3374326" y="4937950"/>
            <a:chExt cx="438784" cy="511175"/>
          </a:xfrm>
        </p:grpSpPr>
        <p:sp>
          <p:nvSpPr>
            <p:cNvPr id="58" name="object 58"/>
            <p:cNvSpPr/>
            <p:nvPr/>
          </p:nvSpPr>
          <p:spPr>
            <a:xfrm>
              <a:off x="3379089" y="4942713"/>
              <a:ext cx="429259" cy="501650"/>
            </a:xfrm>
            <a:custGeom>
              <a:avLst/>
              <a:gdLst/>
              <a:ahLst/>
              <a:cxnLst/>
              <a:rect l="l" t="t" r="r" b="b"/>
              <a:pathLst>
                <a:path w="429260" h="501650">
                  <a:moveTo>
                    <a:pt x="214502" y="0"/>
                  </a:moveTo>
                  <a:lnTo>
                    <a:pt x="214502" y="100330"/>
                  </a:lnTo>
                  <a:lnTo>
                    <a:pt x="0" y="100330"/>
                  </a:lnTo>
                  <a:lnTo>
                    <a:pt x="0" y="401066"/>
                  </a:lnTo>
                  <a:lnTo>
                    <a:pt x="214502" y="401066"/>
                  </a:lnTo>
                  <a:lnTo>
                    <a:pt x="214502" y="501396"/>
                  </a:lnTo>
                  <a:lnTo>
                    <a:pt x="429006" y="250698"/>
                  </a:lnTo>
                  <a:lnTo>
                    <a:pt x="214502" y="0"/>
                  </a:lnTo>
                  <a:close/>
                </a:path>
              </a:pathLst>
            </a:custGeom>
            <a:solidFill>
              <a:srgbClr val="B4C194"/>
            </a:solidFill>
          </p:spPr>
          <p:txBody>
            <a:bodyPr wrap="square" lIns="0" tIns="0" rIns="0" bIns="0" rtlCol="0"/>
            <a:lstStyle/>
            <a:p>
              <a:endParaRPr/>
            </a:p>
          </p:txBody>
        </p:sp>
        <p:sp>
          <p:nvSpPr>
            <p:cNvPr id="59" name="object 59"/>
            <p:cNvSpPr/>
            <p:nvPr/>
          </p:nvSpPr>
          <p:spPr>
            <a:xfrm>
              <a:off x="3379089" y="4942713"/>
              <a:ext cx="429259" cy="501650"/>
            </a:xfrm>
            <a:custGeom>
              <a:avLst/>
              <a:gdLst/>
              <a:ahLst/>
              <a:cxnLst/>
              <a:rect l="l" t="t" r="r" b="b"/>
              <a:pathLst>
                <a:path w="429260" h="501650">
                  <a:moveTo>
                    <a:pt x="0" y="100330"/>
                  </a:moveTo>
                  <a:lnTo>
                    <a:pt x="214502" y="100330"/>
                  </a:lnTo>
                  <a:lnTo>
                    <a:pt x="214502" y="0"/>
                  </a:lnTo>
                  <a:lnTo>
                    <a:pt x="429006" y="250698"/>
                  </a:lnTo>
                  <a:lnTo>
                    <a:pt x="214502" y="501396"/>
                  </a:lnTo>
                  <a:lnTo>
                    <a:pt x="214502" y="401066"/>
                  </a:lnTo>
                  <a:lnTo>
                    <a:pt x="0" y="401066"/>
                  </a:lnTo>
                  <a:lnTo>
                    <a:pt x="0" y="100330"/>
                  </a:lnTo>
                  <a:close/>
                </a:path>
              </a:pathLst>
            </a:custGeom>
            <a:ln w="9525">
              <a:solidFill>
                <a:srgbClr val="FFFFFF"/>
              </a:solidFill>
            </a:ln>
          </p:spPr>
          <p:txBody>
            <a:bodyPr wrap="square" lIns="0" tIns="0" rIns="0" bIns="0" rtlCol="0"/>
            <a:lstStyle/>
            <a:p>
              <a:endParaRPr/>
            </a:p>
          </p:txBody>
        </p:sp>
      </p:grpSp>
      <p:grpSp>
        <p:nvGrpSpPr>
          <p:cNvPr id="60" name="object 60"/>
          <p:cNvGrpSpPr/>
          <p:nvPr/>
        </p:nvGrpSpPr>
        <p:grpSpPr>
          <a:xfrm>
            <a:off x="3485602" y="5393694"/>
            <a:ext cx="2049145" cy="1241425"/>
            <a:chOff x="3970972" y="4572952"/>
            <a:chExt cx="2049145" cy="1241425"/>
          </a:xfrm>
        </p:grpSpPr>
        <p:pic>
          <p:nvPicPr>
            <p:cNvPr id="61" name="object 61"/>
            <p:cNvPicPr/>
            <p:nvPr/>
          </p:nvPicPr>
          <p:blipFill>
            <a:blip r:embed="rId4" cstate="print"/>
            <a:stretch>
              <a:fillRect/>
            </a:stretch>
          </p:blipFill>
          <p:spPr>
            <a:xfrm>
              <a:off x="3985259" y="4587240"/>
              <a:ext cx="2020062" cy="1212342"/>
            </a:xfrm>
            <a:prstGeom prst="rect">
              <a:avLst/>
            </a:prstGeom>
          </p:spPr>
        </p:pic>
        <p:sp>
          <p:nvSpPr>
            <p:cNvPr id="62" name="object 62"/>
            <p:cNvSpPr/>
            <p:nvPr/>
          </p:nvSpPr>
          <p:spPr>
            <a:xfrm>
              <a:off x="3985259" y="4587240"/>
              <a:ext cx="2020570" cy="1212850"/>
            </a:xfrm>
            <a:custGeom>
              <a:avLst/>
              <a:gdLst/>
              <a:ahLst/>
              <a:cxnLst/>
              <a:rect l="l" t="t" r="r" b="b"/>
              <a:pathLst>
                <a:path w="2020570" h="1212850">
                  <a:moveTo>
                    <a:pt x="0" y="121285"/>
                  </a:moveTo>
                  <a:lnTo>
                    <a:pt x="9521" y="74044"/>
                  </a:lnTo>
                  <a:lnTo>
                    <a:pt x="35496" y="35496"/>
                  </a:lnTo>
                  <a:lnTo>
                    <a:pt x="74044" y="9521"/>
                  </a:lnTo>
                  <a:lnTo>
                    <a:pt x="121285" y="0"/>
                  </a:lnTo>
                  <a:lnTo>
                    <a:pt x="1898777" y="0"/>
                  </a:lnTo>
                  <a:lnTo>
                    <a:pt x="1946017" y="9521"/>
                  </a:lnTo>
                  <a:lnTo>
                    <a:pt x="1984565" y="35496"/>
                  </a:lnTo>
                  <a:lnTo>
                    <a:pt x="2010540" y="74044"/>
                  </a:lnTo>
                  <a:lnTo>
                    <a:pt x="2020062" y="121285"/>
                  </a:lnTo>
                  <a:lnTo>
                    <a:pt x="2020062" y="1091107"/>
                  </a:lnTo>
                  <a:lnTo>
                    <a:pt x="2010540" y="1138297"/>
                  </a:lnTo>
                  <a:lnTo>
                    <a:pt x="1984565" y="1176832"/>
                  </a:lnTo>
                  <a:lnTo>
                    <a:pt x="1946017" y="1202814"/>
                  </a:lnTo>
                  <a:lnTo>
                    <a:pt x="1898777" y="1212342"/>
                  </a:lnTo>
                  <a:lnTo>
                    <a:pt x="121285" y="1212342"/>
                  </a:lnTo>
                  <a:lnTo>
                    <a:pt x="74044" y="1202814"/>
                  </a:lnTo>
                  <a:lnTo>
                    <a:pt x="35496" y="1176832"/>
                  </a:lnTo>
                  <a:lnTo>
                    <a:pt x="9521" y="1138297"/>
                  </a:lnTo>
                  <a:lnTo>
                    <a:pt x="0" y="1091107"/>
                  </a:lnTo>
                  <a:lnTo>
                    <a:pt x="0" y="121285"/>
                  </a:lnTo>
                  <a:close/>
                </a:path>
              </a:pathLst>
            </a:custGeom>
            <a:ln w="28575">
              <a:solidFill>
                <a:srgbClr val="FFFFFF"/>
              </a:solidFill>
            </a:ln>
          </p:spPr>
          <p:txBody>
            <a:bodyPr wrap="square" lIns="0" tIns="0" rIns="0" bIns="0" rtlCol="0"/>
            <a:lstStyle/>
            <a:p>
              <a:endParaRPr/>
            </a:p>
          </p:txBody>
        </p:sp>
      </p:grpSp>
      <p:sp>
        <p:nvSpPr>
          <p:cNvPr id="63" name="object 63"/>
          <p:cNvSpPr txBox="1"/>
          <p:nvPr/>
        </p:nvSpPr>
        <p:spPr>
          <a:xfrm>
            <a:off x="3698813" y="5604356"/>
            <a:ext cx="1583690" cy="771525"/>
          </a:xfrm>
          <a:prstGeom prst="rect">
            <a:avLst/>
          </a:prstGeom>
        </p:spPr>
        <p:txBody>
          <a:bodyPr vert="horz" wrap="square" lIns="0" tIns="47625" rIns="0" bIns="0" rtlCol="0">
            <a:spAutoFit/>
          </a:bodyPr>
          <a:lstStyle/>
          <a:p>
            <a:pPr marL="12700" marR="5080" algn="ctr">
              <a:lnSpc>
                <a:spcPts val="1660"/>
              </a:lnSpc>
              <a:spcBef>
                <a:spcPts val="375"/>
              </a:spcBef>
            </a:pPr>
            <a:r>
              <a:rPr sz="1600">
                <a:solidFill>
                  <a:srgbClr val="FFFFFF"/>
                </a:solidFill>
                <a:latin typeface="Arial Narrow"/>
                <a:cs typeface="Arial Narrow"/>
              </a:rPr>
              <a:t>Conduct</a:t>
            </a:r>
            <a:r>
              <a:rPr sz="1600" spc="-50">
                <a:solidFill>
                  <a:srgbClr val="FFFFFF"/>
                </a:solidFill>
                <a:latin typeface="Arial Narrow"/>
                <a:cs typeface="Arial Narrow"/>
              </a:rPr>
              <a:t> </a:t>
            </a:r>
            <a:r>
              <a:rPr sz="1600" spc="-10">
                <a:solidFill>
                  <a:srgbClr val="FFFFFF"/>
                </a:solidFill>
                <a:latin typeface="Arial Narrow"/>
                <a:cs typeface="Arial Narrow"/>
              </a:rPr>
              <a:t>Stakeholder </a:t>
            </a:r>
            <a:r>
              <a:rPr sz="1600">
                <a:solidFill>
                  <a:srgbClr val="FFFFFF"/>
                </a:solidFill>
                <a:latin typeface="Arial Narrow"/>
                <a:cs typeface="Arial Narrow"/>
              </a:rPr>
              <a:t>and</a:t>
            </a:r>
            <a:r>
              <a:rPr sz="1600" spc="-20">
                <a:solidFill>
                  <a:srgbClr val="FFFFFF"/>
                </a:solidFill>
                <a:latin typeface="Arial Narrow"/>
                <a:cs typeface="Arial Narrow"/>
              </a:rPr>
              <a:t> </a:t>
            </a:r>
            <a:r>
              <a:rPr sz="1600">
                <a:solidFill>
                  <a:srgbClr val="FFFFFF"/>
                </a:solidFill>
                <a:latin typeface="Arial Narrow"/>
                <a:cs typeface="Arial Narrow"/>
              </a:rPr>
              <a:t>Public</a:t>
            </a:r>
            <a:r>
              <a:rPr sz="1600" spc="-35">
                <a:solidFill>
                  <a:srgbClr val="FFFFFF"/>
                </a:solidFill>
                <a:latin typeface="Arial Narrow"/>
                <a:cs typeface="Arial Narrow"/>
              </a:rPr>
              <a:t> </a:t>
            </a:r>
            <a:r>
              <a:rPr sz="1600" spc="-10">
                <a:solidFill>
                  <a:srgbClr val="FFFFFF"/>
                </a:solidFill>
                <a:latin typeface="Arial Narrow"/>
                <a:cs typeface="Arial Narrow"/>
              </a:rPr>
              <a:t>Outreach</a:t>
            </a:r>
            <a:endParaRPr sz="1600">
              <a:latin typeface="Arial Narrow"/>
              <a:cs typeface="Arial Narrow"/>
            </a:endParaRPr>
          </a:p>
          <a:p>
            <a:pPr algn="ctr">
              <a:lnSpc>
                <a:spcPct val="100000"/>
              </a:lnSpc>
              <a:spcBef>
                <a:spcPts val="355"/>
              </a:spcBef>
            </a:pPr>
            <a:r>
              <a:rPr sz="1600" spc="-10">
                <a:solidFill>
                  <a:srgbClr val="FFFFFF"/>
                </a:solidFill>
                <a:latin typeface="Arial Narrow"/>
                <a:cs typeface="Arial Narrow"/>
              </a:rPr>
              <a:t>(Ongoing)</a:t>
            </a:r>
            <a:endParaRPr sz="1600">
              <a:latin typeface="Arial Narrow"/>
              <a:cs typeface="Arial Narrow"/>
            </a:endParaRPr>
          </a:p>
        </p:txBody>
      </p:sp>
      <p:grpSp>
        <p:nvGrpSpPr>
          <p:cNvPr id="64" name="object 64"/>
          <p:cNvGrpSpPr/>
          <p:nvPr/>
        </p:nvGrpSpPr>
        <p:grpSpPr>
          <a:xfrm>
            <a:off x="5811252" y="5694722"/>
            <a:ext cx="438150" cy="511175"/>
            <a:chOff x="6203632" y="4937950"/>
            <a:chExt cx="438150" cy="511175"/>
          </a:xfrm>
        </p:grpSpPr>
        <p:sp>
          <p:nvSpPr>
            <p:cNvPr id="65" name="object 65"/>
            <p:cNvSpPr/>
            <p:nvPr/>
          </p:nvSpPr>
          <p:spPr>
            <a:xfrm>
              <a:off x="6208395" y="4942713"/>
              <a:ext cx="428625" cy="501650"/>
            </a:xfrm>
            <a:custGeom>
              <a:avLst/>
              <a:gdLst/>
              <a:ahLst/>
              <a:cxnLst/>
              <a:rect l="l" t="t" r="r" b="b"/>
              <a:pathLst>
                <a:path w="428625" h="501650">
                  <a:moveTo>
                    <a:pt x="214121" y="0"/>
                  </a:moveTo>
                  <a:lnTo>
                    <a:pt x="214121" y="100330"/>
                  </a:lnTo>
                  <a:lnTo>
                    <a:pt x="0" y="100330"/>
                  </a:lnTo>
                  <a:lnTo>
                    <a:pt x="0" y="401066"/>
                  </a:lnTo>
                  <a:lnTo>
                    <a:pt x="214121" y="401066"/>
                  </a:lnTo>
                  <a:lnTo>
                    <a:pt x="214121" y="501396"/>
                  </a:lnTo>
                  <a:lnTo>
                    <a:pt x="428244" y="250698"/>
                  </a:lnTo>
                  <a:lnTo>
                    <a:pt x="214121" y="0"/>
                  </a:lnTo>
                  <a:close/>
                </a:path>
              </a:pathLst>
            </a:custGeom>
            <a:solidFill>
              <a:srgbClr val="B4C194"/>
            </a:solidFill>
          </p:spPr>
          <p:txBody>
            <a:bodyPr wrap="square" lIns="0" tIns="0" rIns="0" bIns="0" rtlCol="0"/>
            <a:lstStyle/>
            <a:p>
              <a:endParaRPr/>
            </a:p>
          </p:txBody>
        </p:sp>
        <p:sp>
          <p:nvSpPr>
            <p:cNvPr id="66" name="object 66"/>
            <p:cNvSpPr/>
            <p:nvPr/>
          </p:nvSpPr>
          <p:spPr>
            <a:xfrm>
              <a:off x="6208395" y="4942713"/>
              <a:ext cx="428625" cy="501650"/>
            </a:xfrm>
            <a:custGeom>
              <a:avLst/>
              <a:gdLst/>
              <a:ahLst/>
              <a:cxnLst/>
              <a:rect l="l" t="t" r="r" b="b"/>
              <a:pathLst>
                <a:path w="428625" h="501650">
                  <a:moveTo>
                    <a:pt x="0" y="100330"/>
                  </a:moveTo>
                  <a:lnTo>
                    <a:pt x="214121" y="100330"/>
                  </a:lnTo>
                  <a:lnTo>
                    <a:pt x="214121" y="0"/>
                  </a:lnTo>
                  <a:lnTo>
                    <a:pt x="428244" y="250698"/>
                  </a:lnTo>
                  <a:lnTo>
                    <a:pt x="214121" y="501396"/>
                  </a:lnTo>
                  <a:lnTo>
                    <a:pt x="214121" y="401066"/>
                  </a:lnTo>
                  <a:lnTo>
                    <a:pt x="0" y="401066"/>
                  </a:lnTo>
                  <a:lnTo>
                    <a:pt x="0" y="100330"/>
                  </a:lnTo>
                  <a:close/>
                </a:path>
              </a:pathLst>
            </a:custGeom>
            <a:ln w="9525">
              <a:solidFill>
                <a:srgbClr val="FFFFFF"/>
              </a:solidFill>
            </a:ln>
          </p:spPr>
          <p:txBody>
            <a:bodyPr wrap="square" lIns="0" tIns="0" rIns="0" bIns="0" rtlCol="0"/>
            <a:lstStyle/>
            <a:p>
              <a:endParaRPr/>
            </a:p>
          </p:txBody>
        </p:sp>
      </p:grpSp>
      <p:grpSp>
        <p:nvGrpSpPr>
          <p:cNvPr id="67" name="object 67"/>
          <p:cNvGrpSpPr/>
          <p:nvPr/>
        </p:nvGrpSpPr>
        <p:grpSpPr>
          <a:xfrm>
            <a:off x="6506290" y="5410834"/>
            <a:ext cx="2049780" cy="1241425"/>
            <a:chOff x="6799516" y="4572952"/>
            <a:chExt cx="2049780" cy="1241425"/>
          </a:xfrm>
        </p:grpSpPr>
        <p:pic>
          <p:nvPicPr>
            <p:cNvPr id="68" name="object 68"/>
            <p:cNvPicPr/>
            <p:nvPr/>
          </p:nvPicPr>
          <p:blipFill>
            <a:blip r:embed="rId5" cstate="print"/>
            <a:stretch>
              <a:fillRect/>
            </a:stretch>
          </p:blipFill>
          <p:spPr>
            <a:xfrm>
              <a:off x="6813804" y="4587240"/>
              <a:ext cx="2020824" cy="1212342"/>
            </a:xfrm>
            <a:prstGeom prst="rect">
              <a:avLst/>
            </a:prstGeom>
          </p:spPr>
        </p:pic>
        <p:sp>
          <p:nvSpPr>
            <p:cNvPr id="69" name="object 69"/>
            <p:cNvSpPr/>
            <p:nvPr/>
          </p:nvSpPr>
          <p:spPr>
            <a:xfrm>
              <a:off x="6813804" y="4587240"/>
              <a:ext cx="2021205" cy="1212850"/>
            </a:xfrm>
            <a:custGeom>
              <a:avLst/>
              <a:gdLst/>
              <a:ahLst/>
              <a:cxnLst/>
              <a:rect l="l" t="t" r="r" b="b"/>
              <a:pathLst>
                <a:path w="2021204" h="1212850">
                  <a:moveTo>
                    <a:pt x="0" y="121285"/>
                  </a:moveTo>
                  <a:lnTo>
                    <a:pt x="9521" y="74044"/>
                  </a:lnTo>
                  <a:lnTo>
                    <a:pt x="35496" y="35496"/>
                  </a:lnTo>
                  <a:lnTo>
                    <a:pt x="74044" y="9521"/>
                  </a:lnTo>
                  <a:lnTo>
                    <a:pt x="121285" y="0"/>
                  </a:lnTo>
                  <a:lnTo>
                    <a:pt x="1899539" y="0"/>
                  </a:lnTo>
                  <a:lnTo>
                    <a:pt x="1946779" y="9521"/>
                  </a:lnTo>
                  <a:lnTo>
                    <a:pt x="1985327" y="35496"/>
                  </a:lnTo>
                  <a:lnTo>
                    <a:pt x="2011302" y="74044"/>
                  </a:lnTo>
                  <a:lnTo>
                    <a:pt x="2020824" y="121285"/>
                  </a:lnTo>
                  <a:lnTo>
                    <a:pt x="2020824" y="1091107"/>
                  </a:lnTo>
                  <a:lnTo>
                    <a:pt x="2011302" y="1138297"/>
                  </a:lnTo>
                  <a:lnTo>
                    <a:pt x="1985327" y="1176832"/>
                  </a:lnTo>
                  <a:lnTo>
                    <a:pt x="1946779" y="1202814"/>
                  </a:lnTo>
                  <a:lnTo>
                    <a:pt x="1899539" y="1212342"/>
                  </a:lnTo>
                  <a:lnTo>
                    <a:pt x="121285" y="1212342"/>
                  </a:lnTo>
                  <a:lnTo>
                    <a:pt x="74044" y="1202814"/>
                  </a:lnTo>
                  <a:lnTo>
                    <a:pt x="35496" y="1176832"/>
                  </a:lnTo>
                  <a:lnTo>
                    <a:pt x="9521" y="1138297"/>
                  </a:lnTo>
                  <a:lnTo>
                    <a:pt x="0" y="1091107"/>
                  </a:lnTo>
                  <a:lnTo>
                    <a:pt x="0" y="121285"/>
                  </a:lnTo>
                  <a:close/>
                </a:path>
              </a:pathLst>
            </a:custGeom>
            <a:ln w="28575">
              <a:solidFill>
                <a:srgbClr val="FFFFFF"/>
              </a:solidFill>
            </a:ln>
          </p:spPr>
          <p:txBody>
            <a:bodyPr wrap="square" lIns="0" tIns="0" rIns="0" bIns="0" rtlCol="0"/>
            <a:lstStyle/>
            <a:p>
              <a:endParaRPr/>
            </a:p>
          </p:txBody>
        </p:sp>
      </p:grpSp>
      <p:sp>
        <p:nvSpPr>
          <p:cNvPr id="70" name="object 70"/>
          <p:cNvSpPr txBox="1"/>
          <p:nvPr/>
        </p:nvSpPr>
        <p:spPr>
          <a:xfrm>
            <a:off x="6736459" y="5664482"/>
            <a:ext cx="1591310" cy="705321"/>
          </a:xfrm>
          <a:prstGeom prst="rect">
            <a:avLst/>
          </a:prstGeom>
        </p:spPr>
        <p:txBody>
          <a:bodyPr vert="horz" wrap="square" lIns="0" tIns="12700" rIns="0" bIns="0" rtlCol="0" anchor="t">
            <a:spAutoFit/>
          </a:bodyPr>
          <a:lstStyle/>
          <a:p>
            <a:pPr algn="ctr">
              <a:lnSpc>
                <a:spcPts val="1789"/>
              </a:lnSpc>
              <a:spcBef>
                <a:spcPts val="100"/>
              </a:spcBef>
            </a:pPr>
            <a:r>
              <a:rPr sz="1600">
                <a:solidFill>
                  <a:srgbClr val="FFFFFF"/>
                </a:solidFill>
                <a:latin typeface="Arial Narrow"/>
                <a:cs typeface="Arial Narrow"/>
              </a:rPr>
              <a:t>Draft</a:t>
            </a:r>
            <a:r>
              <a:rPr lang="en-US" sz="1600" spc="-95">
                <a:solidFill>
                  <a:srgbClr val="FFFFFF"/>
                </a:solidFill>
                <a:latin typeface="Arial Narrow"/>
                <a:cs typeface="Arial Narrow"/>
              </a:rPr>
              <a:t> 2027 </a:t>
            </a:r>
            <a:r>
              <a:rPr lang="en-US" sz="1600">
                <a:solidFill>
                  <a:srgbClr val="FFFFFF"/>
                </a:solidFill>
                <a:latin typeface="Arial Narrow"/>
                <a:cs typeface="Arial Narrow"/>
              </a:rPr>
              <a:t>Alternative</a:t>
            </a:r>
            <a:r>
              <a:rPr sz="1600" spc="-55">
                <a:solidFill>
                  <a:srgbClr val="FFFFFF"/>
                </a:solidFill>
                <a:latin typeface="Arial Narrow"/>
                <a:cs typeface="Arial Narrow"/>
              </a:rPr>
              <a:t> </a:t>
            </a:r>
            <a:r>
              <a:rPr lang="en-US" sz="1600" spc="-20">
                <a:solidFill>
                  <a:srgbClr val="FFFFFF"/>
                </a:solidFill>
                <a:latin typeface="Arial Narrow"/>
                <a:cs typeface="Arial Narrow"/>
              </a:rPr>
              <a:t>Plan </a:t>
            </a:r>
            <a:r>
              <a:rPr lang="en-US" sz="1600" spc="-10">
                <a:solidFill>
                  <a:srgbClr val="FFFFFF"/>
                </a:solidFill>
                <a:latin typeface="Arial Narrow"/>
                <a:cs typeface="Arial Narrow"/>
              </a:rPr>
              <a:t>Update and Periodic Assessment</a:t>
            </a:r>
            <a:endParaRPr lang="en-US" sz="1600">
              <a:latin typeface="Arial Narrow"/>
              <a:cs typeface="Arial Narrow"/>
            </a:endParaRPr>
          </a:p>
        </p:txBody>
      </p:sp>
      <p:grpSp>
        <p:nvGrpSpPr>
          <p:cNvPr id="71" name="object 71"/>
          <p:cNvGrpSpPr/>
          <p:nvPr/>
        </p:nvGrpSpPr>
        <p:grpSpPr>
          <a:xfrm>
            <a:off x="8819337" y="5685304"/>
            <a:ext cx="2666717" cy="1322541"/>
            <a:chOff x="6798847" y="4121822"/>
            <a:chExt cx="2666717" cy="1322541"/>
          </a:xfrm>
        </p:grpSpPr>
        <p:sp>
          <p:nvSpPr>
            <p:cNvPr id="72" name="object 72"/>
            <p:cNvSpPr/>
            <p:nvPr/>
          </p:nvSpPr>
          <p:spPr>
            <a:xfrm>
              <a:off x="6798847" y="4121822"/>
              <a:ext cx="428625" cy="501650"/>
            </a:xfrm>
            <a:custGeom>
              <a:avLst/>
              <a:gdLst/>
              <a:ahLst/>
              <a:cxnLst/>
              <a:rect l="l" t="t" r="r" b="b"/>
              <a:pathLst>
                <a:path w="428625" h="501650">
                  <a:moveTo>
                    <a:pt x="214121" y="0"/>
                  </a:moveTo>
                  <a:lnTo>
                    <a:pt x="214121" y="100330"/>
                  </a:lnTo>
                  <a:lnTo>
                    <a:pt x="0" y="100330"/>
                  </a:lnTo>
                  <a:lnTo>
                    <a:pt x="0" y="401066"/>
                  </a:lnTo>
                  <a:lnTo>
                    <a:pt x="214121" y="401066"/>
                  </a:lnTo>
                  <a:lnTo>
                    <a:pt x="214121" y="501396"/>
                  </a:lnTo>
                  <a:lnTo>
                    <a:pt x="428243" y="250698"/>
                  </a:lnTo>
                  <a:lnTo>
                    <a:pt x="214121" y="0"/>
                  </a:lnTo>
                  <a:close/>
                </a:path>
              </a:pathLst>
            </a:custGeom>
            <a:solidFill>
              <a:srgbClr val="B4C194"/>
            </a:solidFill>
          </p:spPr>
          <p:txBody>
            <a:bodyPr wrap="square" lIns="0" tIns="0" rIns="0" bIns="0" rtlCol="0"/>
            <a:lstStyle/>
            <a:p>
              <a:endParaRPr/>
            </a:p>
          </p:txBody>
        </p:sp>
        <p:sp>
          <p:nvSpPr>
            <p:cNvPr id="73" name="object 73"/>
            <p:cNvSpPr/>
            <p:nvPr/>
          </p:nvSpPr>
          <p:spPr>
            <a:xfrm>
              <a:off x="9036939" y="4942713"/>
              <a:ext cx="428625" cy="501650"/>
            </a:xfrm>
            <a:custGeom>
              <a:avLst/>
              <a:gdLst/>
              <a:ahLst/>
              <a:cxnLst/>
              <a:rect l="l" t="t" r="r" b="b"/>
              <a:pathLst>
                <a:path w="428625" h="501650">
                  <a:moveTo>
                    <a:pt x="0" y="100330"/>
                  </a:moveTo>
                  <a:lnTo>
                    <a:pt x="214121" y="100330"/>
                  </a:lnTo>
                  <a:lnTo>
                    <a:pt x="214121" y="0"/>
                  </a:lnTo>
                  <a:lnTo>
                    <a:pt x="428243" y="250698"/>
                  </a:lnTo>
                  <a:lnTo>
                    <a:pt x="214121" y="501396"/>
                  </a:lnTo>
                  <a:lnTo>
                    <a:pt x="214121" y="401066"/>
                  </a:lnTo>
                  <a:lnTo>
                    <a:pt x="0" y="401066"/>
                  </a:lnTo>
                  <a:lnTo>
                    <a:pt x="0" y="100330"/>
                  </a:lnTo>
                  <a:close/>
                </a:path>
              </a:pathLst>
            </a:custGeom>
            <a:ln w="9525">
              <a:solidFill>
                <a:srgbClr val="FFFFFF"/>
              </a:solidFill>
            </a:ln>
          </p:spPr>
          <p:txBody>
            <a:bodyPr wrap="square" lIns="0" tIns="0" rIns="0" bIns="0" rtlCol="0"/>
            <a:lstStyle/>
            <a:p>
              <a:endParaRPr/>
            </a:p>
          </p:txBody>
        </p:sp>
      </p:grpSp>
      <p:grpSp>
        <p:nvGrpSpPr>
          <p:cNvPr id="74" name="object 74"/>
          <p:cNvGrpSpPr/>
          <p:nvPr/>
        </p:nvGrpSpPr>
        <p:grpSpPr>
          <a:xfrm>
            <a:off x="9543889" y="5386798"/>
            <a:ext cx="2049780" cy="1241425"/>
            <a:chOff x="9628060" y="4572952"/>
            <a:chExt cx="2049780" cy="1241425"/>
          </a:xfrm>
        </p:grpSpPr>
        <p:pic>
          <p:nvPicPr>
            <p:cNvPr id="75" name="object 75"/>
            <p:cNvPicPr/>
            <p:nvPr/>
          </p:nvPicPr>
          <p:blipFill>
            <a:blip r:embed="rId5" cstate="print"/>
            <a:stretch>
              <a:fillRect/>
            </a:stretch>
          </p:blipFill>
          <p:spPr>
            <a:xfrm>
              <a:off x="9642347" y="4587240"/>
              <a:ext cx="2020824" cy="1212342"/>
            </a:xfrm>
            <a:prstGeom prst="rect">
              <a:avLst/>
            </a:prstGeom>
          </p:spPr>
        </p:pic>
        <p:sp>
          <p:nvSpPr>
            <p:cNvPr id="76" name="object 76"/>
            <p:cNvSpPr/>
            <p:nvPr/>
          </p:nvSpPr>
          <p:spPr>
            <a:xfrm>
              <a:off x="9642347" y="4587240"/>
              <a:ext cx="2021205" cy="1212850"/>
            </a:xfrm>
            <a:custGeom>
              <a:avLst/>
              <a:gdLst/>
              <a:ahLst/>
              <a:cxnLst/>
              <a:rect l="l" t="t" r="r" b="b"/>
              <a:pathLst>
                <a:path w="2021204" h="1212850">
                  <a:moveTo>
                    <a:pt x="0" y="121285"/>
                  </a:moveTo>
                  <a:lnTo>
                    <a:pt x="9521" y="74044"/>
                  </a:lnTo>
                  <a:lnTo>
                    <a:pt x="35496" y="35496"/>
                  </a:lnTo>
                  <a:lnTo>
                    <a:pt x="74044" y="9521"/>
                  </a:lnTo>
                  <a:lnTo>
                    <a:pt x="121284" y="0"/>
                  </a:lnTo>
                  <a:lnTo>
                    <a:pt x="1899538" y="0"/>
                  </a:lnTo>
                  <a:lnTo>
                    <a:pt x="1946779" y="9521"/>
                  </a:lnTo>
                  <a:lnTo>
                    <a:pt x="1985327" y="35496"/>
                  </a:lnTo>
                  <a:lnTo>
                    <a:pt x="2011302" y="74044"/>
                  </a:lnTo>
                  <a:lnTo>
                    <a:pt x="2020824" y="121285"/>
                  </a:lnTo>
                  <a:lnTo>
                    <a:pt x="2020824" y="1091107"/>
                  </a:lnTo>
                  <a:lnTo>
                    <a:pt x="2011302" y="1138297"/>
                  </a:lnTo>
                  <a:lnTo>
                    <a:pt x="1985327" y="1176832"/>
                  </a:lnTo>
                  <a:lnTo>
                    <a:pt x="1946779" y="1202814"/>
                  </a:lnTo>
                  <a:lnTo>
                    <a:pt x="1899538" y="1212342"/>
                  </a:lnTo>
                  <a:lnTo>
                    <a:pt x="121284" y="1212342"/>
                  </a:lnTo>
                  <a:lnTo>
                    <a:pt x="74044" y="1202814"/>
                  </a:lnTo>
                  <a:lnTo>
                    <a:pt x="35496" y="1176832"/>
                  </a:lnTo>
                  <a:lnTo>
                    <a:pt x="9521" y="1138297"/>
                  </a:lnTo>
                  <a:lnTo>
                    <a:pt x="0" y="1091107"/>
                  </a:lnTo>
                  <a:lnTo>
                    <a:pt x="0" y="121285"/>
                  </a:lnTo>
                  <a:close/>
                </a:path>
              </a:pathLst>
            </a:custGeom>
            <a:ln w="28575">
              <a:solidFill>
                <a:srgbClr val="FFFFFF"/>
              </a:solidFill>
            </a:ln>
          </p:spPr>
          <p:txBody>
            <a:bodyPr wrap="square" lIns="0" tIns="0" rIns="0" bIns="0" rtlCol="0"/>
            <a:lstStyle/>
            <a:p>
              <a:endParaRPr/>
            </a:p>
          </p:txBody>
        </p:sp>
      </p:grpSp>
      <p:sp>
        <p:nvSpPr>
          <p:cNvPr id="77" name="object 77"/>
          <p:cNvSpPr txBox="1"/>
          <p:nvPr/>
        </p:nvSpPr>
        <p:spPr>
          <a:xfrm>
            <a:off x="9765229" y="5383882"/>
            <a:ext cx="1590675" cy="1216423"/>
          </a:xfrm>
          <a:prstGeom prst="rect">
            <a:avLst/>
          </a:prstGeom>
        </p:spPr>
        <p:txBody>
          <a:bodyPr vert="horz" wrap="square" lIns="0" tIns="12700" rIns="0" bIns="0" rtlCol="0" anchor="t">
            <a:spAutoFit/>
          </a:bodyPr>
          <a:lstStyle/>
          <a:p>
            <a:pPr marL="12700" marR="5080" algn="ctr">
              <a:lnSpc>
                <a:spcPct val="124400"/>
              </a:lnSpc>
              <a:spcBef>
                <a:spcPts val="100"/>
              </a:spcBef>
            </a:pPr>
            <a:r>
              <a:rPr sz="1600" b="1">
                <a:solidFill>
                  <a:srgbClr val="FFFFFF"/>
                </a:solidFill>
                <a:latin typeface="Arial Narrow"/>
                <a:cs typeface="Arial Narrow"/>
              </a:rPr>
              <a:t>January</a:t>
            </a:r>
            <a:r>
              <a:rPr sz="1600" b="1" spc="-35">
                <a:solidFill>
                  <a:srgbClr val="FFFFFF"/>
                </a:solidFill>
                <a:latin typeface="Arial Narrow"/>
                <a:cs typeface="Arial Narrow"/>
              </a:rPr>
              <a:t> </a:t>
            </a:r>
            <a:r>
              <a:rPr sz="1600" b="1">
                <a:solidFill>
                  <a:srgbClr val="FFFFFF"/>
                </a:solidFill>
                <a:latin typeface="Arial Narrow"/>
                <a:cs typeface="Arial Narrow"/>
              </a:rPr>
              <a:t>1,</a:t>
            </a:r>
            <a:r>
              <a:rPr sz="1600" b="1" spc="-5">
                <a:solidFill>
                  <a:srgbClr val="FFFFFF"/>
                </a:solidFill>
                <a:latin typeface="Arial Narrow"/>
                <a:cs typeface="Arial Narrow"/>
              </a:rPr>
              <a:t> </a:t>
            </a:r>
            <a:r>
              <a:rPr sz="1600" b="1" spc="-20">
                <a:solidFill>
                  <a:srgbClr val="FFFFFF"/>
                </a:solidFill>
                <a:latin typeface="Arial Narrow"/>
                <a:cs typeface="Arial Narrow"/>
              </a:rPr>
              <a:t>20</a:t>
            </a:r>
            <a:r>
              <a:rPr lang="en-US" sz="1600" b="1" spc="-20">
                <a:solidFill>
                  <a:srgbClr val="FFFFFF"/>
                </a:solidFill>
                <a:latin typeface="Arial Narrow"/>
                <a:cs typeface="Arial Narrow"/>
              </a:rPr>
              <a:t>27</a:t>
            </a:r>
            <a:endParaRPr lang="en-US" sz="1600">
              <a:solidFill>
                <a:srgbClr val="000000"/>
              </a:solidFill>
              <a:latin typeface="Arial Narrow"/>
              <a:cs typeface="Arial Narrow"/>
            </a:endParaRPr>
          </a:p>
          <a:p>
            <a:pPr marL="12700" marR="5080" algn="ctr">
              <a:lnSpc>
                <a:spcPct val="124400"/>
              </a:lnSpc>
              <a:spcBef>
                <a:spcPts val="100"/>
              </a:spcBef>
            </a:pPr>
            <a:r>
              <a:rPr lang="en-US" sz="1600" spc="-10">
                <a:solidFill>
                  <a:srgbClr val="FFFFFF"/>
                </a:solidFill>
                <a:latin typeface="Arial Narrow"/>
              </a:rPr>
              <a:t>Submit </a:t>
            </a:r>
            <a:r>
              <a:rPr sz="1600" spc="-10">
                <a:solidFill>
                  <a:srgbClr val="FFFFFF"/>
                </a:solidFill>
                <a:latin typeface="Arial Narrow"/>
              </a:rPr>
              <a:t>Fi</a:t>
            </a:r>
            <a:r>
              <a:rPr sz="1600" spc="-10">
                <a:solidFill>
                  <a:srgbClr val="FFFFFF"/>
                </a:solidFill>
                <a:latin typeface="Arial Narrow"/>
                <a:cs typeface="Arial Narrow"/>
              </a:rPr>
              <a:t>nal</a:t>
            </a:r>
            <a:r>
              <a:rPr sz="1600" spc="-75">
                <a:solidFill>
                  <a:srgbClr val="FFFFFF"/>
                </a:solidFill>
                <a:latin typeface="Arial Narrow"/>
                <a:cs typeface="Arial Narrow"/>
              </a:rPr>
              <a:t> </a:t>
            </a:r>
            <a:r>
              <a:rPr sz="1600">
                <a:solidFill>
                  <a:srgbClr val="FFFFFF"/>
                </a:solidFill>
                <a:latin typeface="Arial Narrow"/>
                <a:cs typeface="Arial Narrow"/>
              </a:rPr>
              <a:t>Alternative</a:t>
            </a:r>
            <a:r>
              <a:rPr lang="en-US" sz="1600" spc="-10">
                <a:solidFill>
                  <a:srgbClr val="FFFFFF"/>
                </a:solidFill>
                <a:latin typeface="Arial Narrow"/>
                <a:cs typeface="Arial Narrow"/>
              </a:rPr>
              <a:t> </a:t>
            </a:r>
            <a:r>
              <a:rPr lang="en-US" sz="1600" spc="-20">
                <a:solidFill>
                  <a:srgbClr val="FFFFFF"/>
                </a:solidFill>
                <a:latin typeface="Arial Narrow"/>
                <a:cs typeface="Arial Narrow"/>
              </a:rPr>
              <a:t>Plan Update to DWR</a:t>
            </a:r>
            <a:endParaRPr lang="en-US" sz="1600" spc="-10">
              <a:solidFill>
                <a:srgbClr val="FFFFFF"/>
              </a:solidFill>
              <a:latin typeface="Arial Narrow"/>
              <a:cs typeface="Arial Narrow"/>
            </a:endParaRPr>
          </a:p>
        </p:txBody>
      </p:sp>
      <p:grpSp>
        <p:nvGrpSpPr>
          <p:cNvPr id="79" name="object 46">
            <a:extLst>
              <a:ext uri="{FF2B5EF4-FFF2-40B4-BE49-F238E27FC236}">
                <a16:creationId xmlns:a16="http://schemas.microsoft.com/office/drawing/2014/main" id="{A9BBE441-356F-6777-5968-26B959845238}"/>
              </a:ext>
            </a:extLst>
          </p:cNvPr>
          <p:cNvGrpSpPr/>
          <p:nvPr/>
        </p:nvGrpSpPr>
        <p:grpSpPr>
          <a:xfrm>
            <a:off x="10700241" y="3872072"/>
            <a:ext cx="1190692" cy="954268"/>
            <a:chOff x="10436542" y="1675828"/>
            <a:chExt cx="1304290" cy="2019935"/>
          </a:xfrm>
        </p:grpSpPr>
        <p:pic>
          <p:nvPicPr>
            <p:cNvPr id="80" name="object 47">
              <a:extLst>
                <a:ext uri="{FF2B5EF4-FFF2-40B4-BE49-F238E27FC236}">
                  <a16:creationId xmlns:a16="http://schemas.microsoft.com/office/drawing/2014/main" id="{B5EF1175-6ACE-D6CA-5816-16123AA4726D}"/>
                </a:ext>
              </a:extLst>
            </p:cNvPr>
            <p:cNvPicPr/>
            <p:nvPr/>
          </p:nvPicPr>
          <p:blipFill>
            <a:blip r:embed="rId3" cstate="print"/>
            <a:stretch>
              <a:fillRect/>
            </a:stretch>
          </p:blipFill>
          <p:spPr>
            <a:xfrm>
              <a:off x="10450830" y="1690116"/>
              <a:ext cx="1275588" cy="1991106"/>
            </a:xfrm>
            <a:prstGeom prst="rect">
              <a:avLst/>
            </a:prstGeom>
          </p:spPr>
        </p:pic>
        <p:sp>
          <p:nvSpPr>
            <p:cNvPr id="81" name="object 48">
              <a:extLst>
                <a:ext uri="{FF2B5EF4-FFF2-40B4-BE49-F238E27FC236}">
                  <a16:creationId xmlns:a16="http://schemas.microsoft.com/office/drawing/2014/main" id="{05B1F0CF-FCB2-BAD3-2ED3-C3ABA843CFF5}"/>
                </a:ext>
              </a:extLst>
            </p:cNvPr>
            <p:cNvSpPr/>
            <p:nvPr/>
          </p:nvSpPr>
          <p:spPr>
            <a:xfrm>
              <a:off x="10450830" y="1690116"/>
              <a:ext cx="1275715" cy="1991360"/>
            </a:xfrm>
            <a:custGeom>
              <a:avLst/>
              <a:gdLst/>
              <a:ahLst/>
              <a:cxnLst/>
              <a:rect l="l" t="t" r="r" b="b"/>
              <a:pathLst>
                <a:path w="1275715" h="1991360">
                  <a:moveTo>
                    <a:pt x="0" y="127508"/>
                  </a:moveTo>
                  <a:lnTo>
                    <a:pt x="10029" y="77902"/>
                  </a:lnTo>
                  <a:lnTo>
                    <a:pt x="37369" y="37369"/>
                  </a:lnTo>
                  <a:lnTo>
                    <a:pt x="77902" y="10029"/>
                  </a:lnTo>
                  <a:lnTo>
                    <a:pt x="127508" y="0"/>
                  </a:lnTo>
                  <a:lnTo>
                    <a:pt x="1148079" y="0"/>
                  </a:lnTo>
                  <a:lnTo>
                    <a:pt x="1197685" y="10029"/>
                  </a:lnTo>
                  <a:lnTo>
                    <a:pt x="1238218" y="37369"/>
                  </a:lnTo>
                  <a:lnTo>
                    <a:pt x="1265558" y="77902"/>
                  </a:lnTo>
                  <a:lnTo>
                    <a:pt x="1275588" y="127508"/>
                  </a:lnTo>
                  <a:lnTo>
                    <a:pt x="1275588" y="1863598"/>
                  </a:lnTo>
                  <a:lnTo>
                    <a:pt x="1265558" y="1913203"/>
                  </a:lnTo>
                  <a:lnTo>
                    <a:pt x="1238218" y="1953736"/>
                  </a:lnTo>
                  <a:lnTo>
                    <a:pt x="1197685" y="1981076"/>
                  </a:lnTo>
                  <a:lnTo>
                    <a:pt x="1148079" y="1991106"/>
                  </a:lnTo>
                  <a:lnTo>
                    <a:pt x="127508" y="1991106"/>
                  </a:lnTo>
                  <a:lnTo>
                    <a:pt x="77902" y="1981076"/>
                  </a:lnTo>
                  <a:lnTo>
                    <a:pt x="37369" y="1953736"/>
                  </a:lnTo>
                  <a:lnTo>
                    <a:pt x="10029" y="1913203"/>
                  </a:lnTo>
                  <a:lnTo>
                    <a:pt x="0" y="1863598"/>
                  </a:lnTo>
                  <a:lnTo>
                    <a:pt x="0" y="127508"/>
                  </a:lnTo>
                  <a:close/>
                </a:path>
              </a:pathLst>
            </a:custGeom>
            <a:ln w="28575">
              <a:solidFill>
                <a:srgbClr val="FFFFFF"/>
              </a:solidFill>
            </a:ln>
          </p:spPr>
          <p:txBody>
            <a:bodyPr wrap="square" lIns="0" tIns="0" rIns="0" bIns="0" rtlCol="0"/>
            <a:lstStyle/>
            <a:p>
              <a:endParaRPr/>
            </a:p>
          </p:txBody>
        </p:sp>
      </p:grpSp>
      <p:sp>
        <p:nvSpPr>
          <p:cNvPr id="86" name="TextBox 85">
            <a:extLst>
              <a:ext uri="{FF2B5EF4-FFF2-40B4-BE49-F238E27FC236}">
                <a16:creationId xmlns:a16="http://schemas.microsoft.com/office/drawing/2014/main" id="{0C1BB721-CA63-FC08-6963-13824A5BABF2}"/>
              </a:ext>
            </a:extLst>
          </p:cNvPr>
          <p:cNvSpPr txBox="1"/>
          <p:nvPr/>
        </p:nvSpPr>
        <p:spPr>
          <a:xfrm>
            <a:off x="10703837" y="3951513"/>
            <a:ext cx="1158469" cy="750847"/>
          </a:xfrm>
          <a:prstGeom prst="rect">
            <a:avLst/>
          </a:prstGeom>
          <a:noFill/>
        </p:spPr>
        <p:txBody>
          <a:bodyPr wrap="square" lIns="91440" tIns="45720" rIns="91440" bIns="45720" anchor="t">
            <a:spAutoFit/>
          </a:bodyPr>
          <a:lstStyle/>
          <a:p>
            <a:pPr marL="12700" marR="5080" indent="-1270" algn="ctr">
              <a:lnSpc>
                <a:spcPct val="86000"/>
              </a:lnSpc>
              <a:spcBef>
                <a:spcPts val="785"/>
              </a:spcBef>
            </a:pPr>
            <a:r>
              <a:rPr lang="en-US" sz="1400">
                <a:solidFill>
                  <a:schemeClr val="bg1"/>
                </a:solidFill>
                <a:latin typeface="Arial Narrow"/>
                <a:cs typeface="Arial Narrow"/>
              </a:rPr>
              <a:t>Alternative Plan Update  </a:t>
            </a:r>
          </a:p>
          <a:p>
            <a:pPr marL="12700" marR="5080" indent="-1270" algn="ctr">
              <a:lnSpc>
                <a:spcPct val="86000"/>
              </a:lnSpc>
              <a:spcBef>
                <a:spcPts val="785"/>
              </a:spcBef>
            </a:pPr>
            <a:r>
              <a:rPr lang="en-US" sz="1400">
                <a:solidFill>
                  <a:schemeClr val="bg1"/>
                </a:solidFill>
                <a:latin typeface="Arial Narrow"/>
                <a:cs typeface="Arial Narrow"/>
              </a:rPr>
              <a:t>*In Progress" </a:t>
            </a:r>
          </a:p>
        </p:txBody>
      </p:sp>
      <p:sp>
        <p:nvSpPr>
          <p:cNvPr id="11" name="Rectangle 10">
            <a:extLst>
              <a:ext uri="{FF2B5EF4-FFF2-40B4-BE49-F238E27FC236}">
                <a16:creationId xmlns:a16="http://schemas.microsoft.com/office/drawing/2014/main" id="{B645122B-4191-0212-E086-7DB035E8BE81}"/>
              </a:ext>
            </a:extLst>
          </p:cNvPr>
          <p:cNvSpPr/>
          <p:nvPr/>
        </p:nvSpPr>
        <p:spPr>
          <a:xfrm>
            <a:off x="328272" y="3316983"/>
            <a:ext cx="11446565" cy="2195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C9D9DB-7B84-1A7C-DA53-31527F15ECF1}"/>
              </a:ext>
            </a:extLst>
          </p:cNvPr>
          <p:cNvSpPr/>
          <p:nvPr/>
        </p:nvSpPr>
        <p:spPr>
          <a:xfrm>
            <a:off x="152400" y="3228216"/>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2002</a:t>
            </a:r>
          </a:p>
        </p:txBody>
      </p:sp>
      <p:sp>
        <p:nvSpPr>
          <p:cNvPr id="13" name="Oval 12">
            <a:extLst>
              <a:ext uri="{FF2B5EF4-FFF2-40B4-BE49-F238E27FC236}">
                <a16:creationId xmlns:a16="http://schemas.microsoft.com/office/drawing/2014/main" id="{701BE4F7-B36B-0B2C-12EB-15C451203679}"/>
              </a:ext>
            </a:extLst>
          </p:cNvPr>
          <p:cNvSpPr/>
          <p:nvPr/>
        </p:nvSpPr>
        <p:spPr>
          <a:xfrm>
            <a:off x="1055327" y="3233728"/>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2003</a:t>
            </a:r>
          </a:p>
        </p:txBody>
      </p:sp>
      <p:sp>
        <p:nvSpPr>
          <p:cNvPr id="29" name="Oval 28">
            <a:extLst>
              <a:ext uri="{FF2B5EF4-FFF2-40B4-BE49-F238E27FC236}">
                <a16:creationId xmlns:a16="http://schemas.microsoft.com/office/drawing/2014/main" id="{CFD9F23F-00B3-D430-5FD4-2FCDA0D01E2F}"/>
              </a:ext>
            </a:extLst>
          </p:cNvPr>
          <p:cNvSpPr/>
          <p:nvPr/>
        </p:nvSpPr>
        <p:spPr>
          <a:xfrm>
            <a:off x="1980182" y="3228216"/>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2004</a:t>
            </a:r>
          </a:p>
        </p:txBody>
      </p:sp>
      <p:sp>
        <p:nvSpPr>
          <p:cNvPr id="30" name="Oval 29">
            <a:extLst>
              <a:ext uri="{FF2B5EF4-FFF2-40B4-BE49-F238E27FC236}">
                <a16:creationId xmlns:a16="http://schemas.microsoft.com/office/drawing/2014/main" id="{FC64716D-677B-A9A8-14C4-879A46B3DE0D}"/>
              </a:ext>
            </a:extLst>
          </p:cNvPr>
          <p:cNvSpPr/>
          <p:nvPr/>
        </p:nvSpPr>
        <p:spPr>
          <a:xfrm>
            <a:off x="4454290" y="3160718"/>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2013</a:t>
            </a:r>
          </a:p>
        </p:txBody>
      </p:sp>
      <p:sp>
        <p:nvSpPr>
          <p:cNvPr id="87" name="Oval 86">
            <a:extLst>
              <a:ext uri="{FF2B5EF4-FFF2-40B4-BE49-F238E27FC236}">
                <a16:creationId xmlns:a16="http://schemas.microsoft.com/office/drawing/2014/main" id="{050D92E4-7825-E4DA-A823-BD0BA7726EF5}"/>
              </a:ext>
            </a:extLst>
          </p:cNvPr>
          <p:cNvSpPr/>
          <p:nvPr/>
        </p:nvSpPr>
        <p:spPr>
          <a:xfrm>
            <a:off x="5677558" y="3160719"/>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2016</a:t>
            </a:r>
          </a:p>
        </p:txBody>
      </p:sp>
      <p:sp>
        <p:nvSpPr>
          <p:cNvPr id="97" name="Oval 96">
            <a:extLst>
              <a:ext uri="{FF2B5EF4-FFF2-40B4-BE49-F238E27FC236}">
                <a16:creationId xmlns:a16="http://schemas.microsoft.com/office/drawing/2014/main" id="{89BDB49C-655F-37DD-679B-F9CB0DF9AB56}"/>
              </a:ext>
            </a:extLst>
          </p:cNvPr>
          <p:cNvSpPr/>
          <p:nvPr/>
        </p:nvSpPr>
        <p:spPr>
          <a:xfrm>
            <a:off x="7275890" y="3160719"/>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2019</a:t>
            </a:r>
          </a:p>
        </p:txBody>
      </p:sp>
      <p:sp>
        <p:nvSpPr>
          <p:cNvPr id="101" name="Oval 100">
            <a:extLst>
              <a:ext uri="{FF2B5EF4-FFF2-40B4-BE49-F238E27FC236}">
                <a16:creationId xmlns:a16="http://schemas.microsoft.com/office/drawing/2014/main" id="{4AE0B6EC-DEB6-C30B-875B-FE3DD819CDDC}"/>
              </a:ext>
            </a:extLst>
          </p:cNvPr>
          <p:cNvSpPr/>
          <p:nvPr/>
        </p:nvSpPr>
        <p:spPr>
          <a:xfrm>
            <a:off x="8573772" y="3208845"/>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2022</a:t>
            </a:r>
          </a:p>
        </p:txBody>
      </p:sp>
      <p:sp>
        <p:nvSpPr>
          <p:cNvPr id="102" name="Oval 101">
            <a:extLst>
              <a:ext uri="{FF2B5EF4-FFF2-40B4-BE49-F238E27FC236}">
                <a16:creationId xmlns:a16="http://schemas.microsoft.com/office/drawing/2014/main" id="{4DE144DD-D21B-7A2E-F6FC-366790F4BF25}"/>
              </a:ext>
            </a:extLst>
          </p:cNvPr>
          <p:cNvSpPr/>
          <p:nvPr/>
        </p:nvSpPr>
        <p:spPr>
          <a:xfrm>
            <a:off x="10479569" y="3147647"/>
            <a:ext cx="1544580" cy="52769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2025-2027</a:t>
            </a:r>
          </a:p>
        </p:txBody>
      </p:sp>
      <p:cxnSp>
        <p:nvCxnSpPr>
          <p:cNvPr id="9" name="Straight Connector 8">
            <a:extLst>
              <a:ext uri="{FF2B5EF4-FFF2-40B4-BE49-F238E27FC236}">
                <a16:creationId xmlns:a16="http://schemas.microsoft.com/office/drawing/2014/main" id="{AE3B368F-7BF1-2AD5-7B32-FAC18DA59E6E}"/>
              </a:ext>
            </a:extLst>
          </p:cNvPr>
          <p:cNvCxnSpPr/>
          <p:nvPr/>
        </p:nvCxnSpPr>
        <p:spPr>
          <a:xfrm>
            <a:off x="4879540" y="3531732"/>
            <a:ext cx="0" cy="228600"/>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F9B12CB1-F1D6-64D3-A5B6-F9B0EC7B8740}"/>
              </a:ext>
            </a:extLst>
          </p:cNvPr>
          <p:cNvPicPr>
            <a:picLocks noChangeAspect="1"/>
          </p:cNvPicPr>
          <p:nvPr/>
        </p:nvPicPr>
        <p:blipFill>
          <a:blip r:embed="rId6"/>
          <a:stretch>
            <a:fillRect/>
          </a:stretch>
        </p:blipFill>
        <p:spPr>
          <a:xfrm>
            <a:off x="1457223" y="3653930"/>
            <a:ext cx="36579" cy="249958"/>
          </a:xfrm>
          <a:prstGeom prst="rect">
            <a:avLst/>
          </a:prstGeom>
        </p:spPr>
      </p:pic>
      <p:pic>
        <p:nvPicPr>
          <p:cNvPr id="15" name="Picture 14">
            <a:extLst>
              <a:ext uri="{FF2B5EF4-FFF2-40B4-BE49-F238E27FC236}">
                <a16:creationId xmlns:a16="http://schemas.microsoft.com/office/drawing/2014/main" id="{E83F2A4B-5E8A-84FC-270F-EABF5CAB0C87}"/>
              </a:ext>
            </a:extLst>
          </p:cNvPr>
          <p:cNvPicPr>
            <a:picLocks noChangeAspect="1"/>
          </p:cNvPicPr>
          <p:nvPr/>
        </p:nvPicPr>
        <p:blipFill>
          <a:blip r:embed="rId6"/>
          <a:stretch>
            <a:fillRect/>
          </a:stretch>
        </p:blipFill>
        <p:spPr>
          <a:xfrm>
            <a:off x="2393722" y="3025283"/>
            <a:ext cx="36579" cy="249958"/>
          </a:xfrm>
          <a:prstGeom prst="rect">
            <a:avLst/>
          </a:prstGeom>
        </p:spPr>
      </p:pic>
      <p:pic>
        <p:nvPicPr>
          <p:cNvPr id="16" name="Picture 15">
            <a:extLst>
              <a:ext uri="{FF2B5EF4-FFF2-40B4-BE49-F238E27FC236}">
                <a16:creationId xmlns:a16="http://schemas.microsoft.com/office/drawing/2014/main" id="{146160DE-51D9-1B78-465F-99F247B2F62D}"/>
              </a:ext>
            </a:extLst>
          </p:cNvPr>
          <p:cNvPicPr>
            <a:picLocks noChangeAspect="1"/>
          </p:cNvPicPr>
          <p:nvPr/>
        </p:nvPicPr>
        <p:blipFill>
          <a:blip r:embed="rId6"/>
          <a:stretch>
            <a:fillRect/>
          </a:stretch>
        </p:blipFill>
        <p:spPr>
          <a:xfrm>
            <a:off x="584043" y="3015418"/>
            <a:ext cx="36579" cy="249958"/>
          </a:xfrm>
          <a:prstGeom prst="rect">
            <a:avLst/>
          </a:prstGeom>
        </p:spPr>
      </p:pic>
      <p:pic>
        <p:nvPicPr>
          <p:cNvPr id="17" name="Picture 16">
            <a:extLst>
              <a:ext uri="{FF2B5EF4-FFF2-40B4-BE49-F238E27FC236}">
                <a16:creationId xmlns:a16="http://schemas.microsoft.com/office/drawing/2014/main" id="{910E665E-E77D-1348-9218-299D798A0DA9}"/>
              </a:ext>
            </a:extLst>
          </p:cNvPr>
          <p:cNvPicPr>
            <a:picLocks noChangeAspect="1"/>
          </p:cNvPicPr>
          <p:nvPr/>
        </p:nvPicPr>
        <p:blipFill>
          <a:blip r:embed="rId6"/>
          <a:stretch>
            <a:fillRect/>
          </a:stretch>
        </p:blipFill>
        <p:spPr>
          <a:xfrm>
            <a:off x="6105569" y="2920262"/>
            <a:ext cx="36579" cy="249958"/>
          </a:xfrm>
          <a:prstGeom prst="rect">
            <a:avLst/>
          </a:prstGeom>
        </p:spPr>
      </p:pic>
      <p:pic>
        <p:nvPicPr>
          <p:cNvPr id="22" name="Picture 21">
            <a:extLst>
              <a:ext uri="{FF2B5EF4-FFF2-40B4-BE49-F238E27FC236}">
                <a16:creationId xmlns:a16="http://schemas.microsoft.com/office/drawing/2014/main" id="{46C6440D-AF30-4F94-C90E-31A991A69814}"/>
              </a:ext>
            </a:extLst>
          </p:cNvPr>
          <p:cNvPicPr>
            <a:picLocks noChangeAspect="1"/>
          </p:cNvPicPr>
          <p:nvPr/>
        </p:nvPicPr>
        <p:blipFill>
          <a:blip r:embed="rId6"/>
          <a:stretch>
            <a:fillRect/>
          </a:stretch>
        </p:blipFill>
        <p:spPr>
          <a:xfrm>
            <a:off x="7718714" y="3560495"/>
            <a:ext cx="36579" cy="249958"/>
          </a:xfrm>
          <a:prstGeom prst="rect">
            <a:avLst/>
          </a:prstGeom>
        </p:spPr>
      </p:pic>
      <p:pic>
        <p:nvPicPr>
          <p:cNvPr id="23" name="Picture 22">
            <a:extLst>
              <a:ext uri="{FF2B5EF4-FFF2-40B4-BE49-F238E27FC236}">
                <a16:creationId xmlns:a16="http://schemas.microsoft.com/office/drawing/2014/main" id="{57DDE594-2B6B-5446-56EF-51791D147A13}"/>
              </a:ext>
            </a:extLst>
          </p:cNvPr>
          <p:cNvPicPr>
            <a:picLocks noChangeAspect="1"/>
          </p:cNvPicPr>
          <p:nvPr/>
        </p:nvPicPr>
        <p:blipFill>
          <a:blip r:embed="rId6"/>
          <a:stretch>
            <a:fillRect/>
          </a:stretch>
        </p:blipFill>
        <p:spPr>
          <a:xfrm>
            <a:off x="8998532" y="2959512"/>
            <a:ext cx="36579" cy="249958"/>
          </a:xfrm>
          <a:prstGeom prst="rect">
            <a:avLst/>
          </a:prstGeom>
        </p:spPr>
      </p:pic>
      <p:pic>
        <p:nvPicPr>
          <p:cNvPr id="24" name="Picture 23">
            <a:extLst>
              <a:ext uri="{FF2B5EF4-FFF2-40B4-BE49-F238E27FC236}">
                <a16:creationId xmlns:a16="http://schemas.microsoft.com/office/drawing/2014/main" id="{BB285228-4827-F32A-4BD2-298586E9D8E3}"/>
              </a:ext>
            </a:extLst>
          </p:cNvPr>
          <p:cNvPicPr>
            <a:picLocks noChangeAspect="1"/>
          </p:cNvPicPr>
          <p:nvPr/>
        </p:nvPicPr>
        <p:blipFill>
          <a:blip r:embed="rId6"/>
          <a:stretch>
            <a:fillRect/>
          </a:stretch>
        </p:blipFill>
        <p:spPr>
          <a:xfrm>
            <a:off x="11250987" y="3692834"/>
            <a:ext cx="36579" cy="249958"/>
          </a:xfrm>
          <a:prstGeom prst="rect">
            <a:avLst/>
          </a:prstGeom>
        </p:spPr>
      </p:pic>
      <p:sp>
        <p:nvSpPr>
          <p:cNvPr id="8" name="Oval 7">
            <a:extLst>
              <a:ext uri="{FF2B5EF4-FFF2-40B4-BE49-F238E27FC236}">
                <a16:creationId xmlns:a16="http://schemas.microsoft.com/office/drawing/2014/main" id="{FEFF2474-EEC5-A0EE-0068-7821EE92F05C}"/>
              </a:ext>
            </a:extLst>
          </p:cNvPr>
          <p:cNvSpPr/>
          <p:nvPr/>
        </p:nvSpPr>
        <p:spPr>
          <a:xfrm>
            <a:off x="9600466" y="3224886"/>
            <a:ext cx="848203" cy="40358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t>2024</a:t>
            </a:r>
          </a:p>
        </p:txBody>
      </p:sp>
      <p:grpSp>
        <p:nvGrpSpPr>
          <p:cNvPr id="25" name="object 46">
            <a:extLst>
              <a:ext uri="{FF2B5EF4-FFF2-40B4-BE49-F238E27FC236}">
                <a16:creationId xmlns:a16="http://schemas.microsoft.com/office/drawing/2014/main" id="{649FB271-BBAE-7373-B3DC-FB3A61582B85}"/>
              </a:ext>
            </a:extLst>
          </p:cNvPr>
          <p:cNvGrpSpPr/>
          <p:nvPr/>
        </p:nvGrpSpPr>
        <p:grpSpPr>
          <a:xfrm>
            <a:off x="9303610" y="3871883"/>
            <a:ext cx="1379066" cy="826804"/>
            <a:chOff x="10450830" y="1690116"/>
            <a:chExt cx="1275715" cy="1991360"/>
          </a:xfrm>
        </p:grpSpPr>
        <p:pic>
          <p:nvPicPr>
            <p:cNvPr id="26" name="object 47">
              <a:extLst>
                <a:ext uri="{FF2B5EF4-FFF2-40B4-BE49-F238E27FC236}">
                  <a16:creationId xmlns:a16="http://schemas.microsoft.com/office/drawing/2014/main" id="{0E22D332-97C9-A598-4949-0A43DEBFA5DE}"/>
                </a:ext>
              </a:extLst>
            </p:cNvPr>
            <p:cNvPicPr/>
            <p:nvPr/>
          </p:nvPicPr>
          <p:blipFill>
            <a:blip r:embed="rId3" cstate="print"/>
            <a:stretch>
              <a:fillRect/>
            </a:stretch>
          </p:blipFill>
          <p:spPr>
            <a:xfrm>
              <a:off x="10450830" y="1690116"/>
              <a:ext cx="1275588" cy="1991106"/>
            </a:xfrm>
            <a:prstGeom prst="rect">
              <a:avLst/>
            </a:prstGeom>
          </p:spPr>
        </p:pic>
        <p:sp>
          <p:nvSpPr>
            <p:cNvPr id="27" name="object 48">
              <a:extLst>
                <a:ext uri="{FF2B5EF4-FFF2-40B4-BE49-F238E27FC236}">
                  <a16:creationId xmlns:a16="http://schemas.microsoft.com/office/drawing/2014/main" id="{E5B15DFF-AC7C-D496-5796-159CFC87A054}"/>
                </a:ext>
              </a:extLst>
            </p:cNvPr>
            <p:cNvSpPr/>
            <p:nvPr/>
          </p:nvSpPr>
          <p:spPr>
            <a:xfrm>
              <a:off x="10450830" y="1690116"/>
              <a:ext cx="1275715" cy="1991360"/>
            </a:xfrm>
            <a:custGeom>
              <a:avLst/>
              <a:gdLst/>
              <a:ahLst/>
              <a:cxnLst/>
              <a:rect l="l" t="t" r="r" b="b"/>
              <a:pathLst>
                <a:path w="1275715" h="1991360">
                  <a:moveTo>
                    <a:pt x="0" y="127508"/>
                  </a:moveTo>
                  <a:lnTo>
                    <a:pt x="10029" y="77902"/>
                  </a:lnTo>
                  <a:lnTo>
                    <a:pt x="37369" y="37369"/>
                  </a:lnTo>
                  <a:lnTo>
                    <a:pt x="77902" y="10029"/>
                  </a:lnTo>
                  <a:lnTo>
                    <a:pt x="127508" y="0"/>
                  </a:lnTo>
                  <a:lnTo>
                    <a:pt x="1148079" y="0"/>
                  </a:lnTo>
                  <a:lnTo>
                    <a:pt x="1197685" y="10029"/>
                  </a:lnTo>
                  <a:lnTo>
                    <a:pt x="1238218" y="37369"/>
                  </a:lnTo>
                  <a:lnTo>
                    <a:pt x="1265558" y="77902"/>
                  </a:lnTo>
                  <a:lnTo>
                    <a:pt x="1275588" y="127508"/>
                  </a:lnTo>
                  <a:lnTo>
                    <a:pt x="1275588" y="1863598"/>
                  </a:lnTo>
                  <a:lnTo>
                    <a:pt x="1265558" y="1913203"/>
                  </a:lnTo>
                  <a:lnTo>
                    <a:pt x="1238218" y="1953736"/>
                  </a:lnTo>
                  <a:lnTo>
                    <a:pt x="1197685" y="1981076"/>
                  </a:lnTo>
                  <a:lnTo>
                    <a:pt x="1148079" y="1991106"/>
                  </a:lnTo>
                  <a:lnTo>
                    <a:pt x="127508" y="1991106"/>
                  </a:lnTo>
                  <a:lnTo>
                    <a:pt x="77902" y="1981076"/>
                  </a:lnTo>
                  <a:lnTo>
                    <a:pt x="37369" y="1953736"/>
                  </a:lnTo>
                  <a:lnTo>
                    <a:pt x="10029" y="1913203"/>
                  </a:lnTo>
                  <a:lnTo>
                    <a:pt x="0" y="1863598"/>
                  </a:lnTo>
                  <a:lnTo>
                    <a:pt x="0" y="127508"/>
                  </a:lnTo>
                  <a:close/>
                </a:path>
              </a:pathLst>
            </a:custGeom>
            <a:ln w="28575">
              <a:solidFill>
                <a:srgbClr val="FFFFFF"/>
              </a:solidFill>
            </a:ln>
          </p:spPr>
          <p:txBody>
            <a:bodyPr wrap="square" lIns="0" tIns="0" rIns="0" bIns="0" rtlCol="0"/>
            <a:lstStyle/>
            <a:p>
              <a:endParaRPr/>
            </a:p>
          </p:txBody>
        </p:sp>
      </p:grpSp>
      <p:pic>
        <p:nvPicPr>
          <p:cNvPr id="31" name="Picture 30">
            <a:extLst>
              <a:ext uri="{FF2B5EF4-FFF2-40B4-BE49-F238E27FC236}">
                <a16:creationId xmlns:a16="http://schemas.microsoft.com/office/drawing/2014/main" id="{9DE889D5-0FC7-0B5C-CBDD-C937208971FF}"/>
              </a:ext>
            </a:extLst>
          </p:cNvPr>
          <p:cNvPicPr>
            <a:picLocks noChangeAspect="1"/>
          </p:cNvPicPr>
          <p:nvPr/>
        </p:nvPicPr>
        <p:blipFill>
          <a:blip r:embed="rId6"/>
          <a:stretch>
            <a:fillRect/>
          </a:stretch>
        </p:blipFill>
        <p:spPr>
          <a:xfrm>
            <a:off x="10025226" y="3641300"/>
            <a:ext cx="36579" cy="249958"/>
          </a:xfrm>
          <a:prstGeom prst="rect">
            <a:avLst/>
          </a:prstGeom>
        </p:spPr>
      </p:pic>
      <p:sp>
        <p:nvSpPr>
          <p:cNvPr id="36" name="object 49">
            <a:extLst>
              <a:ext uri="{FF2B5EF4-FFF2-40B4-BE49-F238E27FC236}">
                <a16:creationId xmlns:a16="http://schemas.microsoft.com/office/drawing/2014/main" id="{7154DB28-0C4E-0CFD-3560-45AC4AF8DB19}"/>
              </a:ext>
            </a:extLst>
          </p:cNvPr>
          <p:cNvSpPr txBox="1"/>
          <p:nvPr/>
        </p:nvSpPr>
        <p:spPr>
          <a:xfrm>
            <a:off x="9326090" y="3527816"/>
            <a:ext cx="1390114" cy="993862"/>
          </a:xfrm>
          <a:prstGeom prst="rect">
            <a:avLst/>
          </a:prstGeom>
        </p:spPr>
        <p:txBody>
          <a:bodyPr vert="horz" wrap="square" lIns="0" tIns="92710" rIns="0" bIns="0" rtlCol="0" anchor="t">
            <a:spAutoFit/>
          </a:bodyPr>
          <a:lstStyle/>
          <a:p>
            <a:pPr algn="ctr">
              <a:lnSpc>
                <a:spcPct val="100000"/>
              </a:lnSpc>
              <a:spcBef>
                <a:spcPts val="730"/>
              </a:spcBef>
            </a:pPr>
            <a:endParaRPr sz="1600">
              <a:latin typeface="Calibri"/>
              <a:cs typeface="Calibri"/>
            </a:endParaRPr>
          </a:p>
          <a:p>
            <a:pPr marL="12700" marR="5080" algn="ctr">
              <a:lnSpc>
                <a:spcPts val="1450"/>
              </a:lnSpc>
              <a:spcBef>
                <a:spcPts val="570"/>
              </a:spcBef>
            </a:pPr>
            <a:r>
              <a:rPr lang="en-US" sz="1400" spc="-20">
                <a:solidFill>
                  <a:srgbClr val="FFFFFF"/>
                </a:solidFill>
                <a:latin typeface="Arial Narrow"/>
                <a:cs typeface="Arial Narrow"/>
              </a:rPr>
              <a:t>DWR approves Alternative Plan Update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0"/>
              <a:t>POLL</a:t>
            </a:r>
            <a:r>
              <a:rPr lang="en-US" spc="-20"/>
              <a:t> Question #2</a:t>
            </a:r>
            <a:endParaRPr spc="-2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17</a:t>
            </a:fld>
            <a:endParaRPr spc="-25"/>
          </a:p>
        </p:txBody>
      </p:sp>
      <p:sp>
        <p:nvSpPr>
          <p:cNvPr id="4" name="object 4"/>
          <p:cNvSpPr txBox="1"/>
          <p:nvPr/>
        </p:nvSpPr>
        <p:spPr>
          <a:xfrm>
            <a:off x="561071" y="1244249"/>
            <a:ext cx="6308628" cy="4376197"/>
          </a:xfrm>
          <a:prstGeom prst="rect">
            <a:avLst/>
          </a:prstGeom>
        </p:spPr>
        <p:txBody>
          <a:bodyPr vert="horz" wrap="square" lIns="0" tIns="61594" rIns="0" bIns="0" rtlCol="0">
            <a:spAutoFit/>
          </a:bodyPr>
          <a:lstStyle/>
          <a:p>
            <a:pPr marL="12700" marR="5080">
              <a:lnSpc>
                <a:spcPts val="3020"/>
              </a:lnSpc>
              <a:spcBef>
                <a:spcPts val="484"/>
              </a:spcBef>
              <a:tabLst>
                <a:tab pos="241300" algn="l"/>
              </a:tabLst>
            </a:pPr>
            <a:r>
              <a:rPr lang="en-US" sz="2800" b="1">
                <a:latin typeface="Calibri"/>
                <a:cs typeface="Calibri"/>
              </a:rPr>
              <a:t>Please identify your</a:t>
            </a:r>
            <a:r>
              <a:rPr lang="en-US" sz="2800" b="1" spc="-40">
                <a:latin typeface="Calibri"/>
                <a:cs typeface="Calibri"/>
              </a:rPr>
              <a:t> </a:t>
            </a:r>
            <a:r>
              <a:rPr sz="2800" b="1" spc="-10">
                <a:latin typeface="Calibri"/>
                <a:cs typeface="Calibri"/>
              </a:rPr>
              <a:t>interest</a:t>
            </a:r>
            <a:r>
              <a:rPr sz="2800" b="1" spc="-55">
                <a:latin typeface="Calibri"/>
                <a:cs typeface="Calibri"/>
              </a:rPr>
              <a:t> </a:t>
            </a:r>
            <a:r>
              <a:rPr sz="2800" b="1">
                <a:latin typeface="Calibri"/>
                <a:cs typeface="Calibri"/>
              </a:rPr>
              <a:t>in</a:t>
            </a:r>
            <a:r>
              <a:rPr sz="2800" b="1" spc="-40">
                <a:latin typeface="Calibri"/>
                <a:cs typeface="Calibri"/>
              </a:rPr>
              <a:t> </a:t>
            </a:r>
            <a:r>
              <a:rPr sz="2800" b="1">
                <a:latin typeface="Calibri"/>
                <a:cs typeface="Calibri"/>
              </a:rPr>
              <a:t>the</a:t>
            </a:r>
            <a:r>
              <a:rPr sz="2800" b="1" spc="-40">
                <a:latin typeface="Calibri"/>
                <a:cs typeface="Calibri"/>
              </a:rPr>
              <a:t> </a:t>
            </a:r>
            <a:r>
              <a:rPr sz="2800" b="1">
                <a:latin typeface="Calibri"/>
                <a:cs typeface="Calibri"/>
              </a:rPr>
              <a:t>Alternative</a:t>
            </a:r>
            <a:r>
              <a:rPr sz="2800" b="1" spc="-55">
                <a:latin typeface="Calibri"/>
                <a:cs typeface="Calibri"/>
              </a:rPr>
              <a:t> </a:t>
            </a:r>
            <a:r>
              <a:rPr sz="2800" b="1">
                <a:latin typeface="Calibri"/>
                <a:cs typeface="Calibri"/>
              </a:rPr>
              <a:t>Plan</a:t>
            </a:r>
            <a:r>
              <a:rPr sz="2800" b="1" spc="-45">
                <a:latin typeface="Calibri"/>
                <a:cs typeface="Calibri"/>
              </a:rPr>
              <a:t> </a:t>
            </a:r>
            <a:r>
              <a:rPr sz="2800" b="1">
                <a:latin typeface="Calibri"/>
                <a:cs typeface="Calibri"/>
              </a:rPr>
              <a:t>Update</a:t>
            </a:r>
            <a:r>
              <a:rPr lang="en-US" sz="2800" b="1" spc="-45">
                <a:latin typeface="Calibri"/>
                <a:cs typeface="Calibri"/>
              </a:rPr>
              <a:t> </a:t>
            </a:r>
            <a:br>
              <a:rPr lang="en-US" sz="2800" b="1" spc="-45">
                <a:latin typeface="Calibri"/>
                <a:cs typeface="Calibri"/>
              </a:rPr>
            </a:br>
            <a:r>
              <a:rPr sz="2800" b="1">
                <a:latin typeface="Calibri"/>
                <a:cs typeface="Calibri"/>
              </a:rPr>
              <a:t>(can</a:t>
            </a:r>
            <a:r>
              <a:rPr sz="2800" b="1" spc="-35">
                <a:latin typeface="Calibri"/>
                <a:cs typeface="Calibri"/>
              </a:rPr>
              <a:t> </a:t>
            </a:r>
            <a:r>
              <a:rPr sz="2800" b="1">
                <a:latin typeface="Calibri"/>
                <a:cs typeface="Calibri"/>
              </a:rPr>
              <a:t>choose</a:t>
            </a:r>
            <a:r>
              <a:rPr sz="2800" b="1" spc="-40">
                <a:latin typeface="Calibri"/>
                <a:cs typeface="Calibri"/>
              </a:rPr>
              <a:t> </a:t>
            </a:r>
            <a:r>
              <a:rPr sz="2800" b="1">
                <a:latin typeface="Calibri"/>
                <a:cs typeface="Calibri"/>
              </a:rPr>
              <a:t>more</a:t>
            </a:r>
            <a:r>
              <a:rPr sz="2800" b="1" spc="-40">
                <a:latin typeface="Calibri"/>
                <a:cs typeface="Calibri"/>
              </a:rPr>
              <a:t> </a:t>
            </a:r>
            <a:r>
              <a:rPr sz="2800" b="1" spc="-20">
                <a:latin typeface="Calibri"/>
                <a:cs typeface="Calibri"/>
              </a:rPr>
              <a:t>than </a:t>
            </a:r>
            <a:r>
              <a:rPr sz="2800" b="1" spc="-10">
                <a:latin typeface="Calibri"/>
                <a:cs typeface="Calibri"/>
              </a:rPr>
              <a:t>one):</a:t>
            </a:r>
            <a:endParaRPr sz="2800" b="1">
              <a:latin typeface="Calibri"/>
              <a:cs typeface="Calibri"/>
            </a:endParaRPr>
          </a:p>
          <a:p>
            <a:pPr marL="927100" lvl="1" indent="-457200">
              <a:lnSpc>
                <a:spcPct val="100000"/>
              </a:lnSpc>
              <a:spcBef>
                <a:spcPts val="204"/>
              </a:spcBef>
              <a:buAutoNum type="arabicPeriod"/>
              <a:tabLst>
                <a:tab pos="927100" algn="l"/>
              </a:tabLst>
            </a:pPr>
            <a:r>
              <a:rPr sz="2400" spc="-10">
                <a:latin typeface="Calibri"/>
                <a:cs typeface="Calibri"/>
              </a:rPr>
              <a:t>Conservation</a:t>
            </a:r>
            <a:endParaRPr sz="2400">
              <a:latin typeface="Calibri"/>
              <a:cs typeface="Calibri"/>
            </a:endParaRPr>
          </a:p>
          <a:p>
            <a:pPr marL="927100" lvl="1" indent="-457200">
              <a:lnSpc>
                <a:spcPct val="100000"/>
              </a:lnSpc>
              <a:spcBef>
                <a:spcPts val="215"/>
              </a:spcBef>
              <a:buAutoNum type="arabicPeriod"/>
              <a:tabLst>
                <a:tab pos="927100" algn="l"/>
              </a:tabLst>
            </a:pPr>
            <a:r>
              <a:rPr sz="2400" spc="-20">
                <a:latin typeface="Calibri"/>
                <a:cs typeface="Calibri"/>
              </a:rPr>
              <a:t>Water</a:t>
            </a:r>
            <a:r>
              <a:rPr sz="2400" spc="-90">
                <a:latin typeface="Calibri"/>
                <a:cs typeface="Calibri"/>
              </a:rPr>
              <a:t> </a:t>
            </a:r>
            <a:r>
              <a:rPr sz="2400" spc="-10">
                <a:latin typeface="Calibri"/>
                <a:cs typeface="Calibri"/>
              </a:rPr>
              <a:t>quality</a:t>
            </a:r>
            <a:endParaRPr sz="2400">
              <a:latin typeface="Calibri"/>
              <a:cs typeface="Calibri"/>
            </a:endParaRPr>
          </a:p>
          <a:p>
            <a:pPr marL="927100" lvl="1" indent="-457200">
              <a:lnSpc>
                <a:spcPct val="100000"/>
              </a:lnSpc>
              <a:spcBef>
                <a:spcPts val="210"/>
              </a:spcBef>
              <a:buAutoNum type="arabicPeriod"/>
              <a:tabLst>
                <a:tab pos="927100" algn="l"/>
              </a:tabLst>
            </a:pPr>
            <a:r>
              <a:rPr sz="2400" spc="-10">
                <a:latin typeface="Calibri"/>
                <a:cs typeface="Calibri"/>
              </a:rPr>
              <a:t>Well</a:t>
            </a:r>
            <a:r>
              <a:rPr sz="2400" spc="-100">
                <a:latin typeface="Calibri"/>
                <a:cs typeface="Calibri"/>
              </a:rPr>
              <a:t> </a:t>
            </a:r>
            <a:r>
              <a:rPr sz="2400" spc="-10">
                <a:latin typeface="Calibri"/>
                <a:cs typeface="Calibri"/>
              </a:rPr>
              <a:t>pumping</a:t>
            </a:r>
            <a:endParaRPr sz="2400">
              <a:latin typeface="Calibri"/>
              <a:cs typeface="Calibri"/>
            </a:endParaRPr>
          </a:p>
          <a:p>
            <a:pPr marL="927100" lvl="1" indent="-457200">
              <a:lnSpc>
                <a:spcPct val="100000"/>
              </a:lnSpc>
              <a:spcBef>
                <a:spcPts val="210"/>
              </a:spcBef>
              <a:buAutoNum type="arabicPeriod"/>
              <a:tabLst>
                <a:tab pos="927100" algn="l"/>
              </a:tabLst>
            </a:pPr>
            <a:r>
              <a:rPr sz="2400" spc="-10">
                <a:latin typeface="Calibri"/>
                <a:cs typeface="Calibri"/>
              </a:rPr>
              <a:t>Groundwater</a:t>
            </a:r>
            <a:r>
              <a:rPr sz="2400" spc="-50">
                <a:latin typeface="Calibri"/>
                <a:cs typeface="Calibri"/>
              </a:rPr>
              <a:t> </a:t>
            </a:r>
            <a:r>
              <a:rPr sz="2400" spc="-10">
                <a:latin typeface="Calibri"/>
                <a:cs typeface="Calibri"/>
              </a:rPr>
              <a:t>replenishment</a:t>
            </a:r>
            <a:endParaRPr sz="2400">
              <a:latin typeface="Calibri"/>
              <a:cs typeface="Calibri"/>
            </a:endParaRPr>
          </a:p>
          <a:p>
            <a:pPr marL="927100" lvl="1" indent="-457200">
              <a:lnSpc>
                <a:spcPct val="100000"/>
              </a:lnSpc>
              <a:spcBef>
                <a:spcPts val="215"/>
              </a:spcBef>
              <a:buAutoNum type="arabicPeriod"/>
              <a:tabLst>
                <a:tab pos="927100" algn="l"/>
              </a:tabLst>
            </a:pPr>
            <a:r>
              <a:rPr sz="2400" spc="-10">
                <a:latin typeface="Calibri"/>
                <a:cs typeface="Calibri"/>
              </a:rPr>
              <a:t>Recycled</a:t>
            </a:r>
            <a:r>
              <a:rPr sz="2400" spc="-95">
                <a:latin typeface="Calibri"/>
                <a:cs typeface="Calibri"/>
              </a:rPr>
              <a:t> </a:t>
            </a:r>
            <a:r>
              <a:rPr sz="2400" spc="-20">
                <a:latin typeface="Calibri"/>
                <a:cs typeface="Calibri"/>
              </a:rPr>
              <a:t>water</a:t>
            </a:r>
            <a:endParaRPr sz="2400">
              <a:latin typeface="Calibri"/>
              <a:cs typeface="Calibri"/>
            </a:endParaRPr>
          </a:p>
          <a:p>
            <a:pPr marL="927100" lvl="1" indent="-457200">
              <a:lnSpc>
                <a:spcPct val="100000"/>
              </a:lnSpc>
              <a:spcBef>
                <a:spcPts val="210"/>
              </a:spcBef>
              <a:buAutoNum type="arabicPeriod"/>
              <a:tabLst>
                <a:tab pos="927100" algn="l"/>
              </a:tabLst>
            </a:pPr>
            <a:r>
              <a:rPr lang="en-US" sz="2400">
                <a:latin typeface="Calibri"/>
                <a:cs typeface="Calibri"/>
              </a:rPr>
              <a:t>Imported</a:t>
            </a:r>
            <a:r>
              <a:rPr lang="en-US" sz="2400" spc="-75">
                <a:latin typeface="Calibri"/>
                <a:cs typeface="Calibri"/>
              </a:rPr>
              <a:t> </a:t>
            </a:r>
            <a:r>
              <a:rPr lang="en-US" sz="2400" spc="-20">
                <a:latin typeface="Calibri"/>
                <a:cs typeface="Calibri"/>
              </a:rPr>
              <a:t>water</a:t>
            </a:r>
            <a:endParaRPr lang="en-US" sz="2400">
              <a:latin typeface="Calibri"/>
              <a:cs typeface="Calibri"/>
            </a:endParaRPr>
          </a:p>
          <a:p>
            <a:pPr marL="927100" lvl="1" indent="-457200">
              <a:lnSpc>
                <a:spcPct val="100000"/>
              </a:lnSpc>
              <a:spcBef>
                <a:spcPts val="210"/>
              </a:spcBef>
              <a:buAutoNum type="arabicPeriod"/>
              <a:tabLst>
                <a:tab pos="927100" algn="l"/>
              </a:tabLst>
            </a:pPr>
            <a:r>
              <a:rPr sz="2400" spc="-10">
                <a:latin typeface="Calibri"/>
                <a:cs typeface="Calibri"/>
              </a:rPr>
              <a:t>Drought</a:t>
            </a:r>
            <a:endParaRPr lang="en-US" sz="2400" spc="-10">
              <a:latin typeface="Calibri"/>
              <a:cs typeface="Calibri"/>
            </a:endParaRPr>
          </a:p>
          <a:p>
            <a:pPr marL="927100" lvl="1" indent="-457200">
              <a:lnSpc>
                <a:spcPct val="100000"/>
              </a:lnSpc>
              <a:spcBef>
                <a:spcPts val="210"/>
              </a:spcBef>
              <a:buAutoNum type="arabicPeriod"/>
              <a:tabLst>
                <a:tab pos="927100" algn="l"/>
              </a:tabLst>
            </a:pPr>
            <a:r>
              <a:rPr lang="en-US" sz="2400" spc="-10">
                <a:latin typeface="Calibri"/>
                <a:cs typeface="Calibri"/>
              </a:rPr>
              <a:t>Other: </a:t>
            </a:r>
            <a:endParaRPr sz="2400">
              <a:latin typeface="Calibri"/>
              <a:cs typeface="Calibri"/>
            </a:endParaRPr>
          </a:p>
        </p:txBody>
      </p:sp>
      <p:pic>
        <p:nvPicPr>
          <p:cNvPr id="7" name="Picture 6" descr="A qr code with black circles&#10;&#10;AI-generated content may be incorrect.">
            <a:extLst>
              <a:ext uri="{FF2B5EF4-FFF2-40B4-BE49-F238E27FC236}">
                <a16:creationId xmlns:a16="http://schemas.microsoft.com/office/drawing/2014/main" id="{55A27C1D-A6A4-0F12-384A-2256CAB5029D}"/>
              </a:ext>
            </a:extLst>
          </p:cNvPr>
          <p:cNvPicPr>
            <a:picLocks noChangeAspect="1"/>
          </p:cNvPicPr>
          <p:nvPr/>
        </p:nvPicPr>
        <p:blipFill>
          <a:blip r:embed="rId3"/>
          <a:stretch>
            <a:fillRect/>
          </a:stretch>
        </p:blipFill>
        <p:spPr>
          <a:xfrm>
            <a:off x="7957868" y="2132433"/>
            <a:ext cx="3119885" cy="2938192"/>
          </a:xfrm>
          <a:prstGeom prst="rect">
            <a:avLst/>
          </a:prstGeom>
        </p:spPr>
      </p:pic>
      <p:sp>
        <p:nvSpPr>
          <p:cNvPr id="9" name="TextBox 8">
            <a:extLst>
              <a:ext uri="{FF2B5EF4-FFF2-40B4-BE49-F238E27FC236}">
                <a16:creationId xmlns:a16="http://schemas.microsoft.com/office/drawing/2014/main" id="{F60B0273-B10E-91B6-9B93-842CBC0AF21B}"/>
              </a:ext>
            </a:extLst>
          </p:cNvPr>
          <p:cNvSpPr txBox="1"/>
          <p:nvPr/>
        </p:nvSpPr>
        <p:spPr>
          <a:xfrm>
            <a:off x="8126524" y="5329946"/>
            <a:ext cx="28972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Code: Subbasin</a:t>
            </a:r>
          </a:p>
        </p:txBody>
      </p:sp>
      <p:sp>
        <p:nvSpPr>
          <p:cNvPr id="11" name="TextBox 10">
            <a:extLst>
              <a:ext uri="{FF2B5EF4-FFF2-40B4-BE49-F238E27FC236}">
                <a16:creationId xmlns:a16="http://schemas.microsoft.com/office/drawing/2014/main" id="{CAF8A1A9-AC41-6577-136D-65635015FDCE}"/>
              </a:ext>
            </a:extLst>
          </p:cNvPr>
          <p:cNvSpPr txBox="1"/>
          <p:nvPr/>
        </p:nvSpPr>
        <p:spPr>
          <a:xfrm>
            <a:off x="7562491" y="1502433"/>
            <a:ext cx="404003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libri"/>
                <a:ea typeface="Calibri"/>
                <a:cs typeface="Calibri"/>
              </a:rPr>
              <a:t>Scan the QR Code: </a:t>
            </a:r>
            <a:endParaRPr lang="en-US" sz="2800" b="1">
              <a:solidFill>
                <a:srgbClr val="000000"/>
              </a:solidFill>
              <a:latin typeface="Calibri"/>
              <a:ea typeface="Calibri"/>
              <a:cs typeface="Calibri"/>
            </a:endParaRPr>
          </a:p>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8305" y="1966420"/>
            <a:ext cx="8835389" cy="2925160"/>
          </a:xfrm>
          <a:prstGeom prst="rect">
            <a:avLst/>
          </a:prstGeom>
        </p:spPr>
        <p:txBody>
          <a:bodyPr vert="horz" wrap="square" lIns="0" tIns="153670" rIns="0" bIns="0" rtlCol="0">
            <a:spAutoFit/>
          </a:bodyPr>
          <a:lstStyle/>
          <a:p>
            <a:pPr marL="12700" marR="5080" indent="183515" algn="ctr">
              <a:spcBef>
                <a:spcPts val="1210"/>
              </a:spcBef>
            </a:pPr>
            <a:r>
              <a:rPr sz="6000" spc="-140">
                <a:latin typeface="Lucida Sans Unicode" panose="020B0602030504020204" pitchFamily="34" charset="0"/>
                <a:cs typeface="Lucida Sans Unicode" panose="020B0602030504020204" pitchFamily="34" charset="0"/>
              </a:rPr>
              <a:t>Water </a:t>
            </a:r>
            <a:r>
              <a:rPr sz="6000" spc="-160">
                <a:latin typeface="Lucida Sans Unicode" panose="020B0602030504020204" pitchFamily="34" charset="0"/>
                <a:cs typeface="Lucida Sans Unicode" panose="020B0602030504020204" pitchFamily="34" charset="0"/>
              </a:rPr>
              <a:t>Management</a:t>
            </a:r>
            <a:r>
              <a:rPr sz="6000" spc="-135">
                <a:latin typeface="Lucida Sans Unicode" panose="020B0602030504020204" pitchFamily="34" charset="0"/>
                <a:cs typeface="Lucida Sans Unicode" panose="020B0602030504020204" pitchFamily="34" charset="0"/>
              </a:rPr>
              <a:t> </a:t>
            </a:r>
            <a:r>
              <a:rPr sz="6000" spc="-10">
                <a:latin typeface="Lucida Sans Unicode" panose="020B0602030504020204" pitchFamily="34" charset="0"/>
                <a:cs typeface="Lucida Sans Unicode" panose="020B0602030504020204" pitchFamily="34" charset="0"/>
              </a:rPr>
              <a:t>Planning </a:t>
            </a:r>
            <a:r>
              <a:rPr sz="6000">
                <a:latin typeface="Lucida Sans Unicode" panose="020B0602030504020204" pitchFamily="34" charset="0"/>
                <a:cs typeface="Lucida Sans Unicode" panose="020B0602030504020204" pitchFamily="34" charset="0"/>
              </a:rPr>
              <a:t>in</a:t>
            </a:r>
            <a:r>
              <a:rPr sz="6000" spc="15">
                <a:latin typeface="Lucida Sans Unicode" panose="020B0602030504020204" pitchFamily="34" charset="0"/>
                <a:cs typeface="Lucida Sans Unicode" panose="020B0602030504020204" pitchFamily="34" charset="0"/>
              </a:rPr>
              <a:t> </a:t>
            </a:r>
            <a:r>
              <a:rPr sz="6000">
                <a:latin typeface="Lucida Sans Unicode" panose="020B0602030504020204" pitchFamily="34" charset="0"/>
                <a:cs typeface="Lucida Sans Unicode" panose="020B0602030504020204" pitchFamily="34" charset="0"/>
              </a:rPr>
              <a:t>the</a:t>
            </a:r>
            <a:r>
              <a:rPr sz="6000" spc="10">
                <a:latin typeface="Lucida Sans Unicode" panose="020B0602030504020204" pitchFamily="34" charset="0"/>
                <a:cs typeface="Lucida Sans Unicode" panose="020B0602030504020204" pitchFamily="34" charset="0"/>
              </a:rPr>
              <a:t> </a:t>
            </a:r>
            <a:r>
              <a:rPr sz="6000" spc="-85">
                <a:latin typeface="Lucida Sans Unicode" panose="020B0602030504020204" pitchFamily="34" charset="0"/>
                <a:cs typeface="Lucida Sans Unicode" panose="020B0602030504020204" pitchFamily="34" charset="0"/>
              </a:rPr>
              <a:t>Mission</a:t>
            </a:r>
            <a:r>
              <a:rPr sz="6000" spc="15">
                <a:latin typeface="Lucida Sans Unicode" panose="020B0602030504020204" pitchFamily="34" charset="0"/>
                <a:cs typeface="Lucida Sans Unicode" panose="020B0602030504020204" pitchFamily="34" charset="0"/>
              </a:rPr>
              <a:t> </a:t>
            </a:r>
            <a:r>
              <a:rPr sz="6000" spc="-265">
                <a:latin typeface="Lucida Sans Unicode" panose="020B0602030504020204" pitchFamily="34" charset="0"/>
                <a:cs typeface="Lucida Sans Unicode" panose="020B0602030504020204" pitchFamily="34" charset="0"/>
              </a:rPr>
              <a:t>Creek</a:t>
            </a:r>
            <a:r>
              <a:rPr sz="6000" spc="10">
                <a:latin typeface="Lucida Sans Unicode" panose="020B0602030504020204" pitchFamily="34" charset="0"/>
                <a:cs typeface="Lucida Sans Unicode" panose="020B0602030504020204" pitchFamily="34" charset="0"/>
              </a:rPr>
              <a:t> </a:t>
            </a:r>
            <a:r>
              <a:rPr sz="6000" spc="-165">
                <a:latin typeface="Lucida Sans Unicode" panose="020B0602030504020204" pitchFamily="34" charset="0"/>
                <a:cs typeface="Lucida Sans Unicode" panose="020B0602030504020204" pitchFamily="34" charset="0"/>
              </a:rPr>
              <a:t>Subbasin</a:t>
            </a:r>
            <a:endParaRPr lang="en-US"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18</a:t>
            </a:fld>
            <a:endParaRPr spc="-25"/>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4" cstate="print"/>
            <a:stretch>
              <a:fillRect/>
            </a:stretch>
          </p:blipFill>
          <p:spPr>
            <a:xfrm>
              <a:off x="7181850" y="914398"/>
              <a:ext cx="5010150" cy="5943597"/>
            </a:xfrm>
            <a:prstGeom prst="rect">
              <a:avLst/>
            </a:prstGeom>
          </p:spPr>
        </p:pic>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xfrm>
            <a:off x="353059" y="176656"/>
            <a:ext cx="9782810" cy="513080"/>
          </a:xfrm>
        </p:spPr>
        <p:txBody>
          <a:bodyPr vert="horz" wrap="square" lIns="0" tIns="12065" rIns="0" bIns="0" rtlCol="0">
            <a:spAutoFit/>
          </a:bodyPr>
          <a:lstStyle/>
          <a:p>
            <a:r>
              <a:rPr lang="en-US"/>
              <a:t>Historical Water Needs in the MCSB</a:t>
            </a:r>
          </a:p>
        </p:txBody>
      </p:sp>
      <p:sp>
        <p:nvSpPr>
          <p:cNvPr id="14" name="Text Placeholder 13">
            <a:extLst>
              <a:ext uri="{FF2B5EF4-FFF2-40B4-BE49-F238E27FC236}">
                <a16:creationId xmlns:a16="http://schemas.microsoft.com/office/drawing/2014/main" id="{CD9EE012-4132-EA8A-FE91-F06FC30103B0}"/>
              </a:ext>
            </a:extLst>
          </p:cNvPr>
          <p:cNvSpPr>
            <a:spLocks noGrp="1"/>
          </p:cNvSpPr>
          <p:nvPr>
            <p:ph type="body" idx="1"/>
          </p:nvPr>
        </p:nvSpPr>
        <p:spPr>
          <a:xfrm>
            <a:off x="353059" y="1331562"/>
            <a:ext cx="6312917" cy="4242187"/>
          </a:xfrm>
        </p:spPr>
        <p:txBody>
          <a:bodyPr wrap="square" lIns="0" tIns="0" rIns="0" bIns="0" anchor="t">
            <a:spAutoFit/>
          </a:bodyPr>
          <a:lstStyle/>
          <a:p>
            <a:pPr marL="228600" marR="1238250" indent="-228600" algn="l" rtl="0">
              <a:lnSpc>
                <a:spcPct val="90000"/>
              </a:lnSpc>
              <a:spcBef>
                <a:spcPts val="1000"/>
              </a:spcBef>
              <a:buFont typeface="Arial" panose="020B0604020202020204" pitchFamily="34" charset="0"/>
              <a:buChar char="•"/>
              <a:tabLst>
                <a:tab pos="241300" algn="l"/>
              </a:tabLst>
            </a:pPr>
            <a:r>
              <a:rPr lang="en-US" sz="2000" kern="1200"/>
              <a:t>The discovery of mineral water in the Desert Hot Springs Subbasin and drinking water in the MCSB led to increased tourism </a:t>
            </a:r>
          </a:p>
          <a:p>
            <a:pPr marL="228600" marR="5080" indent="-228600" algn="l" rtl="0">
              <a:lnSpc>
                <a:spcPct val="90000"/>
              </a:lnSpc>
              <a:spcBef>
                <a:spcPts val="1000"/>
              </a:spcBef>
              <a:buFont typeface="Arial" panose="020B0604020202020204" pitchFamily="34" charset="0"/>
              <a:buChar char="•"/>
              <a:tabLst>
                <a:tab pos="241300" algn="l"/>
              </a:tabLst>
            </a:pPr>
            <a:r>
              <a:rPr lang="en-US" sz="2000" kern="1200"/>
              <a:t>The establishment and population growth of Desert Hot Springs led to the creation of MSWD in 1953</a:t>
            </a:r>
            <a:endParaRPr lang="en-US" sz="2000" kern="1200">
              <a:ea typeface="Calibri"/>
              <a:cs typeface="Calibri"/>
            </a:endParaRPr>
          </a:p>
          <a:p>
            <a:pPr marL="228600" marR="382270" indent="-228600" algn="l" rtl="0">
              <a:lnSpc>
                <a:spcPct val="90000"/>
              </a:lnSpc>
              <a:spcBef>
                <a:spcPts val="1000"/>
              </a:spcBef>
              <a:buFont typeface="Arial" panose="020B0604020202020204" pitchFamily="34" charset="0"/>
              <a:buChar char="•"/>
              <a:tabLst>
                <a:tab pos="241300" algn="l"/>
              </a:tabLst>
            </a:pPr>
            <a:r>
              <a:rPr lang="en-US" sz="2000" kern="1200"/>
              <a:t>As population in Desert Hot Springs grew, water demands also grew, leading to a decrease in groundwater levels until management was implemented</a:t>
            </a:r>
            <a:endParaRPr lang="en-US" sz="2000" kern="1200">
              <a:ea typeface="Calibri"/>
              <a:cs typeface="Calibri"/>
            </a:endParaRPr>
          </a:p>
          <a:p>
            <a:pPr marL="228600" lvl="1" indent="-228600" algn="l" rtl="0">
              <a:lnSpc>
                <a:spcPct val="90000"/>
              </a:lnSpc>
              <a:spcBef>
                <a:spcPts val="1000"/>
              </a:spcBef>
              <a:buFont typeface="Arial" panose="020B0604020202020204" pitchFamily="34" charset="0"/>
              <a:buChar char="•"/>
              <a:tabLst>
                <a:tab pos="241300" algn="l"/>
              </a:tabLst>
            </a:pPr>
            <a:r>
              <a:rPr lang="en-US" sz="2000" kern="1200">
                <a:solidFill>
                  <a:schemeClr val="tx1"/>
                </a:solidFill>
              </a:rPr>
              <a:t>Population 1960: 1,472</a:t>
            </a:r>
            <a:endParaRPr lang="en-US" sz="2000" kern="1200">
              <a:solidFill>
                <a:schemeClr val="tx1"/>
              </a:solidFill>
              <a:ea typeface="Calibri"/>
              <a:cs typeface="Calibri"/>
            </a:endParaRPr>
          </a:p>
          <a:p>
            <a:pPr marL="228600" lvl="1" indent="-228600" algn="l" rtl="0">
              <a:lnSpc>
                <a:spcPct val="90000"/>
              </a:lnSpc>
              <a:spcBef>
                <a:spcPts val="1000"/>
              </a:spcBef>
              <a:buFont typeface="Arial" panose="020B0604020202020204" pitchFamily="34" charset="0"/>
              <a:buChar char="•"/>
              <a:tabLst>
                <a:tab pos="241300" algn="l"/>
              </a:tabLst>
            </a:pPr>
            <a:r>
              <a:rPr lang="en-US" sz="2000" kern="1200">
                <a:solidFill>
                  <a:schemeClr val="tx1"/>
                </a:solidFill>
              </a:rPr>
              <a:t>Population 2000: 16,582</a:t>
            </a:r>
            <a:endParaRPr lang="en-US" sz="2000" kern="1200">
              <a:solidFill>
                <a:schemeClr val="tx1"/>
              </a:solidFill>
              <a:ea typeface="Calibri"/>
              <a:cs typeface="Calibri"/>
            </a:endParaRPr>
          </a:p>
          <a:p>
            <a:pPr marL="228600" lvl="1" indent="-228600" algn="l" rtl="0">
              <a:lnSpc>
                <a:spcPct val="90000"/>
              </a:lnSpc>
              <a:spcBef>
                <a:spcPts val="1000"/>
              </a:spcBef>
              <a:buFont typeface="Arial" panose="020B0604020202020204" pitchFamily="34" charset="0"/>
              <a:buChar char="•"/>
              <a:tabLst>
                <a:tab pos="241300" algn="l"/>
              </a:tabLst>
            </a:pPr>
            <a:r>
              <a:rPr lang="en-US" sz="2000" kern="1200">
                <a:solidFill>
                  <a:schemeClr val="tx1"/>
                </a:solidFill>
              </a:rPr>
              <a:t>Population 2020: 35,512</a:t>
            </a:r>
            <a:endParaRPr lang="en-US" sz="2000" kern="1200">
              <a:solidFill>
                <a:schemeClr val="tx1"/>
              </a:solidFill>
              <a:ea typeface="Calibri"/>
              <a:cs typeface="Calibri"/>
            </a:endParaRPr>
          </a:p>
          <a:p>
            <a:endParaRPr lang="en-US"/>
          </a:p>
        </p:txBody>
      </p:sp>
      <p:grpSp>
        <p:nvGrpSpPr>
          <p:cNvPr id="7" name="object 7"/>
          <p:cNvGrpSpPr/>
          <p:nvPr/>
        </p:nvGrpSpPr>
        <p:grpSpPr>
          <a:xfrm>
            <a:off x="7838693" y="6374123"/>
            <a:ext cx="4053840" cy="483870"/>
            <a:chOff x="7838693" y="6374123"/>
            <a:chExt cx="4053840" cy="483870"/>
          </a:xfrm>
        </p:grpSpPr>
        <p:pic>
          <p:nvPicPr>
            <p:cNvPr id="8" name="object 8"/>
            <p:cNvPicPr/>
            <p:nvPr/>
          </p:nvPicPr>
          <p:blipFill>
            <a:blip r:embed="rId5" cstate="print"/>
            <a:stretch>
              <a:fillRect/>
            </a:stretch>
          </p:blipFill>
          <p:spPr>
            <a:xfrm>
              <a:off x="7838693" y="6374123"/>
              <a:ext cx="4053840" cy="483874"/>
            </a:xfrm>
            <a:prstGeom prst="rect">
              <a:avLst/>
            </a:prstGeom>
          </p:spPr>
        </p:pic>
        <p:pic>
          <p:nvPicPr>
            <p:cNvPr id="9" name="object 9"/>
            <p:cNvPicPr/>
            <p:nvPr/>
          </p:nvPicPr>
          <p:blipFill>
            <a:blip r:embed="rId6" cstate="print"/>
            <a:stretch>
              <a:fillRect/>
            </a:stretch>
          </p:blipFill>
          <p:spPr>
            <a:xfrm>
              <a:off x="7847075" y="6381748"/>
              <a:ext cx="4002024" cy="476249"/>
            </a:xfrm>
            <a:prstGeom prst="rect">
              <a:avLst/>
            </a:prstGeom>
          </p:spPr>
        </p:pic>
      </p:grpSp>
      <p:sp>
        <p:nvSpPr>
          <p:cNvPr id="10" name="object 10"/>
          <p:cNvSpPr txBox="1"/>
          <p:nvPr/>
        </p:nvSpPr>
        <p:spPr>
          <a:xfrm>
            <a:off x="7981695" y="6433820"/>
            <a:ext cx="371856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FFFFFF"/>
                </a:solidFill>
                <a:latin typeface="Calibri"/>
                <a:cs typeface="Calibri"/>
              </a:rPr>
              <a:t>Aerial</a:t>
            </a:r>
            <a:r>
              <a:rPr sz="1800" b="1" spc="-20">
                <a:solidFill>
                  <a:srgbClr val="FFFFFF"/>
                </a:solidFill>
                <a:latin typeface="Calibri"/>
                <a:cs typeface="Calibri"/>
              </a:rPr>
              <a:t> </a:t>
            </a:r>
            <a:r>
              <a:rPr sz="1800" b="1">
                <a:solidFill>
                  <a:srgbClr val="FFFFFF"/>
                </a:solidFill>
                <a:latin typeface="Calibri"/>
                <a:cs typeface="Calibri"/>
              </a:rPr>
              <a:t>view</a:t>
            </a:r>
            <a:r>
              <a:rPr sz="1800" b="1" spc="-20">
                <a:solidFill>
                  <a:srgbClr val="FFFFFF"/>
                </a:solidFill>
                <a:latin typeface="Calibri"/>
                <a:cs typeface="Calibri"/>
              </a:rPr>
              <a:t> </a:t>
            </a:r>
            <a:r>
              <a:rPr sz="1800" b="1">
                <a:solidFill>
                  <a:srgbClr val="FFFFFF"/>
                </a:solidFill>
                <a:latin typeface="Calibri"/>
                <a:cs typeface="Calibri"/>
              </a:rPr>
              <a:t>of</a:t>
            </a:r>
            <a:r>
              <a:rPr sz="1800" b="1" spc="-25">
                <a:solidFill>
                  <a:srgbClr val="FFFFFF"/>
                </a:solidFill>
                <a:latin typeface="Calibri"/>
                <a:cs typeface="Calibri"/>
              </a:rPr>
              <a:t> </a:t>
            </a:r>
            <a:r>
              <a:rPr sz="1800" b="1">
                <a:solidFill>
                  <a:srgbClr val="FFFFFF"/>
                </a:solidFill>
                <a:latin typeface="Calibri"/>
                <a:cs typeface="Calibri"/>
              </a:rPr>
              <a:t>Desert</a:t>
            </a:r>
            <a:r>
              <a:rPr sz="1800" b="1" spc="-25">
                <a:solidFill>
                  <a:srgbClr val="FFFFFF"/>
                </a:solidFill>
                <a:latin typeface="Calibri"/>
                <a:cs typeface="Calibri"/>
              </a:rPr>
              <a:t> </a:t>
            </a:r>
            <a:r>
              <a:rPr sz="1800" b="1">
                <a:solidFill>
                  <a:srgbClr val="FFFFFF"/>
                </a:solidFill>
                <a:latin typeface="Calibri"/>
                <a:cs typeface="Calibri"/>
              </a:rPr>
              <a:t>Hot</a:t>
            </a:r>
            <a:r>
              <a:rPr sz="1800" b="1" spc="-15">
                <a:solidFill>
                  <a:srgbClr val="FFFFFF"/>
                </a:solidFill>
                <a:latin typeface="Calibri"/>
                <a:cs typeface="Calibri"/>
              </a:rPr>
              <a:t> </a:t>
            </a:r>
            <a:r>
              <a:rPr sz="1800" b="1">
                <a:solidFill>
                  <a:srgbClr val="FFFFFF"/>
                </a:solidFill>
                <a:latin typeface="Calibri"/>
                <a:cs typeface="Calibri"/>
              </a:rPr>
              <a:t>Springs,</a:t>
            </a:r>
            <a:r>
              <a:rPr sz="1800" b="1" spc="-35">
                <a:solidFill>
                  <a:srgbClr val="FFFFFF"/>
                </a:solidFill>
                <a:latin typeface="Calibri"/>
                <a:cs typeface="Calibri"/>
              </a:rPr>
              <a:t> </a:t>
            </a:r>
            <a:r>
              <a:rPr sz="1800" b="1" spc="-20">
                <a:solidFill>
                  <a:srgbClr val="FFFFFF"/>
                </a:solidFill>
                <a:latin typeface="Calibri"/>
                <a:cs typeface="Calibri"/>
              </a:rPr>
              <a:t>1954</a:t>
            </a:r>
            <a:endParaRPr sz="1800">
              <a:latin typeface="Calibri"/>
              <a:cs typeface="Calibri"/>
            </a:endParaRPr>
          </a:p>
        </p:txBody>
      </p:sp>
      <p:sp>
        <p:nvSpPr>
          <p:cNvPr id="11" name="object 11"/>
          <p:cNvSpPr txBox="1"/>
          <p:nvPr/>
        </p:nvSpPr>
        <p:spPr>
          <a:xfrm>
            <a:off x="114172" y="6185034"/>
            <a:ext cx="6768211" cy="497572"/>
          </a:xfrm>
          <a:prstGeom prst="rect">
            <a:avLst/>
          </a:prstGeom>
        </p:spPr>
        <p:txBody>
          <a:bodyPr vert="horz" wrap="square" lIns="0" tIns="12700" rIns="0" bIns="0" rtlCol="0">
            <a:spAutoFit/>
          </a:bodyPr>
          <a:lstStyle/>
          <a:p>
            <a:pPr marL="12700" marR="5080">
              <a:lnSpc>
                <a:spcPct val="100000"/>
              </a:lnSpc>
              <a:spcBef>
                <a:spcPts val="100"/>
              </a:spcBef>
            </a:pPr>
            <a:r>
              <a:rPr sz="1050">
                <a:latin typeface="Calibri"/>
                <a:cs typeface="Calibri"/>
              </a:rPr>
              <a:t>Sources:</a:t>
            </a:r>
            <a:r>
              <a:rPr sz="1050" spc="380">
                <a:latin typeface="Calibri"/>
                <a:cs typeface="Calibri"/>
              </a:rPr>
              <a:t> </a:t>
            </a:r>
            <a:r>
              <a:rPr sz="1050" spc="-20">
                <a:latin typeface="Calibri"/>
                <a:cs typeface="Calibri"/>
              </a:rPr>
              <a:t>http</a:t>
            </a:r>
            <a:r>
              <a:rPr sz="1050" spc="-20">
                <a:latin typeface="Calibri"/>
                <a:cs typeface="Calibri"/>
                <a:hlinkClick r:id="rId7"/>
              </a:rPr>
              <a:t>s://w</a:t>
            </a:r>
            <a:r>
              <a:rPr sz="1050" spc="-20">
                <a:latin typeface="Calibri"/>
                <a:cs typeface="Calibri"/>
              </a:rPr>
              <a:t>ww</a:t>
            </a:r>
            <a:r>
              <a:rPr sz="1050" spc="-20">
                <a:latin typeface="Calibri"/>
                <a:cs typeface="Calibri"/>
                <a:hlinkClick r:id="rId7"/>
              </a:rPr>
              <a:t>.dhshis</a:t>
            </a:r>
            <a:r>
              <a:rPr sz="1050" spc="-20">
                <a:latin typeface="Calibri"/>
                <a:cs typeface="Calibri"/>
              </a:rPr>
              <a:t>t</a:t>
            </a:r>
            <a:r>
              <a:rPr sz="1050" spc="-20">
                <a:latin typeface="Calibri"/>
                <a:cs typeface="Calibri"/>
                <a:hlinkClick r:id="rId7"/>
              </a:rPr>
              <a:t>oricalsociety.o</a:t>
            </a:r>
            <a:r>
              <a:rPr sz="1050" spc="-20">
                <a:latin typeface="Calibri"/>
                <a:cs typeface="Calibri"/>
              </a:rPr>
              <a:t>r</a:t>
            </a:r>
            <a:r>
              <a:rPr sz="1050" spc="-20">
                <a:latin typeface="Calibri"/>
                <a:cs typeface="Calibri"/>
                <a:hlinkClick r:id="rId7"/>
              </a:rPr>
              <a:t>g/times-</a:t>
            </a:r>
            <a:r>
              <a:rPr sz="1050" spc="-10">
                <a:latin typeface="Calibri"/>
                <a:cs typeface="Calibri"/>
                <a:hlinkClick r:id="rId7"/>
              </a:rPr>
              <a:t>past;</a:t>
            </a:r>
            <a:r>
              <a:rPr sz="1050" spc="-10">
                <a:latin typeface="Calibri"/>
                <a:cs typeface="Calibri"/>
              </a:rPr>
              <a:t> https://en.wikipedia.org/wiki/Desert_Hot_Springs,_California#cite_note-DecennialCensus-</a:t>
            </a:r>
            <a:r>
              <a:rPr sz="1050" spc="-25">
                <a:latin typeface="Calibri"/>
                <a:cs typeface="Calibri"/>
              </a:rPr>
              <a:t>28; </a:t>
            </a:r>
            <a:r>
              <a:rPr sz="1050">
                <a:latin typeface="Calibri"/>
                <a:cs typeface="Calibri"/>
              </a:rPr>
              <a:t>Profile</a:t>
            </a:r>
            <a:r>
              <a:rPr sz="1050" spc="-20">
                <a:latin typeface="Calibri"/>
                <a:cs typeface="Calibri"/>
              </a:rPr>
              <a:t> </a:t>
            </a:r>
            <a:r>
              <a:rPr sz="1050">
                <a:latin typeface="Calibri"/>
                <a:cs typeface="Calibri"/>
              </a:rPr>
              <a:t>of</a:t>
            </a:r>
            <a:r>
              <a:rPr sz="1050" spc="-25">
                <a:latin typeface="Calibri"/>
                <a:cs typeface="Calibri"/>
              </a:rPr>
              <a:t> </a:t>
            </a:r>
            <a:r>
              <a:rPr sz="1050">
                <a:latin typeface="Calibri"/>
                <a:cs typeface="Calibri"/>
              </a:rPr>
              <a:t>the</a:t>
            </a:r>
            <a:r>
              <a:rPr sz="1050" spc="-20">
                <a:latin typeface="Calibri"/>
                <a:cs typeface="Calibri"/>
              </a:rPr>
              <a:t> </a:t>
            </a:r>
            <a:r>
              <a:rPr sz="1050">
                <a:latin typeface="Calibri"/>
                <a:cs typeface="Calibri"/>
              </a:rPr>
              <a:t>City</a:t>
            </a:r>
            <a:r>
              <a:rPr sz="1050" spc="-30">
                <a:latin typeface="Calibri"/>
                <a:cs typeface="Calibri"/>
              </a:rPr>
              <a:t> </a:t>
            </a:r>
            <a:r>
              <a:rPr sz="1050">
                <a:latin typeface="Calibri"/>
                <a:cs typeface="Calibri"/>
              </a:rPr>
              <a:t>of</a:t>
            </a:r>
            <a:r>
              <a:rPr sz="1050" spc="-15">
                <a:latin typeface="Calibri"/>
                <a:cs typeface="Calibri"/>
              </a:rPr>
              <a:t> </a:t>
            </a:r>
            <a:r>
              <a:rPr sz="1050">
                <a:latin typeface="Calibri"/>
                <a:cs typeface="Calibri"/>
              </a:rPr>
              <a:t>Desert</a:t>
            </a:r>
            <a:r>
              <a:rPr sz="1050" spc="-20">
                <a:latin typeface="Calibri"/>
                <a:cs typeface="Calibri"/>
              </a:rPr>
              <a:t> </a:t>
            </a:r>
            <a:r>
              <a:rPr sz="1050">
                <a:latin typeface="Calibri"/>
                <a:cs typeface="Calibri"/>
              </a:rPr>
              <a:t>Hot</a:t>
            </a:r>
            <a:r>
              <a:rPr sz="1050" spc="-10">
                <a:latin typeface="Calibri"/>
                <a:cs typeface="Calibri"/>
              </a:rPr>
              <a:t> </a:t>
            </a:r>
            <a:r>
              <a:rPr sz="1050">
                <a:latin typeface="Calibri"/>
                <a:cs typeface="Calibri"/>
              </a:rPr>
              <a:t>Springs</a:t>
            </a:r>
            <a:r>
              <a:rPr sz="1050" spc="-30">
                <a:latin typeface="Calibri"/>
                <a:cs typeface="Calibri"/>
              </a:rPr>
              <a:t> </a:t>
            </a:r>
            <a:r>
              <a:rPr sz="1050">
                <a:latin typeface="Calibri"/>
                <a:cs typeface="Calibri"/>
              </a:rPr>
              <a:t>(SCAG,</a:t>
            </a:r>
            <a:r>
              <a:rPr sz="1050" spc="-15">
                <a:latin typeface="Calibri"/>
                <a:cs typeface="Calibri"/>
              </a:rPr>
              <a:t> </a:t>
            </a:r>
            <a:r>
              <a:rPr sz="1050" spc="-10">
                <a:latin typeface="Calibri"/>
                <a:cs typeface="Calibri"/>
              </a:rPr>
              <a:t>2</a:t>
            </a:r>
            <a:r>
              <a:rPr lang="en-US" sz="1050" spc="-10">
                <a:latin typeface="Calibri"/>
                <a:cs typeface="Calibri"/>
              </a:rPr>
              <a:t>020</a:t>
            </a:r>
            <a:r>
              <a:rPr sz="1050" spc="-10">
                <a:latin typeface="Calibri"/>
                <a:cs typeface="Calibri"/>
              </a:rPr>
              <a:t>)</a:t>
            </a:r>
            <a:endParaRPr sz="1050">
              <a:latin typeface="Calibri"/>
              <a:cs typeface="Calibri"/>
            </a:endParaRPr>
          </a:p>
        </p:txBody>
      </p:sp>
      <p:sp>
        <p:nvSpPr>
          <p:cNvPr id="12" name="object 12"/>
          <p:cNvSpPr txBox="1"/>
          <p:nvPr/>
        </p:nvSpPr>
        <p:spPr>
          <a:xfrm>
            <a:off x="11794743" y="6436359"/>
            <a:ext cx="179705" cy="208279"/>
          </a:xfrm>
          <a:prstGeom prst="rect">
            <a:avLst/>
          </a:prstGeom>
        </p:spPr>
        <p:txBody>
          <a:bodyPr vert="horz" wrap="square" lIns="0" tIns="12700" rIns="0" bIns="0" rtlCol="0">
            <a:spAutoFit/>
          </a:bodyPr>
          <a:lstStyle/>
          <a:p>
            <a:pPr marL="12700">
              <a:lnSpc>
                <a:spcPct val="100000"/>
              </a:lnSpc>
              <a:spcBef>
                <a:spcPts val="100"/>
              </a:spcBef>
            </a:pPr>
            <a:r>
              <a:rPr sz="1200" spc="-25">
                <a:latin typeface="Calibri"/>
                <a:cs typeface="Calibri"/>
              </a:rPr>
              <a:t>25</a:t>
            </a:r>
            <a:endParaRPr sz="1200">
              <a:latin typeface="Calibri"/>
              <a:cs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Agenda</a:t>
            </a:r>
          </a:p>
        </p:txBody>
      </p:sp>
      <p:sp>
        <p:nvSpPr>
          <p:cNvPr id="10" name="Text Placeholder 9">
            <a:extLst>
              <a:ext uri="{FF2B5EF4-FFF2-40B4-BE49-F238E27FC236}">
                <a16:creationId xmlns:a16="http://schemas.microsoft.com/office/drawing/2014/main" id="{D1E60483-3C4E-911E-9B9D-24152D7C897A}"/>
              </a:ext>
            </a:extLst>
          </p:cNvPr>
          <p:cNvSpPr>
            <a:spLocks noGrp="1"/>
          </p:cNvSpPr>
          <p:nvPr>
            <p:ph type="body" idx="1"/>
          </p:nvPr>
        </p:nvSpPr>
        <p:spPr>
          <a:xfrm>
            <a:off x="352425" y="1331913"/>
            <a:ext cx="6386703" cy="4611687"/>
          </a:xfrm>
        </p:spPr>
        <p:txBody>
          <a:bodyPr/>
          <a:lstStyle/>
          <a:p>
            <a:pPr marL="342900" indent="-342900">
              <a:buFont typeface="Arial" panose="020B0604020202020204" pitchFamily="34" charset="0"/>
              <a:buChar char="•"/>
            </a:pPr>
            <a:r>
              <a:rPr lang="en-US" sz="2200"/>
              <a:t>Introductions</a:t>
            </a:r>
          </a:p>
          <a:p>
            <a:pPr marL="342900" indent="-342900">
              <a:buFont typeface="Arial" panose="020B0604020202020204" pitchFamily="34" charset="0"/>
              <a:buChar char="•"/>
            </a:pPr>
            <a:r>
              <a:rPr lang="en-US" sz="2200"/>
              <a:t>Overview of Sustainable Groundwater Management Act (SGMA)</a:t>
            </a:r>
          </a:p>
          <a:p>
            <a:pPr marL="342900" indent="-342900">
              <a:buFont typeface="Arial" panose="020B0604020202020204" pitchFamily="34" charset="0"/>
              <a:buChar char="•"/>
            </a:pPr>
            <a:r>
              <a:rPr lang="en-US" sz="2200"/>
              <a:t>Water Management Planning in Mission Creek Subbasin (MCSB)</a:t>
            </a:r>
          </a:p>
          <a:p>
            <a:pPr marL="342900" indent="-342900">
              <a:buFont typeface="Arial" panose="020B0604020202020204" pitchFamily="34" charset="0"/>
              <a:buChar char="•"/>
            </a:pPr>
            <a:r>
              <a:rPr lang="en-US" sz="2200"/>
              <a:t>Sustainable Management Criteria</a:t>
            </a:r>
          </a:p>
          <a:p>
            <a:pPr marL="342900" indent="-342900">
              <a:buFont typeface="Arial" panose="020B0604020202020204" pitchFamily="34" charset="0"/>
              <a:buChar char="•"/>
            </a:pPr>
            <a:r>
              <a:rPr lang="en-US" sz="2200"/>
              <a:t>Supply and Demand Projections</a:t>
            </a:r>
          </a:p>
          <a:p>
            <a:pPr marL="342900" indent="-342900">
              <a:buFont typeface="Arial" panose="020B0604020202020204" pitchFamily="34" charset="0"/>
              <a:buChar char="•"/>
            </a:pPr>
            <a:r>
              <a:rPr lang="en-US" sz="2200"/>
              <a:t>Groundwater Model Forecasts</a:t>
            </a:r>
          </a:p>
          <a:p>
            <a:pPr marL="342900" indent="-342900">
              <a:buFont typeface="Arial" panose="020B0604020202020204" pitchFamily="34" charset="0"/>
              <a:buChar char="•"/>
            </a:pPr>
            <a:r>
              <a:rPr lang="en-US" sz="2200"/>
              <a:t>Periodic Evaluation</a:t>
            </a:r>
          </a:p>
          <a:p>
            <a:pPr marL="342900" indent="-342900">
              <a:buFont typeface="Arial" panose="020B0604020202020204" pitchFamily="34" charset="0"/>
              <a:buChar char="•"/>
            </a:pPr>
            <a:r>
              <a:rPr lang="en-US" sz="2200"/>
              <a:t>Alternative Plan Update</a:t>
            </a:r>
          </a:p>
          <a:p>
            <a:pPr marL="342900" indent="-342900">
              <a:buFont typeface="Arial" panose="020B0604020202020204" pitchFamily="34" charset="0"/>
              <a:buChar char="•"/>
            </a:pPr>
            <a:r>
              <a:rPr lang="en-US" sz="2200"/>
              <a:t>Next Steps</a:t>
            </a:r>
          </a:p>
          <a:p>
            <a:pPr marL="342900" indent="-342900">
              <a:buFont typeface="Arial" panose="020B0604020202020204" pitchFamily="34" charset="0"/>
              <a:buChar char="•"/>
            </a:pPr>
            <a:r>
              <a:rPr lang="en-US" sz="2200"/>
              <a:t>Public Comment</a:t>
            </a:r>
          </a:p>
          <a:p>
            <a:endParaRPr lang="en-US"/>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2</a:t>
            </a:fld>
            <a:endParaRPr lang="en-US"/>
          </a:p>
        </p:txBody>
      </p:sp>
      <p:graphicFrame>
        <p:nvGraphicFramePr>
          <p:cNvPr id="6" name="Table 5">
            <a:extLst>
              <a:ext uri="{FF2B5EF4-FFF2-40B4-BE49-F238E27FC236}">
                <a16:creationId xmlns:a16="http://schemas.microsoft.com/office/drawing/2014/main" id="{4110557F-63F7-068D-D678-7D2EFD70AE0A}"/>
              </a:ext>
            </a:extLst>
          </p:cNvPr>
          <p:cNvGraphicFramePr>
            <a:graphicFrameLocks noGrp="1"/>
          </p:cNvGraphicFramePr>
          <p:nvPr>
            <p:extLst>
              <p:ext uri="{D42A27DB-BD31-4B8C-83A1-F6EECF244321}">
                <p14:modId xmlns:p14="http://schemas.microsoft.com/office/powerpoint/2010/main" val="190321431"/>
              </p:ext>
            </p:extLst>
          </p:nvPr>
        </p:nvGraphicFramePr>
        <p:xfrm>
          <a:off x="7848600" y="1981200"/>
          <a:ext cx="3530600" cy="2895600"/>
        </p:xfrm>
        <a:graphic>
          <a:graphicData uri="http://schemas.openxmlformats.org/drawingml/2006/table">
            <a:tbl>
              <a:tblPr firstRow="1" bandRow="1">
                <a:tableStyleId>{5C22544A-7EE6-4342-B048-85BDC9FD1C3A}</a:tableStyleId>
              </a:tblPr>
              <a:tblGrid>
                <a:gridCol w="3530600">
                  <a:extLst>
                    <a:ext uri="{9D8B030D-6E8A-4147-A177-3AD203B41FA5}">
                      <a16:colId xmlns:a16="http://schemas.microsoft.com/office/drawing/2014/main" val="2601846138"/>
                    </a:ext>
                  </a:extLst>
                </a:gridCol>
              </a:tblGrid>
              <a:tr h="2895600">
                <a:tc>
                  <a:txBody>
                    <a:bodyPr/>
                    <a:lstStyle/>
                    <a:p>
                      <a:r>
                        <a:rPr lang="en-US"/>
                        <a:t>Insert Picture </a:t>
                      </a:r>
                    </a:p>
                  </a:txBody>
                  <a:tcPr/>
                </a:tc>
                <a:extLst>
                  <a:ext uri="{0D108BD9-81ED-4DB2-BD59-A6C34878D82A}">
                    <a16:rowId xmlns:a16="http://schemas.microsoft.com/office/drawing/2014/main" val="1078072865"/>
                  </a:ext>
                </a:extLst>
              </a:tr>
            </a:tbl>
          </a:graphicData>
        </a:graphic>
      </p:graphicFrame>
      <p:pic>
        <p:nvPicPr>
          <p:cNvPr id="7" name="object 5">
            <a:extLst>
              <a:ext uri="{FF2B5EF4-FFF2-40B4-BE49-F238E27FC236}">
                <a16:creationId xmlns:a16="http://schemas.microsoft.com/office/drawing/2014/main" id="{0C897EF4-81DD-6983-03AC-8E548EBFAEC0}"/>
              </a:ext>
            </a:extLst>
          </p:cNvPr>
          <p:cNvPicPr/>
          <p:nvPr/>
        </p:nvPicPr>
        <p:blipFill>
          <a:blip r:embed="rId3" cstate="print"/>
          <a:srcRect r="12088"/>
          <a:stretch>
            <a:fillRect/>
          </a:stretch>
        </p:blipFill>
        <p:spPr>
          <a:xfrm>
            <a:off x="6906262" y="914400"/>
            <a:ext cx="5285738" cy="5943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254" cy="6858253"/>
            <a:chOff x="0" y="0"/>
            <a:chExt cx="12192254" cy="6858253"/>
          </a:xfrm>
        </p:grpSpPr>
        <p:sp>
          <p:nvSpPr>
            <p:cNvPr id="3" name="object 3"/>
            <p:cNvSpPr/>
            <p:nvPr/>
          </p:nvSpPr>
          <p:spPr>
            <a:xfrm>
              <a:off x="4705816" y="923543"/>
              <a:ext cx="7486438" cy="5934710"/>
            </a:xfrm>
            <a:custGeom>
              <a:avLst/>
              <a:gdLst/>
              <a:ahLst/>
              <a:cxnLst/>
              <a:rect l="l" t="t" r="r" b="b"/>
              <a:pathLst>
                <a:path w="7001509" h="5934709">
                  <a:moveTo>
                    <a:pt x="7001256" y="0"/>
                  </a:moveTo>
                  <a:lnTo>
                    <a:pt x="0" y="0"/>
                  </a:lnTo>
                  <a:lnTo>
                    <a:pt x="0" y="5934456"/>
                  </a:lnTo>
                  <a:lnTo>
                    <a:pt x="7001256" y="5934456"/>
                  </a:lnTo>
                  <a:lnTo>
                    <a:pt x="7001256" y="0"/>
                  </a:lnTo>
                  <a:close/>
                </a:path>
              </a:pathLst>
            </a:custGeom>
            <a:solidFill>
              <a:srgbClr val="FFFFFF"/>
            </a:solidFill>
          </p:spPr>
          <p:txBody>
            <a:bodyPr wrap="square" lIns="0" tIns="0" rIns="0" bIns="0" rtlCol="0"/>
            <a:lstStyle/>
            <a:p>
              <a:endParaRPr/>
            </a:p>
          </p:txBody>
        </p:sp>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xfrm>
            <a:off x="353059" y="176656"/>
            <a:ext cx="9782810" cy="513080"/>
          </a:xfrm>
        </p:spPr>
        <p:txBody>
          <a:bodyPr vert="horz" wrap="square" lIns="0" tIns="12065" rIns="0" bIns="0" rtlCol="0">
            <a:spAutoFit/>
          </a:bodyPr>
          <a:lstStyle/>
          <a:p>
            <a:r>
              <a:rPr lang="en-US"/>
              <a:t>Why Was Management Needed to Begin With?</a:t>
            </a:r>
          </a:p>
        </p:txBody>
      </p:sp>
      <p:sp>
        <p:nvSpPr>
          <p:cNvPr id="10" name="Text Placeholder 9">
            <a:extLst>
              <a:ext uri="{FF2B5EF4-FFF2-40B4-BE49-F238E27FC236}">
                <a16:creationId xmlns:a16="http://schemas.microsoft.com/office/drawing/2014/main" id="{5DB88C10-A8AF-5F2F-7376-BBFDA5190986}"/>
              </a:ext>
            </a:extLst>
          </p:cNvPr>
          <p:cNvSpPr>
            <a:spLocks noGrp="1"/>
          </p:cNvSpPr>
          <p:nvPr>
            <p:ph type="body" idx="1"/>
          </p:nvPr>
        </p:nvSpPr>
        <p:spPr>
          <a:xfrm>
            <a:off x="353059" y="1331562"/>
            <a:ext cx="3825749" cy="4666902"/>
          </a:xfrm>
        </p:spPr>
        <p:txBody>
          <a:bodyPr/>
          <a:lstStyle/>
          <a:p>
            <a:pPr marL="228600" marR="283210" indent="-228600" algn="l" rtl="0">
              <a:lnSpc>
                <a:spcPct val="90000"/>
              </a:lnSpc>
              <a:spcBef>
                <a:spcPts val="1000"/>
              </a:spcBef>
              <a:buFont typeface="Arial" panose="020B0604020202020204" pitchFamily="34" charset="0"/>
              <a:buChar char="•"/>
              <a:tabLst>
                <a:tab pos="241300" algn="l"/>
              </a:tabLst>
            </a:pPr>
            <a:r>
              <a:rPr lang="en-US" kern="1200"/>
              <a:t>Groundwater levels steadily declined as water use increased with population</a:t>
            </a:r>
          </a:p>
          <a:p>
            <a:pPr marL="228600" marR="5080" indent="-228600" algn="l" rtl="0">
              <a:lnSpc>
                <a:spcPct val="90000"/>
              </a:lnSpc>
              <a:spcBef>
                <a:spcPts val="1000"/>
              </a:spcBef>
              <a:buFont typeface="Arial" panose="020B0604020202020204" pitchFamily="34" charset="0"/>
              <a:buChar char="•"/>
              <a:tabLst>
                <a:tab pos="241300" algn="l"/>
              </a:tabLst>
            </a:pPr>
            <a:r>
              <a:rPr lang="en-US" kern="1200"/>
              <a:t>Management actions were needed to avoid undesirable results potentially caused by a continued decline in water levels (e.g., increased pumping cost, reduction in storage, and land subsidence)</a:t>
            </a:r>
          </a:p>
          <a:p>
            <a:pPr marL="228600" marR="274955" indent="-228600" algn="l" rtl="0">
              <a:lnSpc>
                <a:spcPct val="90000"/>
              </a:lnSpc>
              <a:spcBef>
                <a:spcPts val="1000"/>
              </a:spcBef>
              <a:buFont typeface="Arial" panose="020B0604020202020204" pitchFamily="34" charset="0"/>
              <a:buChar char="•"/>
              <a:tabLst>
                <a:tab pos="241300" algn="l"/>
              </a:tabLst>
            </a:pPr>
            <a:r>
              <a:rPr lang="en-US" kern="1200"/>
              <a:t>Active management creates positive results</a:t>
            </a:r>
          </a:p>
          <a:p>
            <a:endParaRPr lang="en-US"/>
          </a:p>
        </p:txBody>
      </p:sp>
      <p:sp>
        <p:nvSpPr>
          <p:cNvPr id="8" name="object 8"/>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20</a:t>
            </a:fld>
            <a:endParaRPr lang="en-US"/>
          </a:p>
        </p:txBody>
      </p:sp>
      <p:pic>
        <p:nvPicPr>
          <p:cNvPr id="14" name="Picture 13">
            <a:extLst>
              <a:ext uri="{FF2B5EF4-FFF2-40B4-BE49-F238E27FC236}">
                <a16:creationId xmlns:a16="http://schemas.microsoft.com/office/drawing/2014/main" id="{5A4688D7-4822-B567-B105-C493EF534463}"/>
              </a:ext>
            </a:extLst>
          </p:cNvPr>
          <p:cNvPicPr>
            <a:picLocks noChangeAspect="1"/>
          </p:cNvPicPr>
          <p:nvPr/>
        </p:nvPicPr>
        <p:blipFill>
          <a:blip r:embed="rId3"/>
          <a:stretch>
            <a:fillRect/>
          </a:stretch>
        </p:blipFill>
        <p:spPr>
          <a:xfrm>
            <a:off x="4790873" y="1264549"/>
            <a:ext cx="7221674" cy="50916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E0734-BA16-D5E8-9841-EC1EE9C0F3AB}"/>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FC05DDC0-4591-A8B8-39AB-EC7D6106B32F}"/>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5" name="object 5">
            <a:extLst>
              <a:ext uri="{FF2B5EF4-FFF2-40B4-BE49-F238E27FC236}">
                <a16:creationId xmlns:a16="http://schemas.microsoft.com/office/drawing/2014/main" id="{D13D95C3-6F03-23DD-207C-74D48077F6F6}"/>
              </a:ext>
            </a:extLst>
          </p:cNvPr>
          <p:cNvSpPr txBox="1">
            <a:spLocks noGrp="1"/>
          </p:cNvSpPr>
          <p:nvPr>
            <p:ph type="title"/>
          </p:nvPr>
        </p:nvSpPr>
        <p:spPr>
          <a:xfrm>
            <a:off x="353059" y="176656"/>
            <a:ext cx="9782810" cy="513080"/>
          </a:xfrm>
        </p:spPr>
        <p:txBody>
          <a:bodyPr vert="horz" wrap="square" lIns="0" tIns="12065" rIns="0" bIns="0" rtlCol="0" anchor="t">
            <a:spAutoFit/>
          </a:bodyPr>
          <a:lstStyle/>
          <a:p>
            <a:r>
              <a:rPr lang="en-US"/>
              <a:t>Water Management Agencies Acted Before SGMA</a:t>
            </a:r>
          </a:p>
        </p:txBody>
      </p:sp>
      <p:sp>
        <p:nvSpPr>
          <p:cNvPr id="10" name="Text Placeholder 9">
            <a:extLst>
              <a:ext uri="{FF2B5EF4-FFF2-40B4-BE49-F238E27FC236}">
                <a16:creationId xmlns:a16="http://schemas.microsoft.com/office/drawing/2014/main" id="{E1533A36-0DA3-F635-8C30-828A8EC1ABC2}"/>
              </a:ext>
            </a:extLst>
          </p:cNvPr>
          <p:cNvSpPr>
            <a:spLocks noGrp="1"/>
          </p:cNvSpPr>
          <p:nvPr>
            <p:ph type="body" idx="1"/>
          </p:nvPr>
        </p:nvSpPr>
        <p:spPr>
          <a:xfrm>
            <a:off x="353059" y="1331562"/>
            <a:ext cx="2692487" cy="3514758"/>
          </a:xfrm>
        </p:spPr>
        <p:txBody>
          <a:bodyPr/>
          <a:lstStyle/>
          <a:p>
            <a:pPr marL="228600" marR="283210" indent="-228600" algn="l" rtl="0">
              <a:lnSpc>
                <a:spcPct val="90000"/>
              </a:lnSpc>
              <a:spcBef>
                <a:spcPts val="1000"/>
              </a:spcBef>
              <a:buFont typeface="Arial" panose="020B0604020202020204" pitchFamily="34" charset="0"/>
              <a:buChar char="•"/>
              <a:tabLst>
                <a:tab pos="241300" algn="l"/>
              </a:tabLst>
            </a:pPr>
            <a:r>
              <a:rPr lang="en-US" kern="1200"/>
              <a:t>Constructed Groundwater Replenishment Facility in the northwestern part of the MCSB</a:t>
            </a:r>
          </a:p>
          <a:p>
            <a:pPr marL="228600" marR="283210" indent="-228600" algn="l" rtl="0">
              <a:lnSpc>
                <a:spcPct val="90000"/>
              </a:lnSpc>
              <a:spcBef>
                <a:spcPts val="1000"/>
              </a:spcBef>
              <a:buFont typeface="Arial" panose="020B0604020202020204" pitchFamily="34" charset="0"/>
              <a:buChar char="•"/>
              <a:tabLst>
                <a:tab pos="241300" algn="l"/>
              </a:tabLst>
            </a:pPr>
            <a:r>
              <a:rPr lang="en-US" kern="1200"/>
              <a:t>Groundwater replenishment began in 2002</a:t>
            </a:r>
          </a:p>
          <a:p>
            <a:pPr marL="228600" marR="5080" indent="-228600" algn="l" rtl="0">
              <a:lnSpc>
                <a:spcPct val="90000"/>
              </a:lnSpc>
              <a:spcBef>
                <a:spcPts val="1000"/>
              </a:spcBef>
              <a:buFont typeface="Arial" panose="020B0604020202020204" pitchFamily="34" charset="0"/>
              <a:buChar char="•"/>
              <a:tabLst>
                <a:tab pos="241300" algn="l"/>
              </a:tabLst>
            </a:pPr>
            <a:r>
              <a:rPr lang="en-US" kern="1200"/>
              <a:t>Over 250 feet of water level increase at the Replenishment Facility in 2011 and 2012</a:t>
            </a:r>
          </a:p>
          <a:p>
            <a:endParaRPr lang="en-US"/>
          </a:p>
        </p:txBody>
      </p:sp>
      <p:sp>
        <p:nvSpPr>
          <p:cNvPr id="8" name="object 8">
            <a:extLst>
              <a:ext uri="{FF2B5EF4-FFF2-40B4-BE49-F238E27FC236}">
                <a16:creationId xmlns:a16="http://schemas.microsoft.com/office/drawing/2014/main" id="{D2094786-ACEC-D288-F476-DCF9F8E6BD52}"/>
              </a:ext>
            </a:extLst>
          </p:cNvPr>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21</a:t>
            </a:fld>
            <a:endParaRPr lang="en-US"/>
          </a:p>
        </p:txBody>
      </p:sp>
      <p:sp>
        <p:nvSpPr>
          <p:cNvPr id="2" name="object 3">
            <a:extLst>
              <a:ext uri="{FF2B5EF4-FFF2-40B4-BE49-F238E27FC236}">
                <a16:creationId xmlns:a16="http://schemas.microsoft.com/office/drawing/2014/main" id="{8CF271A9-07D7-3497-E056-97424479ECF5}"/>
              </a:ext>
            </a:extLst>
          </p:cNvPr>
          <p:cNvSpPr/>
          <p:nvPr/>
        </p:nvSpPr>
        <p:spPr>
          <a:xfrm>
            <a:off x="3045911" y="919101"/>
            <a:ext cx="9149796" cy="5934710"/>
          </a:xfrm>
          <a:custGeom>
            <a:avLst/>
            <a:gdLst/>
            <a:ahLst/>
            <a:cxnLst/>
            <a:rect l="l" t="t" r="r" b="b"/>
            <a:pathLst>
              <a:path w="7001509" h="5934709">
                <a:moveTo>
                  <a:pt x="7001256" y="0"/>
                </a:moveTo>
                <a:lnTo>
                  <a:pt x="0" y="0"/>
                </a:lnTo>
                <a:lnTo>
                  <a:pt x="0" y="5934456"/>
                </a:lnTo>
                <a:lnTo>
                  <a:pt x="7001256" y="5934456"/>
                </a:lnTo>
                <a:lnTo>
                  <a:pt x="7001256" y="0"/>
                </a:lnTo>
                <a:close/>
              </a:path>
            </a:pathLst>
          </a:custGeom>
          <a:solidFill>
            <a:srgbClr val="FFFFFF"/>
          </a:solidFill>
        </p:spPr>
        <p:txBody>
          <a:bodyPr wrap="square" lIns="0" tIns="0" rIns="0" bIns="0" rtlCol="0"/>
          <a:lstStyle>
            <a:defPPr>
              <a:defRPr kern="0"/>
            </a:defPPr>
          </a:lstStyle>
          <a:p>
            <a:endParaRPr/>
          </a:p>
        </p:txBody>
      </p:sp>
      <p:pic>
        <p:nvPicPr>
          <p:cNvPr id="9" name="Picture 8">
            <a:extLst>
              <a:ext uri="{FF2B5EF4-FFF2-40B4-BE49-F238E27FC236}">
                <a16:creationId xmlns:a16="http://schemas.microsoft.com/office/drawing/2014/main" id="{BDA3B7F5-30E4-DB86-DDC6-F2D65BC4EAA2}"/>
              </a:ext>
            </a:extLst>
          </p:cNvPr>
          <p:cNvPicPr>
            <a:picLocks noChangeAspect="1"/>
          </p:cNvPicPr>
          <p:nvPr/>
        </p:nvPicPr>
        <p:blipFill>
          <a:blip r:embed="rId3"/>
          <a:stretch>
            <a:fillRect/>
          </a:stretch>
        </p:blipFill>
        <p:spPr>
          <a:xfrm>
            <a:off x="3077788" y="1193296"/>
            <a:ext cx="9118284" cy="5150088"/>
          </a:xfrm>
          <a:prstGeom prst="rect">
            <a:avLst/>
          </a:prstGeom>
        </p:spPr>
      </p:pic>
    </p:spTree>
    <p:extLst>
      <p:ext uri="{BB962C8B-B14F-4D97-AF65-F5344CB8AC3E}">
        <p14:creationId xmlns:p14="http://schemas.microsoft.com/office/powerpoint/2010/main" val="198997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D7E0-A710-462D-8E12-AB145650460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E156CD1-5EA8-FB36-6457-13AC0515188E}"/>
              </a:ext>
            </a:extLst>
          </p:cNvPr>
          <p:cNvSpPr txBox="1">
            <a:spLocks noGrp="1"/>
          </p:cNvSpPr>
          <p:nvPr>
            <p:ph type="title"/>
          </p:nvPr>
        </p:nvSpPr>
        <p:spPr>
          <a:xfrm>
            <a:off x="2163445" y="2255520"/>
            <a:ext cx="7865109" cy="2925160"/>
          </a:xfrm>
          <a:prstGeom prst="rect">
            <a:avLst/>
          </a:prstGeom>
        </p:spPr>
        <p:txBody>
          <a:bodyPr vert="horz" wrap="square" lIns="0" tIns="153670" rIns="0" bIns="0" rtlCol="0" anchor="t">
            <a:spAutoFit/>
          </a:bodyPr>
          <a:lstStyle/>
          <a:p>
            <a:pPr marL="12700" marR="5080" indent="183515" algn="ctr">
              <a:spcBef>
                <a:spcPts val="1210"/>
              </a:spcBef>
            </a:pPr>
            <a:r>
              <a:rPr lang="en-US" sz="6000" spc="-140">
                <a:latin typeface="Lucida Sans Unicode"/>
                <a:cs typeface="Lucida Sans Unicode"/>
              </a:rPr>
              <a:t>Sustainable Management Criteria (SMC)</a:t>
            </a:r>
            <a:endParaRPr lang="en-US" sz="6000" spc="-165">
              <a:latin typeface="Lucida Sans Unicode" panose="020B0602030504020204" pitchFamily="34" charset="0"/>
              <a:cs typeface="Lucida Sans Unicode" panose="020B0602030504020204" pitchFamily="34" charset="0"/>
            </a:endParaRPr>
          </a:p>
        </p:txBody>
      </p:sp>
      <p:sp>
        <p:nvSpPr>
          <p:cNvPr id="3" name="object 3">
            <a:extLst>
              <a:ext uri="{FF2B5EF4-FFF2-40B4-BE49-F238E27FC236}">
                <a16:creationId xmlns:a16="http://schemas.microsoft.com/office/drawing/2014/main" id="{8C801702-EBC8-B26E-CEF0-B9A23200C6FB}"/>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22</a:t>
            </a:fld>
            <a:endParaRPr spc="-25"/>
          </a:p>
        </p:txBody>
      </p:sp>
    </p:spTree>
    <p:extLst>
      <p:ext uri="{BB962C8B-B14F-4D97-AF65-F5344CB8AC3E}">
        <p14:creationId xmlns:p14="http://schemas.microsoft.com/office/powerpoint/2010/main" val="371891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B22D3-F1B5-DC5A-E7A8-AD9DC8AA17E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B660FB2-F91D-BA42-3458-8718EE9A3E57}"/>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BED83C6B-7AFB-AD06-5B02-C86E9B317A0F}"/>
              </a:ext>
            </a:extLst>
          </p:cNvPr>
          <p:cNvSpPr txBox="1">
            <a:spLocks noGrp="1"/>
          </p:cNvSpPr>
          <p:nvPr>
            <p:ph type="title"/>
          </p:nvPr>
        </p:nvSpPr>
        <p:spPr>
          <a:xfrm>
            <a:off x="353059" y="176656"/>
            <a:ext cx="9782810" cy="513080"/>
          </a:xfrm>
        </p:spPr>
        <p:txBody>
          <a:bodyPr vert="horz" wrap="square" lIns="0" tIns="12065" rIns="0" bIns="0" rtlCol="0">
            <a:spAutoFit/>
          </a:bodyPr>
          <a:lstStyle/>
          <a:p>
            <a:r>
              <a:rPr lang="en-US"/>
              <a:t>Why Do We Need Sustainable Management?</a:t>
            </a:r>
          </a:p>
        </p:txBody>
      </p:sp>
      <p:sp>
        <p:nvSpPr>
          <p:cNvPr id="19" name="object 19">
            <a:extLst>
              <a:ext uri="{FF2B5EF4-FFF2-40B4-BE49-F238E27FC236}">
                <a16:creationId xmlns:a16="http://schemas.microsoft.com/office/drawing/2014/main" id="{4634ADFB-9E9C-7B2B-BA5B-49B83714C8E4}"/>
              </a:ext>
            </a:extLst>
          </p:cNvPr>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23</a:t>
            </a:fld>
            <a:endParaRPr lang="en-US"/>
          </a:p>
        </p:txBody>
      </p:sp>
      <p:sp>
        <p:nvSpPr>
          <p:cNvPr id="4" name="object 4">
            <a:extLst>
              <a:ext uri="{FF2B5EF4-FFF2-40B4-BE49-F238E27FC236}">
                <a16:creationId xmlns:a16="http://schemas.microsoft.com/office/drawing/2014/main" id="{EFD0DC49-B098-04E9-2D8F-069FDCC664ED}"/>
              </a:ext>
            </a:extLst>
          </p:cNvPr>
          <p:cNvSpPr txBox="1"/>
          <p:nvPr/>
        </p:nvSpPr>
        <p:spPr>
          <a:xfrm>
            <a:off x="916939" y="1407922"/>
            <a:ext cx="7877175" cy="452755"/>
          </a:xfrm>
          <a:prstGeom prst="rect">
            <a:avLst/>
          </a:prstGeom>
        </p:spPr>
        <p:txBody>
          <a:bodyPr vert="horz" wrap="square" lIns="0" tIns="12700" rIns="0" bIns="0" rtlCol="0">
            <a:spAutoFit/>
          </a:bodyPr>
          <a:lstStyle/>
          <a:p>
            <a:pPr marL="12700">
              <a:lnSpc>
                <a:spcPct val="100000"/>
              </a:lnSpc>
              <a:spcBef>
                <a:spcPts val="100"/>
              </a:spcBef>
            </a:pPr>
            <a:r>
              <a:rPr sz="2800" b="1">
                <a:latin typeface="Calibri"/>
                <a:cs typeface="Calibri"/>
              </a:rPr>
              <a:t>Without</a:t>
            </a:r>
            <a:r>
              <a:rPr sz="2800" b="1" spc="-50">
                <a:latin typeface="Calibri"/>
                <a:cs typeface="Calibri"/>
              </a:rPr>
              <a:t> </a:t>
            </a:r>
            <a:r>
              <a:rPr sz="2800" b="1" spc="-10">
                <a:latin typeface="Calibri"/>
                <a:cs typeface="Calibri"/>
              </a:rPr>
              <a:t>Sustainable</a:t>
            </a:r>
            <a:r>
              <a:rPr sz="2800" b="1" spc="-45">
                <a:latin typeface="Calibri"/>
                <a:cs typeface="Calibri"/>
              </a:rPr>
              <a:t> </a:t>
            </a:r>
            <a:r>
              <a:rPr sz="2800" b="1" spc="-10">
                <a:latin typeface="Calibri"/>
                <a:cs typeface="Calibri"/>
              </a:rPr>
              <a:t>Management,</a:t>
            </a:r>
            <a:r>
              <a:rPr sz="2800" b="1" spc="-40">
                <a:latin typeface="Calibri"/>
                <a:cs typeface="Calibri"/>
              </a:rPr>
              <a:t> </a:t>
            </a:r>
            <a:r>
              <a:rPr sz="2800" b="1">
                <a:latin typeface="Calibri"/>
                <a:cs typeface="Calibri"/>
              </a:rPr>
              <a:t>Issues</a:t>
            </a:r>
            <a:r>
              <a:rPr sz="2800" b="1" spc="-50">
                <a:latin typeface="Calibri"/>
                <a:cs typeface="Calibri"/>
              </a:rPr>
              <a:t> </a:t>
            </a:r>
            <a:r>
              <a:rPr sz="2800" b="1">
                <a:latin typeface="Calibri"/>
                <a:cs typeface="Calibri"/>
              </a:rPr>
              <a:t>Can</a:t>
            </a:r>
            <a:r>
              <a:rPr sz="2800" b="1" spc="-40">
                <a:latin typeface="Calibri"/>
                <a:cs typeface="Calibri"/>
              </a:rPr>
              <a:t> </a:t>
            </a:r>
            <a:r>
              <a:rPr sz="2800" b="1" spc="-10">
                <a:latin typeface="Calibri"/>
                <a:cs typeface="Calibri"/>
              </a:rPr>
              <a:t>Arise…</a:t>
            </a:r>
            <a:endParaRPr sz="2800">
              <a:latin typeface="Calibri"/>
              <a:cs typeface="Calibri"/>
            </a:endParaRPr>
          </a:p>
        </p:txBody>
      </p:sp>
      <p:pic>
        <p:nvPicPr>
          <p:cNvPr id="5" name="object 5">
            <a:extLst>
              <a:ext uri="{FF2B5EF4-FFF2-40B4-BE49-F238E27FC236}">
                <a16:creationId xmlns:a16="http://schemas.microsoft.com/office/drawing/2014/main" id="{1A58D718-3A36-43F5-1179-736DCCC8F533}"/>
              </a:ext>
            </a:extLst>
          </p:cNvPr>
          <p:cNvPicPr/>
          <p:nvPr/>
        </p:nvPicPr>
        <p:blipFill>
          <a:blip r:embed="rId2" cstate="print"/>
          <a:stretch>
            <a:fillRect/>
          </a:stretch>
        </p:blipFill>
        <p:spPr>
          <a:xfrm>
            <a:off x="1158239" y="2199894"/>
            <a:ext cx="1118616" cy="1044701"/>
          </a:xfrm>
          <a:prstGeom prst="rect">
            <a:avLst/>
          </a:prstGeom>
        </p:spPr>
      </p:pic>
      <p:pic>
        <p:nvPicPr>
          <p:cNvPr id="6" name="object 6">
            <a:extLst>
              <a:ext uri="{FF2B5EF4-FFF2-40B4-BE49-F238E27FC236}">
                <a16:creationId xmlns:a16="http://schemas.microsoft.com/office/drawing/2014/main" id="{8E86556A-FA64-75B3-E924-E37267A60DBE}"/>
              </a:ext>
            </a:extLst>
          </p:cNvPr>
          <p:cNvPicPr/>
          <p:nvPr/>
        </p:nvPicPr>
        <p:blipFill>
          <a:blip r:embed="rId3" cstate="print"/>
          <a:stretch>
            <a:fillRect/>
          </a:stretch>
        </p:blipFill>
        <p:spPr>
          <a:xfrm>
            <a:off x="6264402" y="2199894"/>
            <a:ext cx="1118616" cy="1044701"/>
          </a:xfrm>
          <a:prstGeom prst="rect">
            <a:avLst/>
          </a:prstGeom>
        </p:spPr>
      </p:pic>
      <p:sp>
        <p:nvSpPr>
          <p:cNvPr id="7" name="object 7">
            <a:extLst>
              <a:ext uri="{FF2B5EF4-FFF2-40B4-BE49-F238E27FC236}">
                <a16:creationId xmlns:a16="http://schemas.microsoft.com/office/drawing/2014/main" id="{BF675387-AF95-584A-1791-F96AB7080432}"/>
              </a:ext>
            </a:extLst>
          </p:cNvPr>
          <p:cNvSpPr txBox="1"/>
          <p:nvPr/>
        </p:nvSpPr>
        <p:spPr>
          <a:xfrm>
            <a:off x="7462519" y="2540253"/>
            <a:ext cx="310261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Groundwater</a:t>
            </a:r>
            <a:r>
              <a:rPr sz="1800" spc="-80">
                <a:latin typeface="Calibri"/>
                <a:cs typeface="Calibri"/>
              </a:rPr>
              <a:t> </a:t>
            </a:r>
            <a:r>
              <a:rPr sz="1800">
                <a:latin typeface="Calibri"/>
                <a:cs typeface="Calibri"/>
              </a:rPr>
              <a:t>Storage</a:t>
            </a:r>
            <a:r>
              <a:rPr sz="1800" spc="-85">
                <a:latin typeface="Calibri"/>
                <a:cs typeface="Calibri"/>
              </a:rPr>
              <a:t> </a:t>
            </a:r>
            <a:r>
              <a:rPr sz="1800" spc="-10">
                <a:latin typeface="Calibri"/>
                <a:cs typeface="Calibri"/>
              </a:rPr>
              <a:t>Reductions</a:t>
            </a:r>
            <a:endParaRPr sz="1800">
              <a:latin typeface="Calibri"/>
              <a:cs typeface="Calibri"/>
            </a:endParaRPr>
          </a:p>
        </p:txBody>
      </p:sp>
      <p:sp>
        <p:nvSpPr>
          <p:cNvPr id="8" name="object 8">
            <a:extLst>
              <a:ext uri="{FF2B5EF4-FFF2-40B4-BE49-F238E27FC236}">
                <a16:creationId xmlns:a16="http://schemas.microsoft.com/office/drawing/2014/main" id="{360BB2CD-54E7-28FA-7427-1A9BE832CA85}"/>
              </a:ext>
            </a:extLst>
          </p:cNvPr>
          <p:cNvSpPr txBox="1"/>
          <p:nvPr/>
        </p:nvSpPr>
        <p:spPr>
          <a:xfrm>
            <a:off x="2438400" y="2540253"/>
            <a:ext cx="262509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Groundwater</a:t>
            </a:r>
            <a:r>
              <a:rPr sz="1800" spc="-60">
                <a:latin typeface="Calibri"/>
                <a:cs typeface="Calibri"/>
              </a:rPr>
              <a:t> </a:t>
            </a:r>
            <a:r>
              <a:rPr sz="1800">
                <a:latin typeface="Calibri"/>
                <a:cs typeface="Calibri"/>
              </a:rPr>
              <a:t>Level</a:t>
            </a:r>
            <a:r>
              <a:rPr sz="1800" spc="-50">
                <a:latin typeface="Calibri"/>
                <a:cs typeface="Calibri"/>
              </a:rPr>
              <a:t> </a:t>
            </a:r>
            <a:r>
              <a:rPr sz="1800" spc="-10">
                <a:latin typeface="Calibri"/>
                <a:cs typeface="Calibri"/>
              </a:rPr>
              <a:t>Declines</a:t>
            </a:r>
            <a:endParaRPr sz="1800">
              <a:latin typeface="Calibri"/>
              <a:cs typeface="Calibri"/>
            </a:endParaRPr>
          </a:p>
        </p:txBody>
      </p:sp>
      <p:pic>
        <p:nvPicPr>
          <p:cNvPr id="9" name="object 9">
            <a:extLst>
              <a:ext uri="{FF2B5EF4-FFF2-40B4-BE49-F238E27FC236}">
                <a16:creationId xmlns:a16="http://schemas.microsoft.com/office/drawing/2014/main" id="{1047CE16-F145-FCB5-16AE-1B24498C31C5}"/>
              </a:ext>
            </a:extLst>
          </p:cNvPr>
          <p:cNvPicPr/>
          <p:nvPr/>
        </p:nvPicPr>
        <p:blipFill>
          <a:blip r:embed="rId4" cstate="print"/>
          <a:stretch>
            <a:fillRect/>
          </a:stretch>
        </p:blipFill>
        <p:spPr>
          <a:xfrm>
            <a:off x="6264402" y="3497579"/>
            <a:ext cx="1118616" cy="1045464"/>
          </a:xfrm>
          <a:prstGeom prst="rect">
            <a:avLst/>
          </a:prstGeom>
        </p:spPr>
      </p:pic>
      <p:sp>
        <p:nvSpPr>
          <p:cNvPr id="11" name="object 11">
            <a:extLst>
              <a:ext uri="{FF2B5EF4-FFF2-40B4-BE49-F238E27FC236}">
                <a16:creationId xmlns:a16="http://schemas.microsoft.com/office/drawing/2014/main" id="{C0D5BD10-F11A-8C4F-33F1-429B19892412}"/>
              </a:ext>
            </a:extLst>
          </p:cNvPr>
          <p:cNvSpPr txBox="1"/>
          <p:nvPr/>
        </p:nvSpPr>
        <p:spPr>
          <a:xfrm>
            <a:off x="7501128" y="3917695"/>
            <a:ext cx="3858895" cy="548868"/>
          </a:xfrm>
          <a:prstGeom prst="rect">
            <a:avLst/>
          </a:prstGeom>
        </p:spPr>
        <p:txBody>
          <a:bodyPr vert="horz" wrap="square" lIns="0" tIns="12700" rIns="0" bIns="0" rtlCol="0" anchor="t">
            <a:spAutoFit/>
          </a:bodyPr>
          <a:lstStyle/>
          <a:p>
            <a:pPr marL="12700">
              <a:lnSpc>
                <a:spcPct val="100000"/>
              </a:lnSpc>
              <a:spcBef>
                <a:spcPts val="100"/>
              </a:spcBef>
            </a:pPr>
            <a:r>
              <a:rPr sz="1800" spc="-10">
                <a:latin typeface="Calibri"/>
                <a:cs typeface="Calibri"/>
              </a:rPr>
              <a:t>Interconnected</a:t>
            </a:r>
            <a:r>
              <a:rPr sz="1800" spc="-60">
                <a:latin typeface="Calibri"/>
                <a:cs typeface="Calibri"/>
              </a:rPr>
              <a:t> </a:t>
            </a:r>
            <a:r>
              <a:rPr sz="1800">
                <a:latin typeface="Calibri"/>
                <a:cs typeface="Calibri"/>
              </a:rPr>
              <a:t>Surface</a:t>
            </a:r>
            <a:r>
              <a:rPr sz="1800" spc="-70">
                <a:latin typeface="Calibri"/>
                <a:cs typeface="Calibri"/>
              </a:rPr>
              <a:t> </a:t>
            </a:r>
            <a:r>
              <a:rPr sz="1800" spc="-10">
                <a:latin typeface="Calibri"/>
                <a:cs typeface="Calibri"/>
              </a:rPr>
              <a:t>Water</a:t>
            </a:r>
            <a:r>
              <a:rPr sz="1800" spc="-75">
                <a:latin typeface="Calibri"/>
                <a:cs typeface="Calibri"/>
              </a:rPr>
              <a:t> </a:t>
            </a:r>
            <a:r>
              <a:rPr sz="1800" spc="-10">
                <a:latin typeface="Calibri"/>
                <a:cs typeface="Calibri"/>
              </a:rPr>
              <a:t>Depletions</a:t>
            </a:r>
          </a:p>
          <a:p>
            <a:pPr marL="12700">
              <a:spcBef>
                <a:spcPts val="100"/>
              </a:spcBef>
            </a:pPr>
            <a:r>
              <a:rPr lang="en-US" sz="1600" spc="-10">
                <a:solidFill>
                  <a:srgbClr val="FF0000"/>
                </a:solidFill>
                <a:latin typeface="Calibri"/>
                <a:cs typeface="Calibri"/>
              </a:rPr>
              <a:t>(Not Applicable in the Mission Creek Subbasin)</a:t>
            </a:r>
            <a:endParaRPr lang="en-US" sz="1600" spc="-10">
              <a:solidFill>
                <a:srgbClr val="FF0000"/>
              </a:solidFill>
              <a:latin typeface="Calibri"/>
              <a:ea typeface="Calibri"/>
              <a:cs typeface="Calibri"/>
            </a:endParaRPr>
          </a:p>
        </p:txBody>
      </p:sp>
      <p:sp>
        <p:nvSpPr>
          <p:cNvPr id="12" name="object 12">
            <a:extLst>
              <a:ext uri="{FF2B5EF4-FFF2-40B4-BE49-F238E27FC236}">
                <a16:creationId xmlns:a16="http://schemas.microsoft.com/office/drawing/2014/main" id="{B9F544CD-B055-400B-20F6-9FBACEA9E6E3}"/>
              </a:ext>
            </a:extLst>
          </p:cNvPr>
          <p:cNvSpPr txBox="1"/>
          <p:nvPr/>
        </p:nvSpPr>
        <p:spPr>
          <a:xfrm>
            <a:off x="7526528" y="5152897"/>
            <a:ext cx="2513330"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Water</a:t>
            </a:r>
            <a:r>
              <a:rPr sz="1800" spc="-55">
                <a:latin typeface="Calibri"/>
                <a:cs typeface="Calibri"/>
              </a:rPr>
              <a:t> </a:t>
            </a:r>
            <a:r>
              <a:rPr sz="1800">
                <a:latin typeface="Calibri"/>
                <a:cs typeface="Calibri"/>
              </a:rPr>
              <a:t>Quality</a:t>
            </a:r>
            <a:r>
              <a:rPr sz="1800" spc="-55">
                <a:latin typeface="Calibri"/>
                <a:cs typeface="Calibri"/>
              </a:rPr>
              <a:t> </a:t>
            </a:r>
            <a:r>
              <a:rPr sz="1800" spc="-10">
                <a:latin typeface="Calibri"/>
                <a:cs typeface="Calibri"/>
              </a:rPr>
              <a:t>Degradation</a:t>
            </a:r>
            <a:endParaRPr sz="1800">
              <a:latin typeface="Calibri"/>
              <a:cs typeface="Calibri"/>
            </a:endParaRPr>
          </a:p>
        </p:txBody>
      </p:sp>
      <p:grpSp>
        <p:nvGrpSpPr>
          <p:cNvPr id="13" name="object 13">
            <a:extLst>
              <a:ext uri="{FF2B5EF4-FFF2-40B4-BE49-F238E27FC236}">
                <a16:creationId xmlns:a16="http://schemas.microsoft.com/office/drawing/2014/main" id="{E53567E9-AB39-C568-B626-FBC2B13D9A8B}"/>
              </a:ext>
            </a:extLst>
          </p:cNvPr>
          <p:cNvGrpSpPr/>
          <p:nvPr/>
        </p:nvGrpSpPr>
        <p:grpSpPr>
          <a:xfrm>
            <a:off x="1198010" y="3497579"/>
            <a:ext cx="1142365" cy="2223770"/>
            <a:chOff x="1158239" y="3497579"/>
            <a:chExt cx="1142365" cy="2223770"/>
          </a:xfrm>
        </p:grpSpPr>
        <p:pic>
          <p:nvPicPr>
            <p:cNvPr id="14" name="object 14">
              <a:extLst>
                <a:ext uri="{FF2B5EF4-FFF2-40B4-BE49-F238E27FC236}">
                  <a16:creationId xmlns:a16="http://schemas.microsoft.com/office/drawing/2014/main" id="{A56534EF-D007-D48F-50F4-C44D37173BD1}"/>
                </a:ext>
              </a:extLst>
            </p:cNvPr>
            <p:cNvPicPr/>
            <p:nvPr/>
          </p:nvPicPr>
          <p:blipFill>
            <a:blip r:embed="rId5" cstate="print"/>
            <a:stretch>
              <a:fillRect/>
            </a:stretch>
          </p:blipFill>
          <p:spPr>
            <a:xfrm>
              <a:off x="1158239" y="3497579"/>
              <a:ext cx="1118616" cy="1045464"/>
            </a:xfrm>
            <a:prstGeom prst="rect">
              <a:avLst/>
            </a:prstGeom>
          </p:spPr>
        </p:pic>
        <p:pic>
          <p:nvPicPr>
            <p:cNvPr id="15" name="object 15">
              <a:extLst>
                <a:ext uri="{FF2B5EF4-FFF2-40B4-BE49-F238E27FC236}">
                  <a16:creationId xmlns:a16="http://schemas.microsoft.com/office/drawing/2014/main" id="{7224BBE5-F395-4E5F-E022-96648FDCDBFB}"/>
                </a:ext>
              </a:extLst>
            </p:cNvPr>
            <p:cNvPicPr/>
            <p:nvPr/>
          </p:nvPicPr>
          <p:blipFill>
            <a:blip r:embed="rId6" cstate="print"/>
            <a:stretch>
              <a:fillRect/>
            </a:stretch>
          </p:blipFill>
          <p:spPr>
            <a:xfrm>
              <a:off x="1181861" y="4675631"/>
              <a:ext cx="1118615" cy="1045463"/>
            </a:xfrm>
            <a:prstGeom prst="rect">
              <a:avLst/>
            </a:prstGeom>
          </p:spPr>
        </p:pic>
      </p:grpSp>
      <p:sp>
        <p:nvSpPr>
          <p:cNvPr id="16" name="object 16">
            <a:extLst>
              <a:ext uri="{FF2B5EF4-FFF2-40B4-BE49-F238E27FC236}">
                <a16:creationId xmlns:a16="http://schemas.microsoft.com/office/drawing/2014/main" id="{7E779389-7667-ADFD-5027-7EFD1FC6CDD5}"/>
              </a:ext>
            </a:extLst>
          </p:cNvPr>
          <p:cNvSpPr txBox="1"/>
          <p:nvPr/>
        </p:nvSpPr>
        <p:spPr>
          <a:xfrm>
            <a:off x="2438400" y="3917695"/>
            <a:ext cx="157607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Land</a:t>
            </a:r>
            <a:r>
              <a:rPr sz="1800" spc="-40">
                <a:latin typeface="Calibri"/>
                <a:cs typeface="Calibri"/>
              </a:rPr>
              <a:t> </a:t>
            </a:r>
            <a:r>
              <a:rPr sz="1800" spc="-10">
                <a:latin typeface="Calibri"/>
                <a:cs typeface="Calibri"/>
              </a:rPr>
              <a:t>Subsidence</a:t>
            </a:r>
            <a:endParaRPr sz="1800">
              <a:latin typeface="Calibri"/>
              <a:cs typeface="Calibri"/>
            </a:endParaRPr>
          </a:p>
        </p:txBody>
      </p:sp>
      <p:sp>
        <p:nvSpPr>
          <p:cNvPr id="17" name="object 17">
            <a:extLst>
              <a:ext uri="{FF2B5EF4-FFF2-40B4-BE49-F238E27FC236}">
                <a16:creationId xmlns:a16="http://schemas.microsoft.com/office/drawing/2014/main" id="{3665E4A3-A8A1-9D23-50BD-4A04AF04F47F}"/>
              </a:ext>
            </a:extLst>
          </p:cNvPr>
          <p:cNvSpPr txBox="1"/>
          <p:nvPr/>
        </p:nvSpPr>
        <p:spPr>
          <a:xfrm>
            <a:off x="2438471" y="4964083"/>
            <a:ext cx="3203377" cy="795089"/>
          </a:xfrm>
          <a:prstGeom prst="rect">
            <a:avLst/>
          </a:prstGeom>
        </p:spPr>
        <p:txBody>
          <a:bodyPr vert="horz" wrap="square" lIns="0" tIns="12700" rIns="0" bIns="0" rtlCol="0" anchor="t">
            <a:spAutoFit/>
          </a:bodyPr>
          <a:lstStyle/>
          <a:p>
            <a:pPr marL="12700">
              <a:lnSpc>
                <a:spcPct val="100000"/>
              </a:lnSpc>
              <a:spcBef>
                <a:spcPts val="100"/>
              </a:spcBef>
            </a:pPr>
            <a:r>
              <a:rPr sz="1800" spc="-10">
                <a:latin typeface="Calibri"/>
                <a:cs typeface="Calibri"/>
              </a:rPr>
              <a:t>Seawater</a:t>
            </a:r>
            <a:r>
              <a:rPr sz="1800" spc="-65">
                <a:latin typeface="Calibri"/>
                <a:cs typeface="Calibri"/>
              </a:rPr>
              <a:t> </a:t>
            </a:r>
            <a:r>
              <a:rPr sz="1800" spc="-10">
                <a:latin typeface="Calibri"/>
                <a:cs typeface="Calibri"/>
              </a:rPr>
              <a:t>Intrusion</a:t>
            </a:r>
            <a:endParaRPr lang="en-US" sz="1800" spc="-10">
              <a:latin typeface="Calibri"/>
              <a:cs typeface="Calibri"/>
            </a:endParaRPr>
          </a:p>
          <a:p>
            <a:pPr marL="12700">
              <a:spcBef>
                <a:spcPts val="100"/>
              </a:spcBef>
            </a:pPr>
            <a:r>
              <a:rPr lang="en-US" sz="1600" spc="-10">
                <a:solidFill>
                  <a:srgbClr val="FF0000"/>
                </a:solidFill>
                <a:latin typeface="Calibri"/>
                <a:cs typeface="Calibri"/>
              </a:rPr>
              <a:t>(Not Applicable in the Mission Creek Basin)</a:t>
            </a:r>
            <a:endParaRPr sz="1600">
              <a:solidFill>
                <a:srgbClr val="FF0000"/>
              </a:solidFill>
              <a:latin typeface="Calibri"/>
              <a:cs typeface="Calibri"/>
            </a:endParaRPr>
          </a:p>
        </p:txBody>
      </p:sp>
      <p:pic>
        <p:nvPicPr>
          <p:cNvPr id="18" name="Picture 17">
            <a:extLst>
              <a:ext uri="{FF2B5EF4-FFF2-40B4-BE49-F238E27FC236}">
                <a16:creationId xmlns:a16="http://schemas.microsoft.com/office/drawing/2014/main" id="{C03DE8F8-58F1-54B0-B771-9AB37C8BCC34}"/>
              </a:ext>
            </a:extLst>
          </p:cNvPr>
          <p:cNvPicPr>
            <a:picLocks noChangeAspect="1"/>
          </p:cNvPicPr>
          <p:nvPr/>
        </p:nvPicPr>
        <p:blipFill>
          <a:blip r:embed="rId7"/>
          <a:stretch>
            <a:fillRect/>
          </a:stretch>
        </p:blipFill>
        <p:spPr>
          <a:xfrm>
            <a:off x="6387808" y="4843194"/>
            <a:ext cx="871804" cy="877900"/>
          </a:xfrm>
          <a:prstGeom prst="rect">
            <a:avLst/>
          </a:prstGeom>
        </p:spPr>
      </p:pic>
    </p:spTree>
    <p:extLst>
      <p:ext uri="{BB962C8B-B14F-4D97-AF65-F5344CB8AC3E}">
        <p14:creationId xmlns:p14="http://schemas.microsoft.com/office/powerpoint/2010/main" val="4117719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BA098-DC37-40E3-B9C0-0F03F4E556C3}"/>
              </a:ext>
            </a:extLst>
          </p:cNvPr>
          <p:cNvSpPr>
            <a:spLocks noGrp="1"/>
          </p:cNvSpPr>
          <p:nvPr>
            <p:ph type="title"/>
          </p:nvPr>
        </p:nvSpPr>
        <p:spPr>
          <a:xfrm>
            <a:off x="352425" y="176213"/>
            <a:ext cx="10039350" cy="492443"/>
          </a:xfrm>
          <a:solidFill>
            <a:srgbClr val="476974"/>
          </a:solidFill>
        </p:spPr>
        <p:txBody>
          <a:bodyPr wrap="square" lIns="0" tIns="0" rIns="0" bIns="0" rtlCol="0"/>
          <a:lstStyle/>
          <a:p>
            <a:r>
              <a:rPr lang="en-US"/>
              <a:t>Sustainable Management Criteria– </a:t>
            </a:r>
            <a:r>
              <a:rPr lang="en-US" b="1"/>
              <a:t>Water Level and Storage</a:t>
            </a:r>
          </a:p>
        </p:txBody>
      </p:sp>
      <p:sp>
        <p:nvSpPr>
          <p:cNvPr id="6" name="Content Placeholder 5">
            <a:extLst>
              <a:ext uri="{FF2B5EF4-FFF2-40B4-BE49-F238E27FC236}">
                <a16:creationId xmlns:a16="http://schemas.microsoft.com/office/drawing/2014/main" id="{F5C69C22-1C30-4994-AB36-0A360A86F4AF}"/>
              </a:ext>
            </a:extLst>
          </p:cNvPr>
          <p:cNvSpPr>
            <a:spLocks noGrp="1"/>
          </p:cNvSpPr>
          <p:nvPr>
            <p:ph type="body" idx="1"/>
          </p:nvPr>
        </p:nvSpPr>
        <p:spPr>
          <a:xfrm>
            <a:off x="352425" y="1331913"/>
            <a:ext cx="4362450" cy="4973637"/>
          </a:xfrm>
        </p:spPr>
        <p:txBody>
          <a:bodyPr>
            <a:normAutofit/>
          </a:bodyPr>
          <a:lstStyle/>
          <a:p>
            <a:pPr marL="285750" indent="-285750">
              <a:buFont typeface="Arial" panose="020B0604020202020204" pitchFamily="34" charset="0"/>
              <a:buChar char="•"/>
            </a:pPr>
            <a:r>
              <a:rPr lang="en-US"/>
              <a:t>No undesirable results were identified in the MCSB other than persistent historical water level declines and storage reductions that have since been reversed</a:t>
            </a:r>
          </a:p>
          <a:p>
            <a:pPr marL="285750" indent="-285750">
              <a:buFont typeface="Arial" panose="020B0604020202020204" pitchFamily="34" charset="0"/>
              <a:buChar char="•"/>
            </a:pPr>
            <a:r>
              <a:rPr lang="en-US"/>
              <a:t>Use water levels as an indicator (proxy) for storage</a:t>
            </a:r>
          </a:p>
          <a:p>
            <a:pPr marL="285750" indent="-285750">
              <a:buFont typeface="Arial" panose="020B0604020202020204" pitchFamily="34" charset="0"/>
              <a:buChar char="•"/>
            </a:pPr>
            <a:r>
              <a:rPr lang="en-US" b="1"/>
              <a:t>Measurable Objective </a:t>
            </a:r>
            <a:r>
              <a:rPr lang="en-US"/>
              <a:t>- maintain groundwater levels at or above 2009 levels</a:t>
            </a:r>
          </a:p>
          <a:p>
            <a:pPr marL="285750" indent="-285750">
              <a:buFont typeface="Arial" panose="020B0604020202020204" pitchFamily="34" charset="0"/>
              <a:buChar char="•"/>
            </a:pPr>
            <a:r>
              <a:rPr lang="en-US" b="1"/>
              <a:t>Minimum Threshold </a:t>
            </a:r>
            <a:r>
              <a:rPr lang="en-US"/>
              <a:t>- set at levels that will not impact well pumping operation</a:t>
            </a:r>
          </a:p>
          <a:p>
            <a:pPr marL="285750" indent="-285750">
              <a:buFont typeface="Arial" panose="020B0604020202020204" pitchFamily="34" charset="0"/>
              <a:buChar char="•"/>
            </a:pPr>
            <a:r>
              <a:rPr lang="en-US" b="1"/>
              <a:t>Operational Flexibility </a:t>
            </a:r>
            <a:r>
              <a:rPr lang="en-US"/>
              <a:t>- operations between Measurable Objective and Minimum Threshold</a:t>
            </a:r>
          </a:p>
          <a:p>
            <a:pPr marL="285750" indent="-285750">
              <a:buFont typeface="Arial" panose="020B0604020202020204" pitchFamily="34" charset="0"/>
              <a:buChar char="•"/>
            </a:pPr>
            <a:r>
              <a:rPr lang="en-US"/>
              <a:t>Temporary and localized exceptions - allow for water levels to drop below the Minimum Threshold temporarily in some wells</a:t>
            </a:r>
          </a:p>
        </p:txBody>
      </p:sp>
      <p:sp>
        <p:nvSpPr>
          <p:cNvPr id="2" name="Slide Number Placeholder 1">
            <a:extLst>
              <a:ext uri="{FF2B5EF4-FFF2-40B4-BE49-F238E27FC236}">
                <a16:creationId xmlns:a16="http://schemas.microsoft.com/office/drawing/2014/main" id="{4D25AEAE-F584-4DB5-B9C1-D5C52D629FF5}"/>
              </a:ext>
            </a:extLst>
          </p:cNvPr>
          <p:cNvSpPr>
            <a:spLocks noGrp="1"/>
          </p:cNvSpPr>
          <p:nvPr>
            <p:ph type="sldNum" sz="quarter" idx="7"/>
          </p:nvPr>
        </p:nvSpPr>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24</a:t>
            </a:fld>
            <a:endParaRPr lang="en-US"/>
          </a:p>
        </p:txBody>
      </p:sp>
      <p:pic>
        <p:nvPicPr>
          <p:cNvPr id="4" name="Picture 3">
            <a:extLst>
              <a:ext uri="{FF2B5EF4-FFF2-40B4-BE49-F238E27FC236}">
                <a16:creationId xmlns:a16="http://schemas.microsoft.com/office/drawing/2014/main" id="{246F04F0-DEE4-42D1-7968-91C3DCB4FC2F}"/>
              </a:ext>
            </a:extLst>
          </p:cNvPr>
          <p:cNvPicPr>
            <a:picLocks noChangeAspect="1"/>
          </p:cNvPicPr>
          <p:nvPr/>
        </p:nvPicPr>
        <p:blipFill>
          <a:blip r:embed="rId2"/>
          <a:stretch>
            <a:fillRect/>
          </a:stretch>
        </p:blipFill>
        <p:spPr>
          <a:xfrm>
            <a:off x="4883839" y="1254399"/>
            <a:ext cx="7168337" cy="5022909"/>
          </a:xfrm>
          <a:prstGeom prst="rect">
            <a:avLst/>
          </a:prstGeom>
        </p:spPr>
      </p:pic>
      <p:pic>
        <p:nvPicPr>
          <p:cNvPr id="3" name="object 5">
            <a:extLst>
              <a:ext uri="{FF2B5EF4-FFF2-40B4-BE49-F238E27FC236}">
                <a16:creationId xmlns:a16="http://schemas.microsoft.com/office/drawing/2014/main" id="{501969D8-1C5D-5BDD-2BA8-B2EEE21C781D}"/>
              </a:ext>
            </a:extLst>
          </p:cNvPr>
          <p:cNvPicPr/>
          <p:nvPr/>
        </p:nvPicPr>
        <p:blipFill>
          <a:blip r:embed="rId3" cstate="print"/>
          <a:stretch>
            <a:fillRect/>
          </a:stretch>
        </p:blipFill>
        <p:spPr>
          <a:xfrm>
            <a:off x="10763312" y="5941187"/>
            <a:ext cx="1118616" cy="1044701"/>
          </a:xfrm>
          <a:prstGeom prst="rect">
            <a:avLst/>
          </a:prstGeom>
        </p:spPr>
      </p:pic>
      <p:pic>
        <p:nvPicPr>
          <p:cNvPr id="7" name="object 6">
            <a:extLst>
              <a:ext uri="{FF2B5EF4-FFF2-40B4-BE49-F238E27FC236}">
                <a16:creationId xmlns:a16="http://schemas.microsoft.com/office/drawing/2014/main" id="{D82E4E52-3307-2698-3EBD-753C8E2B689A}"/>
              </a:ext>
            </a:extLst>
          </p:cNvPr>
          <p:cNvPicPr/>
          <p:nvPr/>
        </p:nvPicPr>
        <p:blipFill>
          <a:blip r:embed="rId4" cstate="print"/>
          <a:stretch>
            <a:fillRect/>
          </a:stretch>
        </p:blipFill>
        <p:spPr>
          <a:xfrm>
            <a:off x="9832467" y="5941187"/>
            <a:ext cx="1118616" cy="1044701"/>
          </a:xfrm>
          <a:prstGeom prst="rect">
            <a:avLst/>
          </a:prstGeom>
        </p:spPr>
      </p:pic>
    </p:spTree>
    <p:extLst>
      <p:ext uri="{BB962C8B-B14F-4D97-AF65-F5344CB8AC3E}">
        <p14:creationId xmlns:p14="http://schemas.microsoft.com/office/powerpoint/2010/main" val="224271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BA098-DC37-40E3-B9C0-0F03F4E556C3}"/>
              </a:ext>
            </a:extLst>
          </p:cNvPr>
          <p:cNvSpPr>
            <a:spLocks noGrp="1"/>
          </p:cNvSpPr>
          <p:nvPr>
            <p:ph type="title"/>
          </p:nvPr>
        </p:nvSpPr>
        <p:spPr>
          <a:xfrm>
            <a:off x="352425" y="176213"/>
            <a:ext cx="10218039" cy="492443"/>
          </a:xfrm>
          <a:solidFill>
            <a:srgbClr val="476974"/>
          </a:solidFill>
        </p:spPr>
        <p:txBody>
          <a:bodyPr wrap="square" lIns="0" tIns="0" rIns="0" bIns="0" rtlCol="0">
            <a:spAutoFit/>
          </a:bodyPr>
          <a:lstStyle/>
          <a:p>
            <a:r>
              <a:rPr lang="en-US"/>
              <a:t>Sustainable Management Criteria– </a:t>
            </a:r>
            <a:r>
              <a:rPr lang="en-US" b="1"/>
              <a:t>Subsidence</a:t>
            </a:r>
          </a:p>
        </p:txBody>
      </p:sp>
      <p:sp>
        <p:nvSpPr>
          <p:cNvPr id="6" name="Content Placeholder 5">
            <a:extLst>
              <a:ext uri="{FF2B5EF4-FFF2-40B4-BE49-F238E27FC236}">
                <a16:creationId xmlns:a16="http://schemas.microsoft.com/office/drawing/2014/main" id="{F5C69C22-1C30-4994-AB36-0A360A86F4AF}"/>
              </a:ext>
            </a:extLst>
          </p:cNvPr>
          <p:cNvSpPr>
            <a:spLocks noGrp="1"/>
          </p:cNvSpPr>
          <p:nvPr>
            <p:ph type="body" idx="1"/>
          </p:nvPr>
        </p:nvSpPr>
        <p:spPr>
          <a:xfrm>
            <a:off x="353059" y="1331562"/>
            <a:ext cx="11398250" cy="4974347"/>
          </a:xfrm>
        </p:spPr>
        <p:txBody>
          <a:bodyPr/>
          <a:lstStyle/>
          <a:p>
            <a:endParaRPr lang="en-US"/>
          </a:p>
          <a:p>
            <a:endParaRPr lang="en-US"/>
          </a:p>
        </p:txBody>
      </p:sp>
      <p:sp>
        <p:nvSpPr>
          <p:cNvPr id="2" name="Slide Number Placeholder 1">
            <a:extLst>
              <a:ext uri="{FF2B5EF4-FFF2-40B4-BE49-F238E27FC236}">
                <a16:creationId xmlns:a16="http://schemas.microsoft.com/office/drawing/2014/main" id="{4D25AEAE-F584-4DB5-B9C1-D5C52D629FF5}"/>
              </a:ext>
            </a:extLst>
          </p:cNvPr>
          <p:cNvSpPr>
            <a:spLocks noGrp="1"/>
          </p:cNvSpPr>
          <p:nvPr>
            <p:ph type="sldNum" sz="quarter" idx="7"/>
          </p:nvPr>
        </p:nvSpPr>
        <p:spPr>
          <a:xfrm>
            <a:off x="11751309" y="6463538"/>
            <a:ext cx="261238" cy="188721"/>
          </a:xfr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25</a:t>
            </a:fld>
            <a:endParaRPr lang="en-US"/>
          </a:p>
        </p:txBody>
      </p:sp>
      <p:sp>
        <p:nvSpPr>
          <p:cNvPr id="8" name="Rectangle 7">
            <a:extLst>
              <a:ext uri="{FF2B5EF4-FFF2-40B4-BE49-F238E27FC236}">
                <a16:creationId xmlns:a16="http://schemas.microsoft.com/office/drawing/2014/main" id="{0CDEDA7D-6422-4BD9-BC18-A8F14D48E704}"/>
              </a:ext>
            </a:extLst>
          </p:cNvPr>
          <p:cNvSpPr/>
          <p:nvPr/>
        </p:nvSpPr>
        <p:spPr>
          <a:xfrm>
            <a:off x="28853" y="989490"/>
            <a:ext cx="3400147" cy="5324535"/>
          </a:xfrm>
          <a:prstGeom prst="rect">
            <a:avLst/>
          </a:prstGeom>
        </p:spPr>
        <p:txBody>
          <a:bodyPr wrap="square">
            <a:spAutoFit/>
          </a:bodyPr>
          <a:lstStyle/>
          <a:p>
            <a:pPr marL="285750" indent="-285750">
              <a:buFont typeface="Arial" panose="020B0604020202020204" pitchFamily="34" charset="0"/>
              <a:buChar char="•"/>
            </a:pPr>
            <a:r>
              <a:rPr lang="en-US" sz="2000"/>
              <a:t>A small rise and drop in ground level (GL) from 2015 to 2019 </a:t>
            </a:r>
          </a:p>
          <a:p>
            <a:pPr marL="285750" indent="-285750">
              <a:buFont typeface="Arial" panose="020B0604020202020204" pitchFamily="34" charset="0"/>
              <a:buChar char="•"/>
            </a:pPr>
            <a:r>
              <a:rPr lang="en-US" sz="2000"/>
              <a:t>Active faulting in the area may play a role</a:t>
            </a:r>
          </a:p>
          <a:p>
            <a:pPr marL="285750" indent="-285750">
              <a:buFont typeface="Arial" panose="020B0604020202020204" pitchFamily="34" charset="0"/>
              <a:buChar char="•"/>
            </a:pPr>
            <a:r>
              <a:rPr lang="en-US" sz="2000"/>
              <a:t>Non-permanent changes in GL may occur from water level changes and is not an undesirable result</a:t>
            </a:r>
          </a:p>
          <a:p>
            <a:pPr marL="285750" indent="-285750">
              <a:buFont typeface="Arial" panose="020B0604020202020204" pitchFamily="34" charset="0"/>
              <a:buChar char="•"/>
            </a:pPr>
            <a:r>
              <a:rPr lang="en-US" sz="2000"/>
              <a:t>Water levels may be used as a proxy for subsidence monitoring</a:t>
            </a:r>
          </a:p>
          <a:p>
            <a:pPr marL="285750" indent="-285750">
              <a:buFont typeface="Arial" panose="020B0604020202020204" pitchFamily="34" charset="0"/>
              <a:buChar char="•"/>
            </a:pPr>
            <a:r>
              <a:rPr lang="en-US" sz="2000"/>
              <a:t>Continue to use DWR monitoring of subsidence</a:t>
            </a:r>
          </a:p>
          <a:p>
            <a:pPr marL="285750" indent="-285750">
              <a:buFont typeface="Arial" panose="020B0604020202020204" pitchFamily="34" charset="0"/>
              <a:buChar char="•"/>
            </a:pPr>
            <a:r>
              <a:rPr lang="en-US" sz="2000"/>
              <a:t>USGS study in progress to help assess</a:t>
            </a:r>
          </a:p>
        </p:txBody>
      </p:sp>
      <p:sp>
        <p:nvSpPr>
          <p:cNvPr id="9" name="TextBox 8">
            <a:extLst>
              <a:ext uri="{FF2B5EF4-FFF2-40B4-BE49-F238E27FC236}">
                <a16:creationId xmlns:a16="http://schemas.microsoft.com/office/drawing/2014/main" id="{9BD032C3-436B-425D-8E12-98A0E6E4E543}"/>
              </a:ext>
            </a:extLst>
          </p:cNvPr>
          <p:cNvSpPr txBox="1"/>
          <p:nvPr/>
        </p:nvSpPr>
        <p:spPr>
          <a:xfrm>
            <a:off x="5444945" y="3218445"/>
            <a:ext cx="3243671" cy="369332"/>
          </a:xfrm>
          <a:prstGeom prst="rect">
            <a:avLst/>
          </a:prstGeom>
          <a:solidFill>
            <a:schemeClr val="bg1"/>
          </a:solidFill>
        </p:spPr>
        <p:txBody>
          <a:bodyPr wrap="square" rtlCol="0">
            <a:spAutoFit/>
          </a:bodyPr>
          <a:lstStyle/>
          <a:p>
            <a:r>
              <a:rPr lang="en-US"/>
              <a:t>-0.25 to 0 - Rise in ground Level</a:t>
            </a:r>
          </a:p>
        </p:txBody>
      </p:sp>
      <p:grpSp>
        <p:nvGrpSpPr>
          <p:cNvPr id="16" name="Group 15">
            <a:extLst>
              <a:ext uri="{FF2B5EF4-FFF2-40B4-BE49-F238E27FC236}">
                <a16:creationId xmlns:a16="http://schemas.microsoft.com/office/drawing/2014/main" id="{5A6BE4E4-54F0-4E0E-9EA4-DB2A6B738827}"/>
              </a:ext>
            </a:extLst>
          </p:cNvPr>
          <p:cNvGrpSpPr/>
          <p:nvPr/>
        </p:nvGrpSpPr>
        <p:grpSpPr>
          <a:xfrm>
            <a:off x="3355358" y="989490"/>
            <a:ext cx="8807788" cy="5509200"/>
            <a:chOff x="3355358" y="989490"/>
            <a:chExt cx="8807788" cy="5509200"/>
          </a:xfrm>
        </p:grpSpPr>
        <p:pic>
          <p:nvPicPr>
            <p:cNvPr id="12" name="Picture 11">
              <a:extLst>
                <a:ext uri="{FF2B5EF4-FFF2-40B4-BE49-F238E27FC236}">
                  <a16:creationId xmlns:a16="http://schemas.microsoft.com/office/drawing/2014/main" id="{6317D4E9-6238-4704-9FF4-850692AA1456}"/>
                </a:ext>
              </a:extLst>
            </p:cNvPr>
            <p:cNvPicPr>
              <a:picLocks noChangeAspect="1"/>
            </p:cNvPicPr>
            <p:nvPr/>
          </p:nvPicPr>
          <p:blipFill>
            <a:blip r:embed="rId3"/>
            <a:stretch>
              <a:fillRect/>
            </a:stretch>
          </p:blipFill>
          <p:spPr>
            <a:xfrm>
              <a:off x="3355358" y="989490"/>
              <a:ext cx="8552029" cy="5509200"/>
            </a:xfrm>
            <a:prstGeom prst="rect">
              <a:avLst/>
            </a:prstGeom>
          </p:spPr>
        </p:pic>
        <p:pic>
          <p:nvPicPr>
            <p:cNvPr id="15" name="Picture 14">
              <a:extLst>
                <a:ext uri="{FF2B5EF4-FFF2-40B4-BE49-F238E27FC236}">
                  <a16:creationId xmlns:a16="http://schemas.microsoft.com/office/drawing/2014/main" id="{D87B76DB-4C8A-4292-B973-B7C92B06EAE7}"/>
                </a:ext>
              </a:extLst>
            </p:cNvPr>
            <p:cNvPicPr>
              <a:picLocks noChangeAspect="1"/>
            </p:cNvPicPr>
            <p:nvPr/>
          </p:nvPicPr>
          <p:blipFill>
            <a:blip r:embed="rId4"/>
            <a:stretch>
              <a:fillRect/>
            </a:stretch>
          </p:blipFill>
          <p:spPr>
            <a:xfrm>
              <a:off x="7946993" y="1399631"/>
              <a:ext cx="3960394" cy="730285"/>
            </a:xfrm>
            <a:prstGeom prst="rect">
              <a:avLst/>
            </a:prstGeom>
          </p:spPr>
        </p:pic>
        <p:sp>
          <p:nvSpPr>
            <p:cNvPr id="3" name="TextBox 2">
              <a:extLst>
                <a:ext uri="{FF2B5EF4-FFF2-40B4-BE49-F238E27FC236}">
                  <a16:creationId xmlns:a16="http://schemas.microsoft.com/office/drawing/2014/main" id="{8DAB99E9-DC96-44C0-8284-495A054C04D5}"/>
                </a:ext>
              </a:extLst>
            </p:cNvPr>
            <p:cNvSpPr txBox="1"/>
            <p:nvPr/>
          </p:nvSpPr>
          <p:spPr>
            <a:xfrm>
              <a:off x="7946993" y="1063002"/>
              <a:ext cx="4215194" cy="369332"/>
            </a:xfrm>
            <a:prstGeom prst="rect">
              <a:avLst/>
            </a:prstGeom>
            <a:solidFill>
              <a:schemeClr val="bg1"/>
            </a:solidFill>
          </p:spPr>
          <p:txBody>
            <a:bodyPr wrap="square" rtlCol="0">
              <a:spAutoFit/>
            </a:bodyPr>
            <a:lstStyle/>
            <a:p>
              <a:r>
                <a:rPr lang="en-US"/>
                <a:t>Vertical Displacement (feet)</a:t>
              </a:r>
            </a:p>
          </p:txBody>
        </p:sp>
        <p:sp>
          <p:nvSpPr>
            <p:cNvPr id="10" name="TextBox 9">
              <a:extLst>
                <a:ext uri="{FF2B5EF4-FFF2-40B4-BE49-F238E27FC236}">
                  <a16:creationId xmlns:a16="http://schemas.microsoft.com/office/drawing/2014/main" id="{FB9D0E61-AB68-43D9-A9BF-7A819A63AAB9}"/>
                </a:ext>
              </a:extLst>
            </p:cNvPr>
            <p:cNvSpPr txBox="1"/>
            <p:nvPr/>
          </p:nvSpPr>
          <p:spPr>
            <a:xfrm>
              <a:off x="8639151" y="1438563"/>
              <a:ext cx="3523995" cy="369332"/>
            </a:xfrm>
            <a:prstGeom prst="rect">
              <a:avLst/>
            </a:prstGeom>
            <a:solidFill>
              <a:schemeClr val="bg1"/>
            </a:solidFill>
          </p:spPr>
          <p:txBody>
            <a:bodyPr wrap="square" rtlCol="0">
              <a:spAutoFit/>
            </a:bodyPr>
            <a:lstStyle/>
            <a:p>
              <a:r>
                <a:rPr lang="en-US"/>
                <a:t>0 to -0.25 - Rise in ground level</a:t>
              </a:r>
            </a:p>
          </p:txBody>
        </p:sp>
      </p:grpSp>
      <p:sp>
        <p:nvSpPr>
          <p:cNvPr id="19" name="TextBox 18">
            <a:extLst>
              <a:ext uri="{FF2B5EF4-FFF2-40B4-BE49-F238E27FC236}">
                <a16:creationId xmlns:a16="http://schemas.microsoft.com/office/drawing/2014/main" id="{5394DF35-31AA-4957-988C-7AC754E5B34E}"/>
              </a:ext>
            </a:extLst>
          </p:cNvPr>
          <p:cNvSpPr txBox="1"/>
          <p:nvPr/>
        </p:nvSpPr>
        <p:spPr>
          <a:xfrm>
            <a:off x="8638193" y="1794569"/>
            <a:ext cx="3523994" cy="369332"/>
          </a:xfrm>
          <a:prstGeom prst="rect">
            <a:avLst/>
          </a:prstGeom>
          <a:solidFill>
            <a:schemeClr val="bg1"/>
          </a:solidFill>
        </p:spPr>
        <p:txBody>
          <a:bodyPr wrap="square" rtlCol="0">
            <a:spAutoFit/>
          </a:bodyPr>
          <a:lstStyle/>
          <a:p>
            <a:r>
              <a:rPr lang="en-US"/>
              <a:t>0 to 0.25 - Drop in ground level</a:t>
            </a:r>
          </a:p>
        </p:txBody>
      </p:sp>
      <p:pic>
        <p:nvPicPr>
          <p:cNvPr id="4" name="object 14">
            <a:extLst>
              <a:ext uri="{FF2B5EF4-FFF2-40B4-BE49-F238E27FC236}">
                <a16:creationId xmlns:a16="http://schemas.microsoft.com/office/drawing/2014/main" id="{B0721D76-0970-943D-AA0F-D20D821AAE66}"/>
              </a:ext>
            </a:extLst>
          </p:cNvPr>
          <p:cNvPicPr/>
          <p:nvPr/>
        </p:nvPicPr>
        <p:blipFill>
          <a:blip r:embed="rId5" cstate="print"/>
          <a:stretch>
            <a:fillRect/>
          </a:stretch>
        </p:blipFill>
        <p:spPr>
          <a:xfrm>
            <a:off x="10151107" y="5919851"/>
            <a:ext cx="1118616" cy="1045464"/>
          </a:xfrm>
          <a:prstGeom prst="rect">
            <a:avLst/>
          </a:prstGeom>
        </p:spPr>
      </p:pic>
    </p:spTree>
    <p:extLst>
      <p:ext uri="{BB962C8B-B14F-4D97-AF65-F5344CB8AC3E}">
        <p14:creationId xmlns:p14="http://schemas.microsoft.com/office/powerpoint/2010/main" val="1998511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703F-5587-9259-7AA8-F08EAFC62CA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6556246-2911-9711-7D75-C75D9D183E9A}"/>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85FFC8B6-B5B8-027C-4D88-2568A7827D08}"/>
              </a:ext>
            </a:extLst>
          </p:cNvPr>
          <p:cNvSpPr txBox="1">
            <a:spLocks noGrp="1"/>
          </p:cNvSpPr>
          <p:nvPr>
            <p:ph type="title"/>
          </p:nvPr>
        </p:nvSpPr>
        <p:spPr>
          <a:xfrm>
            <a:off x="352425" y="176213"/>
            <a:ext cx="10467975" cy="504625"/>
          </a:xfrm>
        </p:spPr>
        <p:txBody>
          <a:bodyPr vert="horz" wrap="square" lIns="0" tIns="12065" rIns="0" bIns="0" rtlCol="0">
            <a:spAutoFit/>
          </a:bodyPr>
          <a:lstStyle/>
          <a:p>
            <a:r>
              <a:rPr lang="en-US"/>
              <a:t>Sustainable Management Criteria- </a:t>
            </a:r>
            <a:r>
              <a:rPr lang="en-US" b="1"/>
              <a:t>Water Quality Degradation</a:t>
            </a:r>
          </a:p>
        </p:txBody>
      </p:sp>
      <p:sp>
        <p:nvSpPr>
          <p:cNvPr id="10" name="Text Placeholder 9">
            <a:extLst>
              <a:ext uri="{FF2B5EF4-FFF2-40B4-BE49-F238E27FC236}">
                <a16:creationId xmlns:a16="http://schemas.microsoft.com/office/drawing/2014/main" id="{D3E1011C-81C3-0B94-D0F0-07243F95EEA2}"/>
              </a:ext>
            </a:extLst>
          </p:cNvPr>
          <p:cNvSpPr>
            <a:spLocks noGrp="1"/>
          </p:cNvSpPr>
          <p:nvPr>
            <p:ph type="body" idx="1"/>
          </p:nvPr>
        </p:nvSpPr>
        <p:spPr>
          <a:xfrm>
            <a:off x="353059" y="1331562"/>
            <a:ext cx="5425949" cy="3395219"/>
          </a:xfrm>
        </p:spPr>
        <p:txBody>
          <a:bodyPr/>
          <a:lstStyle/>
          <a:p>
            <a:pPr marL="457200" indent="-457200">
              <a:buFont typeface="Arial" panose="020B0604020202020204" pitchFamily="34" charset="0"/>
              <a:buChar char="•"/>
            </a:pPr>
            <a:r>
              <a:rPr lang="en-US" sz="2200"/>
              <a:t>No exceedance of water quality thresholds (e.g., State Maximum Contaminant Levels [MCLs] for drinking water) were identified</a:t>
            </a:r>
          </a:p>
          <a:p>
            <a:pPr marL="457200" indent="-457200">
              <a:buFont typeface="Arial" panose="020B0604020202020204" pitchFamily="34" charset="0"/>
              <a:buChar char="•"/>
            </a:pPr>
            <a:r>
              <a:rPr lang="en-US" sz="2200"/>
              <a:t>Total Dissolved Solids (TDS) was noted to be increasing in parts of the MCSB</a:t>
            </a:r>
          </a:p>
          <a:p>
            <a:pPr marL="457200" indent="-457200">
              <a:buFont typeface="Arial" panose="020B0604020202020204" pitchFamily="34" charset="0"/>
              <a:buChar char="•"/>
            </a:pPr>
            <a:r>
              <a:rPr lang="en-US" sz="2200"/>
              <a:t>TDS and Nitrate will be addressed on a regional scale as part of the Coachella Valley Salt and Nutrient Management Plan (in progress).</a:t>
            </a:r>
          </a:p>
          <a:p>
            <a:endParaRPr lang="en-US"/>
          </a:p>
        </p:txBody>
      </p:sp>
      <p:sp>
        <p:nvSpPr>
          <p:cNvPr id="13" name="object 13">
            <a:extLst>
              <a:ext uri="{FF2B5EF4-FFF2-40B4-BE49-F238E27FC236}">
                <a16:creationId xmlns:a16="http://schemas.microsoft.com/office/drawing/2014/main" id="{8473C6B4-E145-53E8-3463-8EDC91250E65}"/>
              </a:ext>
            </a:extLst>
          </p:cNvPr>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26</a:t>
            </a:fld>
            <a:endParaRPr lang="en-US"/>
          </a:p>
        </p:txBody>
      </p:sp>
      <p:sp>
        <p:nvSpPr>
          <p:cNvPr id="5" name="Content Placeholder 5">
            <a:extLst>
              <a:ext uri="{FF2B5EF4-FFF2-40B4-BE49-F238E27FC236}">
                <a16:creationId xmlns:a16="http://schemas.microsoft.com/office/drawing/2014/main" id="{0D383837-7749-159D-6F75-5BC082D1AF0C}"/>
              </a:ext>
            </a:extLst>
          </p:cNvPr>
          <p:cNvSpPr txBox="1">
            <a:spLocks/>
          </p:cNvSpPr>
          <p:nvPr/>
        </p:nvSpPr>
        <p:spPr>
          <a:xfrm>
            <a:off x="353059" y="1433675"/>
            <a:ext cx="5742941" cy="4666195"/>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panose="020B0604020202020204" pitchFamily="34" charset="0"/>
              <a:buChar char="•"/>
            </a:pPr>
            <a:endParaRPr lang="en-US" sz="2400"/>
          </a:p>
        </p:txBody>
      </p:sp>
      <p:pic>
        <p:nvPicPr>
          <p:cNvPr id="6" name="Picture 5">
            <a:extLst>
              <a:ext uri="{FF2B5EF4-FFF2-40B4-BE49-F238E27FC236}">
                <a16:creationId xmlns:a16="http://schemas.microsoft.com/office/drawing/2014/main" id="{85F1A808-C6E8-B440-8A6F-81108A6BDCE9}"/>
              </a:ext>
            </a:extLst>
          </p:cNvPr>
          <p:cNvPicPr>
            <a:picLocks noChangeAspect="1"/>
          </p:cNvPicPr>
          <p:nvPr/>
        </p:nvPicPr>
        <p:blipFill>
          <a:blip r:embed="rId3"/>
          <a:stretch>
            <a:fillRect/>
          </a:stretch>
        </p:blipFill>
        <p:spPr>
          <a:xfrm>
            <a:off x="10306911" y="5943599"/>
            <a:ext cx="876073" cy="881287"/>
          </a:xfrm>
          <a:prstGeom prst="rect">
            <a:avLst/>
          </a:prstGeom>
        </p:spPr>
      </p:pic>
      <p:pic>
        <p:nvPicPr>
          <p:cNvPr id="9" name="Picture 8">
            <a:extLst>
              <a:ext uri="{FF2B5EF4-FFF2-40B4-BE49-F238E27FC236}">
                <a16:creationId xmlns:a16="http://schemas.microsoft.com/office/drawing/2014/main" id="{DB9F33C5-9B03-2BF2-F42A-E68D447B4C8D}"/>
              </a:ext>
            </a:extLst>
          </p:cNvPr>
          <p:cNvPicPr>
            <a:picLocks noChangeAspect="1"/>
          </p:cNvPicPr>
          <p:nvPr/>
        </p:nvPicPr>
        <p:blipFill>
          <a:blip r:embed="rId4"/>
          <a:stretch>
            <a:fillRect/>
          </a:stretch>
        </p:blipFill>
        <p:spPr>
          <a:xfrm>
            <a:off x="6036654" y="1442760"/>
            <a:ext cx="5975894" cy="4078474"/>
          </a:xfrm>
          <a:prstGeom prst="rect">
            <a:avLst/>
          </a:prstGeom>
        </p:spPr>
      </p:pic>
    </p:spTree>
    <p:extLst>
      <p:ext uri="{BB962C8B-B14F-4D97-AF65-F5344CB8AC3E}">
        <p14:creationId xmlns:p14="http://schemas.microsoft.com/office/powerpoint/2010/main" val="3647661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975E-6EF5-B26F-B5E2-A1AE6F358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EAAE2-F681-95A5-6B50-539D26C083F7}"/>
              </a:ext>
            </a:extLst>
          </p:cNvPr>
          <p:cNvSpPr>
            <a:spLocks noGrp="1"/>
          </p:cNvSpPr>
          <p:nvPr>
            <p:ph type="title"/>
          </p:nvPr>
        </p:nvSpPr>
        <p:spPr>
          <a:xfrm>
            <a:off x="353059" y="176656"/>
            <a:ext cx="9782810" cy="513080"/>
          </a:xfrm>
          <a:solidFill>
            <a:srgbClr val="476974"/>
          </a:solidFill>
        </p:spPr>
        <p:txBody>
          <a:bodyPr/>
          <a:lstStyle/>
          <a:p>
            <a:r>
              <a:rPr lang="en-US"/>
              <a:t>Next Steps</a:t>
            </a:r>
          </a:p>
        </p:txBody>
      </p:sp>
      <p:sp>
        <p:nvSpPr>
          <p:cNvPr id="4" name="Text Placeholder 3">
            <a:extLst>
              <a:ext uri="{FF2B5EF4-FFF2-40B4-BE49-F238E27FC236}">
                <a16:creationId xmlns:a16="http://schemas.microsoft.com/office/drawing/2014/main" id="{DFFEF8C0-76A7-A74C-DF71-7FADF0BA8B37}"/>
              </a:ext>
            </a:extLst>
          </p:cNvPr>
          <p:cNvSpPr>
            <a:spLocks noGrp="1"/>
          </p:cNvSpPr>
          <p:nvPr>
            <p:ph type="body" idx="1"/>
          </p:nvPr>
        </p:nvSpPr>
        <p:spPr>
          <a:xfrm>
            <a:off x="353059" y="1331562"/>
            <a:ext cx="3569717" cy="5016758"/>
          </a:xfrm>
        </p:spPr>
        <p:txBody>
          <a:bodyPr/>
          <a:lstStyle/>
          <a:p>
            <a:pPr marL="457200" indent="-457200">
              <a:buFont typeface="Arial" panose="020B0604020202020204" pitchFamily="34" charset="0"/>
              <a:buChar char="•"/>
            </a:pPr>
            <a:r>
              <a:rPr lang="en-US" sz="2200" b="1"/>
              <a:t>Compile</a:t>
            </a:r>
            <a:r>
              <a:rPr lang="en-US" sz="2200"/>
              <a:t> sustainable management criteria </a:t>
            </a:r>
            <a:r>
              <a:rPr lang="en-US" sz="2200" b="1"/>
              <a:t>(SMC) </a:t>
            </a:r>
            <a:r>
              <a:rPr lang="en-US" sz="2200"/>
              <a:t> data from the last five years</a:t>
            </a:r>
          </a:p>
          <a:p>
            <a:pPr marL="457200" indent="-457200">
              <a:buFont typeface="Arial" panose="020B0604020202020204" pitchFamily="34" charset="0"/>
              <a:buChar char="•"/>
            </a:pPr>
            <a:r>
              <a:rPr lang="en-US" sz="2200" b="1"/>
              <a:t>Evaluate the trends </a:t>
            </a:r>
            <a:r>
              <a:rPr lang="en-US" sz="2200"/>
              <a:t>and </a:t>
            </a:r>
            <a:r>
              <a:rPr lang="en-US" sz="2200" b="1"/>
              <a:t>compare</a:t>
            </a:r>
            <a:r>
              <a:rPr lang="en-US" sz="2200"/>
              <a:t> these against the </a:t>
            </a:r>
            <a:r>
              <a:rPr lang="en-US" sz="2200" b="1"/>
              <a:t>SMCs</a:t>
            </a:r>
            <a:r>
              <a:rPr lang="en-US" sz="2200"/>
              <a:t> for water levels, ground level changes, and water quality</a:t>
            </a:r>
          </a:p>
          <a:p>
            <a:pPr marL="457200" indent="-457200">
              <a:buFont typeface="Arial" panose="020B0604020202020204" pitchFamily="34" charset="0"/>
              <a:buChar char="•"/>
            </a:pPr>
            <a:r>
              <a:rPr lang="en-US" sz="2200" b="1"/>
              <a:t>Recommend modifications </a:t>
            </a:r>
            <a:r>
              <a:rPr lang="en-US" sz="2200"/>
              <a:t>to the </a:t>
            </a:r>
            <a:r>
              <a:rPr lang="en-US" sz="2200" b="1"/>
              <a:t>SMCs if needed</a:t>
            </a:r>
            <a:r>
              <a:rPr lang="en-US" sz="2200"/>
              <a:t> and additional areas to collect data if data gaps are identified</a:t>
            </a:r>
          </a:p>
          <a:p>
            <a:endParaRPr lang="en-US"/>
          </a:p>
        </p:txBody>
      </p:sp>
      <p:pic>
        <p:nvPicPr>
          <p:cNvPr id="8" name="Picture Placeholder 6">
            <a:extLst>
              <a:ext uri="{FF2B5EF4-FFF2-40B4-BE49-F238E27FC236}">
                <a16:creationId xmlns:a16="http://schemas.microsoft.com/office/drawing/2014/main" id="{503854DD-5234-143F-DC80-F32C7E83DB5C}"/>
              </a:ext>
            </a:extLst>
          </p:cNvPr>
          <p:cNvPicPr>
            <a:picLocks noChangeAspect="1"/>
          </p:cNvPicPr>
          <p:nvPr/>
        </p:nvPicPr>
        <p:blipFill>
          <a:blip r:embed="rId2"/>
          <a:srcRect l="8513" r="8513"/>
          <a:stretch/>
        </p:blipFill>
        <p:spPr>
          <a:xfrm>
            <a:off x="4567258" y="914401"/>
            <a:ext cx="7624742" cy="5943598"/>
          </a:xfrm>
          <a:prstGeom prst="rect">
            <a:avLst/>
          </a:prstGeom>
        </p:spPr>
      </p:pic>
    </p:spTree>
    <p:extLst>
      <p:ext uri="{BB962C8B-B14F-4D97-AF65-F5344CB8AC3E}">
        <p14:creationId xmlns:p14="http://schemas.microsoft.com/office/powerpoint/2010/main" val="549382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7B33F-698F-D37F-A174-DCF5FF570AB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6AAE410-6F93-72C8-CFD0-111F6379FE6F}"/>
              </a:ext>
            </a:extLst>
          </p:cNvPr>
          <p:cNvSpPr txBox="1">
            <a:spLocks noGrp="1"/>
          </p:cNvSpPr>
          <p:nvPr>
            <p:ph type="title"/>
          </p:nvPr>
        </p:nvSpPr>
        <p:spPr>
          <a:xfrm>
            <a:off x="2022990" y="2060966"/>
            <a:ext cx="7865109" cy="2008242"/>
          </a:xfrm>
          <a:prstGeom prst="rect">
            <a:avLst/>
          </a:prstGeom>
        </p:spPr>
        <p:txBody>
          <a:bodyPr vert="horz" wrap="square" lIns="0" tIns="153670" rIns="0" bIns="0" rtlCol="0" anchor="t">
            <a:spAutoFit/>
          </a:bodyPr>
          <a:lstStyle/>
          <a:p>
            <a:pPr marL="12700" marR="5080" indent="183515" algn="ctr">
              <a:lnSpc>
                <a:spcPts val="4610"/>
              </a:lnSpc>
              <a:spcBef>
                <a:spcPts val="1210"/>
              </a:spcBef>
            </a:pPr>
            <a:r>
              <a:rPr lang="en-US" sz="6000" spc="-165">
                <a:latin typeface="Lucida Sans Unicode" panose="020B0602030504020204" pitchFamily="34" charset="0"/>
                <a:cs typeface="Lucida Sans Unicode" panose="020B0602030504020204" pitchFamily="34" charset="0"/>
              </a:rPr>
              <a:t>Supply and Demand</a:t>
            </a:r>
            <a:br>
              <a:rPr lang="en-US" sz="6000" spc="-165">
                <a:latin typeface="Lucida Sans Unicode" panose="020B0602030504020204" pitchFamily="34" charset="0"/>
                <a:cs typeface="Lucida Sans Unicode" panose="020B0602030504020204" pitchFamily="34" charset="0"/>
              </a:rPr>
            </a:br>
            <a:br>
              <a:rPr lang="en-US" sz="6000" spc="-165">
                <a:latin typeface="Lucida Sans Unicode" panose="020B0602030504020204" pitchFamily="34" charset="0"/>
                <a:cs typeface="Lucida Sans Unicode" panose="020B0602030504020204" pitchFamily="34" charset="0"/>
              </a:rPr>
            </a:br>
            <a:r>
              <a:rPr lang="en-US" sz="6000" spc="-165">
                <a:latin typeface="Lucida Sans Unicode" panose="020B0602030504020204" pitchFamily="34" charset="0"/>
                <a:cs typeface="Lucida Sans Unicode" panose="020B0602030504020204" pitchFamily="34" charset="0"/>
              </a:rPr>
              <a:t> Projections</a:t>
            </a:r>
          </a:p>
        </p:txBody>
      </p:sp>
      <p:sp>
        <p:nvSpPr>
          <p:cNvPr id="3" name="object 3">
            <a:extLst>
              <a:ext uri="{FF2B5EF4-FFF2-40B4-BE49-F238E27FC236}">
                <a16:creationId xmlns:a16="http://schemas.microsoft.com/office/drawing/2014/main" id="{6E5E857F-F09E-0693-F31B-D4F90901BC36}"/>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28</a:t>
            </a:fld>
            <a:endParaRPr spc="-25"/>
          </a:p>
        </p:txBody>
      </p:sp>
    </p:spTree>
    <p:extLst>
      <p:ext uri="{BB962C8B-B14F-4D97-AF65-F5344CB8AC3E}">
        <p14:creationId xmlns:p14="http://schemas.microsoft.com/office/powerpoint/2010/main" val="147592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C78C8-C943-E18B-3826-EF614088DC95}"/>
              </a:ext>
            </a:extLst>
          </p:cNvPr>
          <p:cNvSpPr>
            <a:spLocks noGrp="1"/>
          </p:cNvSpPr>
          <p:nvPr>
            <p:ph type="title"/>
          </p:nvPr>
        </p:nvSpPr>
        <p:spPr>
          <a:xfrm>
            <a:off x="353059" y="176656"/>
            <a:ext cx="9782810" cy="492443"/>
          </a:xfrm>
        </p:spPr>
        <p:txBody>
          <a:bodyPr/>
          <a:lstStyle/>
          <a:p>
            <a:r>
              <a:rPr lang="en-US"/>
              <a:t>Population Projections</a:t>
            </a:r>
          </a:p>
        </p:txBody>
      </p:sp>
      <p:pic>
        <p:nvPicPr>
          <p:cNvPr id="6" name="Picture 5">
            <a:extLst>
              <a:ext uri="{FF2B5EF4-FFF2-40B4-BE49-F238E27FC236}">
                <a16:creationId xmlns:a16="http://schemas.microsoft.com/office/drawing/2014/main" id="{2D59C2B4-6688-6BB1-E36F-4885DD365BB2}"/>
              </a:ext>
            </a:extLst>
          </p:cNvPr>
          <p:cNvPicPr>
            <a:picLocks noChangeAspect="1"/>
          </p:cNvPicPr>
          <p:nvPr/>
        </p:nvPicPr>
        <p:blipFill>
          <a:blip r:embed="rId2"/>
          <a:stretch>
            <a:fillRect/>
          </a:stretch>
        </p:blipFill>
        <p:spPr>
          <a:xfrm>
            <a:off x="773730" y="1592771"/>
            <a:ext cx="10644539" cy="4846740"/>
          </a:xfrm>
          <a:prstGeom prst="rect">
            <a:avLst/>
          </a:prstGeom>
        </p:spPr>
      </p:pic>
      <p:sp>
        <p:nvSpPr>
          <p:cNvPr id="7" name="TextBox 6">
            <a:extLst>
              <a:ext uri="{FF2B5EF4-FFF2-40B4-BE49-F238E27FC236}">
                <a16:creationId xmlns:a16="http://schemas.microsoft.com/office/drawing/2014/main" id="{54222AA8-73B7-A237-C7A6-4BB260D134DF}"/>
              </a:ext>
            </a:extLst>
          </p:cNvPr>
          <p:cNvSpPr txBox="1"/>
          <p:nvPr/>
        </p:nvSpPr>
        <p:spPr>
          <a:xfrm>
            <a:off x="2814491" y="1192661"/>
            <a:ext cx="6563015" cy="400110"/>
          </a:xfrm>
          <a:prstGeom prst="rect">
            <a:avLst/>
          </a:prstGeom>
          <a:noFill/>
        </p:spPr>
        <p:txBody>
          <a:bodyPr wrap="none" rtlCol="0">
            <a:spAutoFit/>
          </a:bodyPr>
          <a:lstStyle/>
          <a:p>
            <a:r>
              <a:rPr lang="en-US" sz="2000" b="1">
                <a:solidFill>
                  <a:schemeClr val="tx1">
                    <a:lumMod val="65000"/>
                    <a:lumOff val="35000"/>
                  </a:schemeClr>
                </a:solidFill>
              </a:rPr>
              <a:t>Population Growth in 2022 Alternative Plan Forecast</a:t>
            </a:r>
          </a:p>
        </p:txBody>
      </p:sp>
    </p:spTree>
    <p:extLst>
      <p:ext uri="{BB962C8B-B14F-4D97-AF65-F5344CB8AC3E}">
        <p14:creationId xmlns:p14="http://schemas.microsoft.com/office/powerpoint/2010/main" val="326751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33700" y="2960923"/>
            <a:ext cx="6324600" cy="936154"/>
          </a:xfrm>
          <a:prstGeom prst="rect">
            <a:avLst/>
          </a:prstGeom>
        </p:spPr>
        <p:txBody>
          <a:bodyPr vert="horz" wrap="square" lIns="0" tIns="12700" rIns="0" bIns="0" rtlCol="0">
            <a:spAutoFit/>
          </a:bodyPr>
          <a:lstStyle/>
          <a:p>
            <a:pPr marL="12700" algn="ctr">
              <a:lnSpc>
                <a:spcPct val="100000"/>
              </a:lnSpc>
              <a:spcBef>
                <a:spcPts val="100"/>
              </a:spcBef>
            </a:pPr>
            <a:r>
              <a:rPr sz="6000" spc="-60">
                <a:latin typeface="Lucida Sans Unicode" panose="020B0602030504020204" pitchFamily="34" charset="0"/>
                <a:cs typeface="Lucida Sans Unicode" panose="020B0602030504020204" pitchFamily="34" charset="0"/>
              </a:rPr>
              <a:t>Introductions</a:t>
            </a:r>
            <a:endParaRPr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3</a:t>
            </a:fld>
            <a:endParaRPr spc="-25"/>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E33E8D93-DC04-4DDC-6BFF-D7535F618695}"/>
              </a:ext>
            </a:extLst>
          </p:cNvPr>
          <p:cNvSpPr>
            <a:spLocks noGrp="1"/>
          </p:cNvSpPr>
          <p:nvPr>
            <p:ph type="title"/>
          </p:nvPr>
        </p:nvSpPr>
        <p:spPr>
          <a:xfrm>
            <a:off x="330570" y="136525"/>
            <a:ext cx="10324730" cy="492443"/>
          </a:xfrm>
        </p:spPr>
        <p:txBody>
          <a:bodyPr/>
          <a:lstStyle/>
          <a:p>
            <a:r>
              <a:rPr lang="en-US"/>
              <a:t>Population Projections - Update</a:t>
            </a:r>
          </a:p>
        </p:txBody>
      </p:sp>
      <p:sp>
        <p:nvSpPr>
          <p:cNvPr id="16" name="Content Placeholder 15">
            <a:extLst>
              <a:ext uri="{FF2B5EF4-FFF2-40B4-BE49-F238E27FC236}">
                <a16:creationId xmlns:a16="http://schemas.microsoft.com/office/drawing/2014/main" id="{B7A059E1-CD1F-ACB1-2867-ABE93985EBE1}"/>
              </a:ext>
            </a:extLst>
          </p:cNvPr>
          <p:cNvSpPr>
            <a:spLocks noGrp="1"/>
          </p:cNvSpPr>
          <p:nvPr>
            <p:ph sz="half" idx="1"/>
          </p:nvPr>
        </p:nvSpPr>
        <p:spPr>
          <a:xfrm>
            <a:off x="393700" y="1395857"/>
            <a:ext cx="4948766" cy="4555093"/>
          </a:xfrm>
        </p:spPr>
        <p:txBody>
          <a:bodyPr/>
          <a:lstStyle/>
          <a:p>
            <a:r>
              <a:rPr lang="en-US" sz="2200" b="1"/>
              <a:t>Southern California Association of Governments (SCAG) population projections </a:t>
            </a:r>
            <a:r>
              <a:rPr lang="en-US" sz="2200"/>
              <a:t>for the Planning Area indicate an </a:t>
            </a:r>
            <a:r>
              <a:rPr lang="en-US" sz="2200" b="1"/>
              <a:t>increase</a:t>
            </a:r>
            <a:r>
              <a:rPr lang="en-US" sz="2200"/>
              <a:t> from about 58,000 in 2020 to about 106,000 in 2050</a:t>
            </a:r>
          </a:p>
          <a:p>
            <a:r>
              <a:rPr lang="en-US" sz="1200"/>
              <a:t>  </a:t>
            </a:r>
          </a:p>
          <a:p>
            <a:r>
              <a:rPr lang="en-US" sz="2200"/>
              <a:t>Projected population in 2045 is greater than estimated in the </a:t>
            </a:r>
            <a:r>
              <a:rPr lang="en-US" sz="2200" i="1"/>
              <a:t>2022  Alternative Plan Update</a:t>
            </a:r>
          </a:p>
          <a:p>
            <a:r>
              <a:rPr lang="en-US" sz="1200"/>
              <a:t>  </a:t>
            </a:r>
          </a:p>
          <a:p>
            <a:r>
              <a:rPr lang="en-US" sz="2200"/>
              <a:t>Projected household numbers are similar to the estimates in the </a:t>
            </a:r>
            <a:r>
              <a:rPr lang="en-US" sz="2200" i="1"/>
              <a:t>2022 Alternative Plan Update</a:t>
            </a:r>
          </a:p>
          <a:p>
            <a:endParaRPr lang="en-US" sz="2200"/>
          </a:p>
        </p:txBody>
      </p:sp>
      <p:sp>
        <p:nvSpPr>
          <p:cNvPr id="26" name="Content Placeholder 25">
            <a:extLst>
              <a:ext uri="{FF2B5EF4-FFF2-40B4-BE49-F238E27FC236}">
                <a16:creationId xmlns:a16="http://schemas.microsoft.com/office/drawing/2014/main" id="{72B00303-B479-BA6C-CE9A-6FF2FB81B522}"/>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7ED09229-1185-4EF1-B53B-A034CD3F270A}"/>
              </a:ext>
            </a:extLst>
          </p:cNvPr>
          <p:cNvSpPr>
            <a:spLocks noGrp="1"/>
          </p:cNvSpPr>
          <p:nvPr>
            <p:ph type="sldNum" sz="quarter" idx="12"/>
          </p:nvPr>
        </p:nvSpPr>
        <p:spPr>
          <a:xfrm>
            <a:off x="9283460" y="6356349"/>
            <a:ext cx="2743200" cy="365125"/>
          </a:xfrm>
        </p:spPr>
        <p:txBody>
          <a:bodyPr/>
          <a:lstStyle/>
          <a:p>
            <a:fld id="{BC164FC7-8588-4C2E-8434-C4CF19B81B43}" type="slidenum">
              <a:rPr lang="en-US" smtClean="0"/>
              <a:t>30</a:t>
            </a:fld>
            <a:endParaRPr lang="en-US"/>
          </a:p>
        </p:txBody>
      </p:sp>
      <p:pic>
        <p:nvPicPr>
          <p:cNvPr id="5" name="Picture 4" descr="A graph of different colored lines&#10;&#10;AI-generated content may be incorrect.">
            <a:extLst>
              <a:ext uri="{FF2B5EF4-FFF2-40B4-BE49-F238E27FC236}">
                <a16:creationId xmlns:a16="http://schemas.microsoft.com/office/drawing/2014/main" id="{F2CAF599-935F-9D8F-9D49-CC8FD6E76B34}"/>
              </a:ext>
            </a:extLst>
          </p:cNvPr>
          <p:cNvPicPr>
            <a:picLocks noChangeAspect="1"/>
          </p:cNvPicPr>
          <p:nvPr/>
        </p:nvPicPr>
        <p:blipFill>
          <a:blip r:embed="rId3"/>
          <a:stretch>
            <a:fillRect/>
          </a:stretch>
        </p:blipFill>
        <p:spPr>
          <a:xfrm>
            <a:off x="5342466" y="1310745"/>
            <a:ext cx="6608234" cy="5051426"/>
          </a:xfrm>
          <a:prstGeom prst="rect">
            <a:avLst/>
          </a:prstGeom>
        </p:spPr>
      </p:pic>
    </p:spTree>
    <p:extLst>
      <p:ext uri="{BB962C8B-B14F-4D97-AF65-F5344CB8AC3E}">
        <p14:creationId xmlns:p14="http://schemas.microsoft.com/office/powerpoint/2010/main" val="284659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ACF854E2-593C-0C9A-170D-AF2FCD935192}"/>
              </a:ext>
            </a:extLst>
          </p:cNvPr>
          <p:cNvGraphicFramePr/>
          <p:nvPr>
            <p:extLst>
              <p:ext uri="{D42A27DB-BD31-4B8C-83A1-F6EECF244321}">
                <p14:modId xmlns:p14="http://schemas.microsoft.com/office/powerpoint/2010/main" val="3412924568"/>
              </p:ext>
            </p:extLst>
          </p:nvPr>
        </p:nvGraphicFramePr>
        <p:xfrm>
          <a:off x="353059" y="851630"/>
          <a:ext cx="11553992" cy="515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2EB52B63-7926-9377-E5E5-0AEBAA8A98F9}"/>
              </a:ext>
            </a:extLst>
          </p:cNvPr>
          <p:cNvSpPr>
            <a:spLocks noGrp="1"/>
          </p:cNvSpPr>
          <p:nvPr>
            <p:ph type="title"/>
          </p:nvPr>
        </p:nvSpPr>
        <p:spPr>
          <a:xfrm>
            <a:off x="353059" y="176656"/>
            <a:ext cx="9782810" cy="492443"/>
          </a:xfrm>
        </p:spPr>
        <p:txBody>
          <a:bodyPr/>
          <a:lstStyle/>
          <a:p>
            <a:r>
              <a:rPr lang="en-US"/>
              <a:t>Demand Projections</a:t>
            </a:r>
          </a:p>
        </p:txBody>
      </p:sp>
    </p:spTree>
    <p:extLst>
      <p:ext uri="{BB962C8B-B14F-4D97-AF65-F5344CB8AC3E}">
        <p14:creationId xmlns:p14="http://schemas.microsoft.com/office/powerpoint/2010/main" val="738778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4C8EC-A95D-4863-BC7E-E919F19B1543}"/>
              </a:ext>
            </a:extLst>
          </p:cNvPr>
          <p:cNvSpPr>
            <a:spLocks noGrp="1"/>
          </p:cNvSpPr>
          <p:nvPr>
            <p:ph type="title"/>
          </p:nvPr>
        </p:nvSpPr>
        <p:spPr>
          <a:xfrm>
            <a:off x="306698" y="237117"/>
            <a:ext cx="10377996" cy="503841"/>
          </a:xfrm>
          <a:solidFill>
            <a:srgbClr val="476974"/>
          </a:solidFill>
        </p:spPr>
        <p:txBody>
          <a:bodyPr wrap="square" lIns="0" tIns="0" rIns="0" bIns="0" anchor="t">
            <a:normAutofit/>
          </a:bodyPr>
          <a:lstStyle/>
          <a:p>
            <a:r>
              <a:rPr lang="en-US"/>
              <a:t>2022 Demand Projections</a:t>
            </a:r>
          </a:p>
        </p:txBody>
      </p:sp>
      <p:sp>
        <p:nvSpPr>
          <p:cNvPr id="11" name="Slide Number Placeholder 10">
            <a:extLst>
              <a:ext uri="{FF2B5EF4-FFF2-40B4-BE49-F238E27FC236}">
                <a16:creationId xmlns:a16="http://schemas.microsoft.com/office/drawing/2014/main" id="{11C7E130-DF07-40D0-BC99-D53791455A0B}"/>
              </a:ext>
            </a:extLst>
          </p:cNvPr>
          <p:cNvSpPr>
            <a:spLocks noGrp="1"/>
          </p:cNvSpPr>
          <p:nvPr>
            <p:ph type="sldNum" sz="quarter" idx="12"/>
          </p:nvPr>
        </p:nvSpPr>
        <p:spPr>
          <a:xfrm>
            <a:off x="9313094" y="6356349"/>
            <a:ext cx="2743200" cy="365125"/>
          </a:xfrm>
        </p:spPr>
        <p:txBody>
          <a:bodyPr/>
          <a:lstStyle/>
          <a:p>
            <a:fld id="{FADF0001-D558-43E8-98B2-E9407579B062}" type="slidenum">
              <a:rPr lang="en-US" smtClean="0"/>
              <a:pPr/>
              <a:t>32</a:t>
            </a:fld>
            <a:endParaRPr lang="en-US"/>
          </a:p>
        </p:txBody>
      </p:sp>
      <p:pic>
        <p:nvPicPr>
          <p:cNvPr id="2" name="Picture 1">
            <a:extLst>
              <a:ext uri="{FF2B5EF4-FFF2-40B4-BE49-F238E27FC236}">
                <a16:creationId xmlns:a16="http://schemas.microsoft.com/office/drawing/2014/main" id="{BEF2D182-DF3E-2F6F-48F8-F2648DD471E4}"/>
              </a:ext>
            </a:extLst>
          </p:cNvPr>
          <p:cNvPicPr>
            <a:picLocks noChangeAspect="1"/>
          </p:cNvPicPr>
          <p:nvPr/>
        </p:nvPicPr>
        <p:blipFill>
          <a:blip r:embed="rId3"/>
          <a:stretch>
            <a:fillRect/>
          </a:stretch>
        </p:blipFill>
        <p:spPr>
          <a:xfrm>
            <a:off x="1471790" y="1590854"/>
            <a:ext cx="9537586" cy="4896814"/>
          </a:xfrm>
          <a:prstGeom prst="rect">
            <a:avLst/>
          </a:prstGeom>
        </p:spPr>
      </p:pic>
      <p:cxnSp>
        <p:nvCxnSpPr>
          <p:cNvPr id="5" name="Straight Connector 4">
            <a:extLst>
              <a:ext uri="{FF2B5EF4-FFF2-40B4-BE49-F238E27FC236}">
                <a16:creationId xmlns:a16="http://schemas.microsoft.com/office/drawing/2014/main" id="{38E93FD0-48A9-34E0-8A9D-D3C7C806225C}"/>
              </a:ext>
            </a:extLst>
          </p:cNvPr>
          <p:cNvCxnSpPr>
            <a:cxnSpLocks/>
          </p:cNvCxnSpPr>
          <p:nvPr/>
        </p:nvCxnSpPr>
        <p:spPr>
          <a:xfrm>
            <a:off x="4796750" y="2011680"/>
            <a:ext cx="0" cy="363113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C947BD-9578-9511-FD7D-1C53E0BA003C}"/>
              </a:ext>
            </a:extLst>
          </p:cNvPr>
          <p:cNvSpPr txBox="1"/>
          <p:nvPr/>
        </p:nvSpPr>
        <p:spPr>
          <a:xfrm>
            <a:off x="4796751" y="2072311"/>
            <a:ext cx="782587" cy="276999"/>
          </a:xfrm>
          <a:prstGeom prst="rect">
            <a:avLst/>
          </a:prstGeom>
          <a:noFill/>
        </p:spPr>
        <p:txBody>
          <a:bodyPr wrap="none" rtlCol="0">
            <a:spAutoFit/>
          </a:bodyPr>
          <a:lstStyle/>
          <a:p>
            <a:r>
              <a:rPr lang="en-US" sz="1200"/>
              <a:t>Forecast</a:t>
            </a:r>
          </a:p>
        </p:txBody>
      </p:sp>
      <p:sp>
        <p:nvSpPr>
          <p:cNvPr id="9" name="TextBox 8">
            <a:extLst>
              <a:ext uri="{FF2B5EF4-FFF2-40B4-BE49-F238E27FC236}">
                <a16:creationId xmlns:a16="http://schemas.microsoft.com/office/drawing/2014/main" id="{E06AE797-6BF5-581C-49BA-0E3AA5B2F905}"/>
              </a:ext>
            </a:extLst>
          </p:cNvPr>
          <p:cNvSpPr txBox="1"/>
          <p:nvPr/>
        </p:nvSpPr>
        <p:spPr>
          <a:xfrm>
            <a:off x="4185685" y="2063167"/>
            <a:ext cx="611065" cy="276999"/>
          </a:xfrm>
          <a:prstGeom prst="rect">
            <a:avLst/>
          </a:prstGeom>
          <a:noFill/>
        </p:spPr>
        <p:txBody>
          <a:bodyPr wrap="none" rtlCol="0">
            <a:spAutoFit/>
          </a:bodyPr>
          <a:lstStyle/>
          <a:p>
            <a:pPr algn="r"/>
            <a:r>
              <a:rPr lang="en-US" sz="1200"/>
              <a:t>Actual</a:t>
            </a:r>
          </a:p>
        </p:txBody>
      </p:sp>
      <p:sp>
        <p:nvSpPr>
          <p:cNvPr id="10" name="TextBox 9">
            <a:extLst>
              <a:ext uri="{FF2B5EF4-FFF2-40B4-BE49-F238E27FC236}">
                <a16:creationId xmlns:a16="http://schemas.microsoft.com/office/drawing/2014/main" id="{97F30B7E-94E3-13BE-13DB-130B8C6116F3}"/>
              </a:ext>
            </a:extLst>
          </p:cNvPr>
          <p:cNvSpPr txBox="1"/>
          <p:nvPr/>
        </p:nvSpPr>
        <p:spPr>
          <a:xfrm>
            <a:off x="2706290" y="1201102"/>
            <a:ext cx="6779420" cy="400110"/>
          </a:xfrm>
          <a:prstGeom prst="rect">
            <a:avLst/>
          </a:prstGeom>
          <a:noFill/>
        </p:spPr>
        <p:txBody>
          <a:bodyPr wrap="none" rtlCol="0">
            <a:spAutoFit/>
          </a:bodyPr>
          <a:lstStyle/>
          <a:p>
            <a:r>
              <a:rPr lang="en-US" sz="2000" b="1">
                <a:solidFill>
                  <a:schemeClr val="tx1">
                    <a:lumMod val="65000"/>
                    <a:lumOff val="35000"/>
                  </a:schemeClr>
                </a:solidFill>
              </a:rPr>
              <a:t>2016-2024 Water Use &amp; 2022 Alternative Plan Forecast</a:t>
            </a:r>
          </a:p>
        </p:txBody>
      </p:sp>
    </p:spTree>
    <p:extLst>
      <p:ext uri="{BB962C8B-B14F-4D97-AF65-F5344CB8AC3E}">
        <p14:creationId xmlns:p14="http://schemas.microsoft.com/office/powerpoint/2010/main" val="2772788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54C7-5E44-D58C-40B1-D4D18E704DB9}"/>
              </a:ext>
            </a:extLst>
          </p:cNvPr>
          <p:cNvSpPr>
            <a:spLocks noGrp="1"/>
          </p:cNvSpPr>
          <p:nvPr>
            <p:ph type="title"/>
          </p:nvPr>
        </p:nvSpPr>
        <p:spPr/>
        <p:txBody>
          <a:bodyPr/>
          <a:lstStyle/>
          <a:p>
            <a:endParaRPr lang="en-US"/>
          </a:p>
        </p:txBody>
      </p:sp>
      <p:graphicFrame>
        <p:nvGraphicFramePr>
          <p:cNvPr id="4" name="Diagram 3">
            <a:extLst>
              <a:ext uri="{FF2B5EF4-FFF2-40B4-BE49-F238E27FC236}">
                <a16:creationId xmlns:a16="http://schemas.microsoft.com/office/drawing/2014/main" id="{0FFBB9FC-0532-A462-60BE-A3EF01A52711}"/>
              </a:ext>
            </a:extLst>
          </p:cNvPr>
          <p:cNvGraphicFramePr/>
          <p:nvPr>
            <p:extLst>
              <p:ext uri="{D42A27DB-BD31-4B8C-83A1-F6EECF244321}">
                <p14:modId xmlns:p14="http://schemas.microsoft.com/office/powerpoint/2010/main" val="304167549"/>
              </p:ext>
            </p:extLst>
          </p:nvPr>
        </p:nvGraphicFramePr>
        <p:xfrm>
          <a:off x="1196974" y="1468054"/>
          <a:ext cx="5956663" cy="4828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3">
            <a:extLst>
              <a:ext uri="{FF2B5EF4-FFF2-40B4-BE49-F238E27FC236}">
                <a16:creationId xmlns:a16="http://schemas.microsoft.com/office/drawing/2014/main" id="{628C6BFC-568F-2B8F-78B3-61FA443B85A9}"/>
              </a:ext>
            </a:extLst>
          </p:cNvPr>
          <p:cNvSpPr txBox="1">
            <a:spLocks/>
          </p:cNvSpPr>
          <p:nvPr/>
        </p:nvSpPr>
        <p:spPr>
          <a:xfrm>
            <a:off x="0" y="0"/>
            <a:ext cx="10377996" cy="914400"/>
          </a:xfrm>
          <a:prstGeom prst="rect">
            <a:avLst/>
          </a:prstGeom>
          <a:solidFill>
            <a:srgbClr val="476974"/>
          </a:solidFill>
        </p:spPr>
        <p:txBody>
          <a:bodyPr wrap="square" lIns="0" tIns="0" rIns="0" bIns="0" anchor="t">
            <a:normAutofit/>
          </a:bodyPr>
          <a:lstStyle>
            <a:lvl1pPr>
              <a:defRPr sz="3200" b="0" i="0">
                <a:solidFill>
                  <a:schemeClr val="bg1"/>
                </a:solidFill>
                <a:latin typeface="Calibri"/>
                <a:ea typeface="+mj-ea"/>
                <a:cs typeface="Calibri"/>
              </a:defRPr>
            </a:lvl1pPr>
          </a:lstStyle>
          <a:p>
            <a:r>
              <a:rPr lang="en-US"/>
              <a:t>  </a:t>
            </a:r>
          </a:p>
        </p:txBody>
      </p:sp>
      <p:sp>
        <p:nvSpPr>
          <p:cNvPr id="3" name="Title 3">
            <a:extLst>
              <a:ext uri="{FF2B5EF4-FFF2-40B4-BE49-F238E27FC236}">
                <a16:creationId xmlns:a16="http://schemas.microsoft.com/office/drawing/2014/main" id="{B3E1CAAC-9875-A43D-1D56-2D986DC74827}"/>
              </a:ext>
            </a:extLst>
          </p:cNvPr>
          <p:cNvSpPr txBox="1">
            <a:spLocks/>
          </p:cNvSpPr>
          <p:nvPr/>
        </p:nvSpPr>
        <p:spPr>
          <a:xfrm>
            <a:off x="306698" y="237117"/>
            <a:ext cx="10134879" cy="503841"/>
          </a:xfrm>
          <a:prstGeom prst="rect">
            <a:avLst/>
          </a:prstGeom>
          <a:solidFill>
            <a:srgbClr val="476974"/>
          </a:solidFill>
        </p:spPr>
        <p:txBody>
          <a:bodyPr wrap="square" lIns="0" tIns="0" rIns="0" bIns="0" anchor="t">
            <a:normAutofit/>
          </a:bodyPr>
          <a:lstStyle>
            <a:lvl1pPr>
              <a:defRPr sz="3200" b="0" i="0">
                <a:solidFill>
                  <a:schemeClr val="bg1"/>
                </a:solidFill>
                <a:latin typeface="Calibri"/>
                <a:ea typeface="+mj-ea"/>
                <a:cs typeface="Calibri"/>
              </a:defRPr>
            </a:lvl1pPr>
          </a:lstStyle>
          <a:p>
            <a:r>
              <a:rPr lang="en-US"/>
              <a:t>Water Supplies</a:t>
            </a:r>
          </a:p>
        </p:txBody>
      </p:sp>
      <p:graphicFrame>
        <p:nvGraphicFramePr>
          <p:cNvPr id="6" name="Diagram 5">
            <a:extLst>
              <a:ext uri="{FF2B5EF4-FFF2-40B4-BE49-F238E27FC236}">
                <a16:creationId xmlns:a16="http://schemas.microsoft.com/office/drawing/2014/main" id="{C13FF6E6-D84F-ACF1-E54E-AF9D491ED509}"/>
              </a:ext>
            </a:extLst>
          </p:cNvPr>
          <p:cNvGraphicFramePr/>
          <p:nvPr>
            <p:extLst>
              <p:ext uri="{D42A27DB-BD31-4B8C-83A1-F6EECF244321}">
                <p14:modId xmlns:p14="http://schemas.microsoft.com/office/powerpoint/2010/main" val="1448426203"/>
              </p:ext>
            </p:extLst>
          </p:nvPr>
        </p:nvGraphicFramePr>
        <p:xfrm>
          <a:off x="7592966" y="1468054"/>
          <a:ext cx="2987948" cy="48280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C61C2E41-0315-59A6-1169-6F78E8FECA6F}"/>
              </a:ext>
            </a:extLst>
          </p:cNvPr>
          <p:cNvSpPr/>
          <p:nvPr/>
        </p:nvSpPr>
        <p:spPr>
          <a:xfrm>
            <a:off x="7410994" y="1151517"/>
            <a:ext cx="3332762" cy="5312228"/>
          </a:xfrm>
          <a:prstGeom prst="rect">
            <a:avLst/>
          </a:prstGeom>
          <a:noFill/>
          <a:ln>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051B41-0587-D406-7BEB-5E039D9BCC48}"/>
              </a:ext>
            </a:extLst>
          </p:cNvPr>
          <p:cNvSpPr txBox="1"/>
          <p:nvPr/>
        </p:nvSpPr>
        <p:spPr>
          <a:xfrm>
            <a:off x="8107680" y="1158439"/>
            <a:ext cx="1851789" cy="369332"/>
          </a:xfrm>
          <a:prstGeom prst="rect">
            <a:avLst/>
          </a:prstGeom>
          <a:noFill/>
        </p:spPr>
        <p:txBody>
          <a:bodyPr wrap="none" rtlCol="0">
            <a:spAutoFit/>
          </a:bodyPr>
          <a:lstStyle/>
          <a:p>
            <a:r>
              <a:rPr lang="en-US"/>
              <a:t>Potential Supply</a:t>
            </a:r>
          </a:p>
        </p:txBody>
      </p:sp>
    </p:spTree>
    <p:extLst>
      <p:ext uri="{BB962C8B-B14F-4D97-AF65-F5344CB8AC3E}">
        <p14:creationId xmlns:p14="http://schemas.microsoft.com/office/powerpoint/2010/main" val="3725964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2410-0938-206A-1439-6CBCB9E81705}"/>
              </a:ext>
            </a:extLst>
          </p:cNvPr>
          <p:cNvSpPr>
            <a:spLocks noGrp="1"/>
          </p:cNvSpPr>
          <p:nvPr>
            <p:ph type="title"/>
          </p:nvPr>
        </p:nvSpPr>
        <p:spPr>
          <a:xfrm>
            <a:off x="353059" y="176656"/>
            <a:ext cx="9782810" cy="492443"/>
          </a:xfrm>
        </p:spPr>
        <p:txBody>
          <a:bodyPr/>
          <a:lstStyle/>
          <a:p>
            <a:r>
              <a:rPr lang="en-US"/>
              <a:t>Water Supplies</a:t>
            </a:r>
          </a:p>
        </p:txBody>
      </p:sp>
      <p:pic>
        <p:nvPicPr>
          <p:cNvPr id="5" name="Picture 4">
            <a:extLst>
              <a:ext uri="{FF2B5EF4-FFF2-40B4-BE49-F238E27FC236}">
                <a16:creationId xmlns:a16="http://schemas.microsoft.com/office/drawing/2014/main" id="{9427283D-E9F6-7928-A4C7-76C59F7944FB}"/>
              </a:ext>
            </a:extLst>
          </p:cNvPr>
          <p:cNvPicPr>
            <a:picLocks noChangeAspect="1"/>
          </p:cNvPicPr>
          <p:nvPr/>
        </p:nvPicPr>
        <p:blipFill>
          <a:blip r:embed="rId2"/>
          <a:srcRect l="273" t="609"/>
          <a:stretch>
            <a:fillRect/>
          </a:stretch>
        </p:blipFill>
        <p:spPr>
          <a:xfrm>
            <a:off x="731520" y="925840"/>
            <a:ext cx="10441577" cy="5930210"/>
          </a:xfrm>
          <a:prstGeom prst="rect">
            <a:avLst/>
          </a:prstGeom>
        </p:spPr>
      </p:pic>
      <p:sp>
        <p:nvSpPr>
          <p:cNvPr id="6" name="Star: 5 Points 5">
            <a:extLst>
              <a:ext uri="{FF2B5EF4-FFF2-40B4-BE49-F238E27FC236}">
                <a16:creationId xmlns:a16="http://schemas.microsoft.com/office/drawing/2014/main" id="{D63D1FF0-6692-15B3-5DA3-C84479D1B94D}"/>
              </a:ext>
            </a:extLst>
          </p:cNvPr>
          <p:cNvSpPr/>
          <p:nvPr/>
        </p:nvSpPr>
        <p:spPr>
          <a:xfrm>
            <a:off x="4504784" y="2397035"/>
            <a:ext cx="447937" cy="535576"/>
          </a:xfrm>
          <a:prstGeom prst="star5">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A8092FD3-56D0-98AB-D7DE-C40AF2BCB0B0}"/>
              </a:ext>
            </a:extLst>
          </p:cNvPr>
          <p:cNvSpPr/>
          <p:nvPr/>
        </p:nvSpPr>
        <p:spPr>
          <a:xfrm>
            <a:off x="4080516" y="4201886"/>
            <a:ext cx="447937" cy="535576"/>
          </a:xfrm>
          <a:prstGeom prst="star5">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B8E66F1E-9B72-950F-1372-DCA8AF7C8544}"/>
              </a:ext>
            </a:extLst>
          </p:cNvPr>
          <p:cNvSpPr/>
          <p:nvPr/>
        </p:nvSpPr>
        <p:spPr>
          <a:xfrm>
            <a:off x="5480143" y="4073434"/>
            <a:ext cx="447937" cy="535576"/>
          </a:xfrm>
          <a:prstGeom prst="star5">
            <a:avLst/>
          </a:prstGeom>
          <a:solidFill>
            <a:schemeClr val="accent4"/>
          </a:solidFill>
          <a:ln>
            <a:prstDash val="dash"/>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30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A4C8EC-A95D-4863-BC7E-E919F19B1543}"/>
              </a:ext>
            </a:extLst>
          </p:cNvPr>
          <p:cNvSpPr>
            <a:spLocks noGrp="1"/>
          </p:cNvSpPr>
          <p:nvPr>
            <p:ph type="title"/>
          </p:nvPr>
        </p:nvSpPr>
        <p:spPr>
          <a:xfrm>
            <a:off x="306158" y="224770"/>
            <a:ext cx="10204729" cy="504825"/>
          </a:xfrm>
          <a:solidFill>
            <a:srgbClr val="476974"/>
          </a:solidFill>
        </p:spPr>
        <p:txBody>
          <a:bodyPr/>
          <a:lstStyle/>
          <a:p>
            <a:r>
              <a:rPr lang="en-US"/>
              <a:t>Projected SWP Deliveries to the MCSB Replenishment Facility</a:t>
            </a:r>
          </a:p>
        </p:txBody>
      </p:sp>
      <p:sp>
        <p:nvSpPr>
          <p:cNvPr id="11" name="Slide Number Placeholder 10">
            <a:extLst>
              <a:ext uri="{FF2B5EF4-FFF2-40B4-BE49-F238E27FC236}">
                <a16:creationId xmlns:a16="http://schemas.microsoft.com/office/drawing/2014/main" id="{11C7E130-DF07-40D0-BC99-D53791455A0B}"/>
              </a:ext>
            </a:extLst>
          </p:cNvPr>
          <p:cNvSpPr>
            <a:spLocks noGrp="1"/>
          </p:cNvSpPr>
          <p:nvPr>
            <p:ph type="sldNum" sz="quarter" idx="12"/>
          </p:nvPr>
        </p:nvSpPr>
        <p:spPr>
          <a:xfrm>
            <a:off x="9313094" y="6356349"/>
            <a:ext cx="2743200" cy="365125"/>
          </a:xfrm>
        </p:spPr>
        <p:txBody>
          <a:bodyPr/>
          <a:lstStyle/>
          <a:p>
            <a:fld id="{FADF0001-D558-43E8-98B2-E9407579B062}" type="slidenum">
              <a:rPr lang="en-US"/>
              <a:pPr/>
              <a:t>35</a:t>
            </a:fld>
            <a:endParaRPr lang="en-US"/>
          </a:p>
        </p:txBody>
      </p:sp>
      <p:sp>
        <p:nvSpPr>
          <p:cNvPr id="2" name="TextBox 1">
            <a:extLst>
              <a:ext uri="{FF2B5EF4-FFF2-40B4-BE49-F238E27FC236}">
                <a16:creationId xmlns:a16="http://schemas.microsoft.com/office/drawing/2014/main" id="{2E7FC3E8-08A9-4189-9C9A-37B9622040CA}"/>
              </a:ext>
            </a:extLst>
          </p:cNvPr>
          <p:cNvSpPr txBox="1"/>
          <p:nvPr/>
        </p:nvSpPr>
        <p:spPr>
          <a:xfrm>
            <a:off x="7475578" y="1342369"/>
            <a:ext cx="4420460" cy="517064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200"/>
              <a:t>Allocation of SWP deliveries to the MCSB is projected to increase from 8% in 2020 to 10% by 2045 based on increasing demand projections for the MCSB relative to Whitewater River Subbasin Management Area</a:t>
            </a:r>
          </a:p>
          <a:p>
            <a:endParaRPr lang="en-US" sz="2200">
              <a:cs typeface="Calibri"/>
            </a:endParaRPr>
          </a:p>
          <a:p>
            <a:pPr marL="342900" indent="-342900">
              <a:buFont typeface="Arial" panose="020B0604020202020204" pitchFamily="34" charset="0"/>
              <a:buChar char="•"/>
            </a:pPr>
            <a:r>
              <a:rPr lang="en-US" sz="2200"/>
              <a:t>By 2045, the additional SWP supplies from the new projects (improved Delta reliability and Sites Reservoir) are projected to provide 5,393 AFY of additional water to the MCSB</a:t>
            </a:r>
          </a:p>
        </p:txBody>
      </p:sp>
      <p:graphicFrame>
        <p:nvGraphicFramePr>
          <p:cNvPr id="8" name="Chart 7">
            <a:extLst>
              <a:ext uri="{FF2B5EF4-FFF2-40B4-BE49-F238E27FC236}">
                <a16:creationId xmlns:a16="http://schemas.microsoft.com/office/drawing/2014/main" id="{1990F05F-5146-413F-BCFB-EA4B8352C677}"/>
              </a:ext>
            </a:extLst>
          </p:cNvPr>
          <p:cNvGraphicFramePr>
            <a:graphicFrameLocks noChangeAspect="1"/>
          </p:cNvGraphicFramePr>
          <p:nvPr>
            <p:extLst>
              <p:ext uri="{D42A27DB-BD31-4B8C-83A1-F6EECF244321}">
                <p14:modId xmlns:p14="http://schemas.microsoft.com/office/powerpoint/2010/main" val="4293276154"/>
              </p:ext>
            </p:extLst>
          </p:nvPr>
        </p:nvGraphicFramePr>
        <p:xfrm>
          <a:off x="-735292" y="1114426"/>
          <a:ext cx="9378453" cy="52419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023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0D96-D43B-9307-0527-2BAA4D7C2145}"/>
              </a:ext>
            </a:extLst>
          </p:cNvPr>
          <p:cNvSpPr>
            <a:spLocks noGrp="1"/>
          </p:cNvSpPr>
          <p:nvPr>
            <p:ph type="title"/>
          </p:nvPr>
        </p:nvSpPr>
        <p:spPr>
          <a:xfrm>
            <a:off x="353059" y="176656"/>
            <a:ext cx="9782810" cy="492443"/>
          </a:xfrm>
        </p:spPr>
        <p:txBody>
          <a:bodyPr/>
          <a:lstStyle/>
          <a:p>
            <a:r>
              <a:rPr lang="en-US"/>
              <a:t>Next Steps</a:t>
            </a:r>
          </a:p>
        </p:txBody>
      </p:sp>
      <p:sp>
        <p:nvSpPr>
          <p:cNvPr id="3" name="Text Placeholder 2">
            <a:extLst>
              <a:ext uri="{FF2B5EF4-FFF2-40B4-BE49-F238E27FC236}">
                <a16:creationId xmlns:a16="http://schemas.microsoft.com/office/drawing/2014/main" id="{7821301F-8BF0-EF4C-C780-06BCE8548074}"/>
              </a:ext>
            </a:extLst>
          </p:cNvPr>
          <p:cNvSpPr>
            <a:spLocks noGrp="1"/>
          </p:cNvSpPr>
          <p:nvPr>
            <p:ph type="body" idx="1"/>
          </p:nvPr>
        </p:nvSpPr>
        <p:spPr>
          <a:xfrm>
            <a:off x="353059" y="1331562"/>
            <a:ext cx="5830027" cy="4194876"/>
          </a:xfrm>
        </p:spPr>
        <p:txBody>
          <a:bodyPr/>
          <a:lstStyle/>
          <a:p>
            <a:r>
              <a:rPr lang="en-US" sz="2200" b="1"/>
              <a:t>Continue to update demand forecast:</a:t>
            </a:r>
          </a:p>
          <a:p>
            <a:pPr marL="800100" lvl="1" indent="-342900">
              <a:buFont typeface="Arial" panose="020B0604020202020204" pitchFamily="34" charset="0"/>
              <a:buChar char="•"/>
            </a:pPr>
            <a:r>
              <a:rPr lang="en-US" sz="2200"/>
              <a:t>Incorporate historical demand data</a:t>
            </a:r>
          </a:p>
          <a:p>
            <a:pPr marL="800100" lvl="1" indent="-342900">
              <a:buFont typeface="Arial" panose="020B0604020202020204" pitchFamily="34" charset="0"/>
              <a:buChar char="•"/>
            </a:pPr>
            <a:r>
              <a:rPr lang="en-US" sz="2200"/>
              <a:t>Refine future demand factors</a:t>
            </a:r>
          </a:p>
          <a:p>
            <a:pPr marL="800100" lvl="1" indent="-342900">
              <a:buFont typeface="Arial" panose="020B0604020202020204" pitchFamily="34" charset="0"/>
              <a:buChar char="•"/>
            </a:pPr>
            <a:r>
              <a:rPr lang="en-US" sz="2200"/>
              <a:t>Incorporate conservation measures</a:t>
            </a:r>
          </a:p>
          <a:p>
            <a:pPr lvl="1"/>
            <a:endParaRPr lang="en-US" sz="2200"/>
          </a:p>
          <a:p>
            <a:r>
              <a:rPr lang="en-US" sz="2200" b="1"/>
              <a:t>Update supply forecast:</a:t>
            </a:r>
          </a:p>
          <a:p>
            <a:pPr marL="800100" lvl="1" indent="-342900">
              <a:buFont typeface="Arial" panose="020B0604020202020204" pitchFamily="34" charset="0"/>
              <a:buChar char="•"/>
            </a:pPr>
            <a:r>
              <a:rPr lang="en-US" sz="2200"/>
              <a:t>Incorporate historical supply data</a:t>
            </a:r>
          </a:p>
          <a:p>
            <a:pPr marL="800100" lvl="1" indent="-342900">
              <a:buFont typeface="Arial" panose="020B0604020202020204" pitchFamily="34" charset="0"/>
              <a:buChar char="•"/>
            </a:pPr>
            <a:r>
              <a:rPr lang="en-US" sz="2200"/>
              <a:t>Refine anticipated future water supply availability</a:t>
            </a:r>
          </a:p>
          <a:p>
            <a:pPr marL="800100" lvl="1" indent="-342900">
              <a:buFont typeface="Arial" panose="020B0604020202020204" pitchFamily="34" charset="0"/>
              <a:buChar char="•"/>
            </a:pPr>
            <a:r>
              <a:rPr lang="en-US" sz="2200"/>
              <a:t>Evaluate any water supply gaps</a:t>
            </a:r>
          </a:p>
          <a:p>
            <a:endParaRPr lang="en-US"/>
          </a:p>
        </p:txBody>
      </p:sp>
      <p:pic>
        <p:nvPicPr>
          <p:cNvPr id="6" name="Picture 5">
            <a:extLst>
              <a:ext uri="{FF2B5EF4-FFF2-40B4-BE49-F238E27FC236}">
                <a16:creationId xmlns:a16="http://schemas.microsoft.com/office/drawing/2014/main" id="{0B159AF2-05CD-7E27-14E3-A07C42E4CB67}"/>
              </a:ext>
            </a:extLst>
          </p:cNvPr>
          <p:cNvPicPr>
            <a:picLocks noChangeAspect="1"/>
          </p:cNvPicPr>
          <p:nvPr/>
        </p:nvPicPr>
        <p:blipFill>
          <a:blip r:embed="rId2"/>
          <a:stretch>
            <a:fillRect/>
          </a:stretch>
        </p:blipFill>
        <p:spPr>
          <a:xfrm>
            <a:off x="6280519" y="1515853"/>
            <a:ext cx="5744377" cy="4010585"/>
          </a:xfrm>
          <a:prstGeom prst="rect">
            <a:avLst/>
          </a:prstGeom>
        </p:spPr>
      </p:pic>
    </p:spTree>
    <p:extLst>
      <p:ext uri="{BB962C8B-B14F-4D97-AF65-F5344CB8AC3E}">
        <p14:creationId xmlns:p14="http://schemas.microsoft.com/office/powerpoint/2010/main" val="3027414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04625"/>
          </a:xfrm>
        </p:spPr>
        <p:txBody>
          <a:bodyPr vert="horz" wrap="square" lIns="0" tIns="12065" rIns="0" bIns="0" rtlCol="0">
            <a:spAutoFit/>
          </a:bodyPr>
          <a:lstStyle/>
          <a:p>
            <a:r>
              <a:rPr lang="en-US"/>
              <a:t>POLL Question #3</a:t>
            </a:r>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37</a:t>
            </a:fld>
            <a:endParaRPr lang="en-US"/>
          </a:p>
        </p:txBody>
      </p:sp>
      <p:sp>
        <p:nvSpPr>
          <p:cNvPr id="4" name="object 4"/>
          <p:cNvSpPr txBox="1"/>
          <p:nvPr/>
        </p:nvSpPr>
        <p:spPr>
          <a:xfrm>
            <a:off x="539533" y="1266450"/>
            <a:ext cx="6790307" cy="5118709"/>
          </a:xfrm>
          <a:prstGeom prst="rect">
            <a:avLst/>
          </a:prstGeom>
        </p:spPr>
        <p:txBody>
          <a:bodyPr vert="horz" wrap="square" lIns="0" tIns="47625" rIns="0" bIns="0" rtlCol="0" anchor="t">
            <a:spAutoFit/>
          </a:bodyPr>
          <a:lstStyle/>
          <a:p>
            <a:pPr marL="240665" indent="-227965">
              <a:lnSpc>
                <a:spcPct val="100000"/>
              </a:lnSpc>
              <a:spcBef>
                <a:spcPts val="375"/>
              </a:spcBef>
              <a:buFont typeface="Arial"/>
              <a:buChar char="•"/>
              <a:tabLst>
                <a:tab pos="240665" algn="l"/>
              </a:tabLst>
            </a:pPr>
            <a:r>
              <a:rPr sz="2800" b="1">
                <a:latin typeface="Calibri"/>
                <a:cs typeface="Calibri"/>
              </a:rPr>
              <a:t>Which</a:t>
            </a:r>
            <a:r>
              <a:rPr sz="2800" b="1" spc="-60">
                <a:latin typeface="Calibri"/>
                <a:cs typeface="Calibri"/>
              </a:rPr>
              <a:t> </a:t>
            </a:r>
            <a:r>
              <a:rPr sz="2800" b="1">
                <a:latin typeface="Calibri"/>
                <a:cs typeface="Calibri"/>
              </a:rPr>
              <a:t>conservation</a:t>
            </a:r>
            <a:r>
              <a:rPr sz="2800" b="1" spc="-75">
                <a:latin typeface="Calibri"/>
                <a:cs typeface="Calibri"/>
              </a:rPr>
              <a:t> </a:t>
            </a:r>
            <a:r>
              <a:rPr sz="2800" b="1">
                <a:latin typeface="Calibri"/>
                <a:cs typeface="Calibri"/>
              </a:rPr>
              <a:t>actions</a:t>
            </a:r>
            <a:r>
              <a:rPr sz="2800" b="1" spc="-70">
                <a:latin typeface="Calibri"/>
                <a:cs typeface="Calibri"/>
              </a:rPr>
              <a:t> </a:t>
            </a:r>
            <a:r>
              <a:rPr sz="2800" b="1">
                <a:latin typeface="Calibri"/>
                <a:cs typeface="Calibri"/>
              </a:rPr>
              <a:t>have</a:t>
            </a:r>
            <a:r>
              <a:rPr sz="2800" b="1" spc="-65">
                <a:latin typeface="Calibri"/>
                <a:cs typeface="Calibri"/>
              </a:rPr>
              <a:t> </a:t>
            </a:r>
            <a:r>
              <a:rPr sz="2800" b="1">
                <a:latin typeface="Calibri"/>
                <a:cs typeface="Calibri"/>
              </a:rPr>
              <a:t>you</a:t>
            </a:r>
            <a:r>
              <a:rPr sz="2800" b="1" spc="-80">
                <a:latin typeface="Calibri"/>
                <a:cs typeface="Calibri"/>
              </a:rPr>
              <a:t> </a:t>
            </a:r>
            <a:r>
              <a:rPr sz="2800" b="1">
                <a:latin typeface="Calibri"/>
                <a:cs typeface="Calibri"/>
              </a:rPr>
              <a:t>participated</a:t>
            </a:r>
            <a:r>
              <a:rPr sz="2800" b="1" spc="-70">
                <a:latin typeface="Calibri"/>
                <a:cs typeface="Calibri"/>
              </a:rPr>
              <a:t> </a:t>
            </a:r>
            <a:r>
              <a:rPr sz="2800" b="1" spc="-25">
                <a:latin typeface="Calibri"/>
                <a:cs typeface="Calibri"/>
              </a:rPr>
              <a:t>in?</a:t>
            </a:r>
            <a:endParaRPr sz="2800" b="1">
              <a:latin typeface="Calibri"/>
              <a:cs typeface="Calibri"/>
            </a:endParaRPr>
          </a:p>
          <a:p>
            <a:pPr marL="927100" lvl="1" indent="-457200">
              <a:lnSpc>
                <a:spcPct val="100000"/>
              </a:lnSpc>
              <a:spcBef>
                <a:spcPts val="240"/>
              </a:spcBef>
              <a:buAutoNum type="arabicPeriod"/>
              <a:tabLst>
                <a:tab pos="927100" algn="l"/>
              </a:tabLst>
            </a:pPr>
            <a:r>
              <a:rPr sz="2400">
                <a:latin typeface="Calibri"/>
                <a:cs typeface="Calibri"/>
              </a:rPr>
              <a:t>Installing</a:t>
            </a:r>
            <a:r>
              <a:rPr sz="2400" spc="-55">
                <a:latin typeface="Calibri"/>
                <a:cs typeface="Calibri"/>
              </a:rPr>
              <a:t> </a:t>
            </a:r>
            <a:r>
              <a:rPr sz="2400">
                <a:latin typeface="Calibri"/>
                <a:cs typeface="Calibri"/>
              </a:rPr>
              <a:t>a</a:t>
            </a:r>
            <a:r>
              <a:rPr sz="2400" spc="-40">
                <a:latin typeface="Calibri"/>
                <a:cs typeface="Calibri"/>
              </a:rPr>
              <a:t> </a:t>
            </a:r>
            <a:r>
              <a:rPr sz="2400" spc="-10">
                <a:latin typeface="Calibri"/>
                <a:cs typeface="Calibri"/>
              </a:rPr>
              <a:t>low-</a:t>
            </a:r>
            <a:r>
              <a:rPr sz="2400">
                <a:latin typeface="Calibri"/>
                <a:cs typeface="Calibri"/>
              </a:rPr>
              <a:t>flow</a:t>
            </a:r>
            <a:r>
              <a:rPr sz="2400" spc="-45">
                <a:latin typeface="Calibri"/>
                <a:cs typeface="Calibri"/>
              </a:rPr>
              <a:t> </a:t>
            </a:r>
            <a:r>
              <a:rPr sz="2400" spc="-10">
                <a:latin typeface="Calibri"/>
                <a:cs typeface="Calibri"/>
              </a:rPr>
              <a:t>showerhead</a:t>
            </a:r>
            <a:endParaRPr sz="2400">
              <a:latin typeface="Calibri"/>
              <a:cs typeface="Calibri"/>
            </a:endParaRPr>
          </a:p>
          <a:p>
            <a:pPr marL="927100" lvl="1" indent="-457200">
              <a:lnSpc>
                <a:spcPct val="100000"/>
              </a:lnSpc>
              <a:spcBef>
                <a:spcPts val="210"/>
              </a:spcBef>
              <a:buAutoNum type="arabicPeriod"/>
              <a:tabLst>
                <a:tab pos="927100" algn="l"/>
              </a:tabLst>
            </a:pPr>
            <a:r>
              <a:rPr sz="2400">
                <a:latin typeface="Calibri"/>
                <a:cs typeface="Calibri"/>
              </a:rPr>
              <a:t>Installing</a:t>
            </a:r>
            <a:r>
              <a:rPr sz="2400" spc="-60">
                <a:latin typeface="Calibri"/>
                <a:cs typeface="Calibri"/>
              </a:rPr>
              <a:t> </a:t>
            </a:r>
            <a:r>
              <a:rPr sz="2400">
                <a:latin typeface="Calibri"/>
                <a:cs typeface="Calibri"/>
              </a:rPr>
              <a:t>a</a:t>
            </a:r>
            <a:r>
              <a:rPr sz="2400" spc="-50">
                <a:latin typeface="Calibri"/>
                <a:cs typeface="Calibri"/>
              </a:rPr>
              <a:t> </a:t>
            </a:r>
            <a:r>
              <a:rPr sz="2400" spc="-10">
                <a:latin typeface="Calibri"/>
                <a:cs typeface="Calibri"/>
              </a:rPr>
              <a:t>low-</a:t>
            </a:r>
            <a:r>
              <a:rPr sz="2400">
                <a:latin typeface="Calibri"/>
                <a:cs typeface="Calibri"/>
              </a:rPr>
              <a:t>flow</a:t>
            </a:r>
            <a:r>
              <a:rPr sz="2400" spc="-55">
                <a:latin typeface="Calibri"/>
                <a:cs typeface="Calibri"/>
              </a:rPr>
              <a:t> </a:t>
            </a:r>
            <a:r>
              <a:rPr sz="2400" spc="-10">
                <a:latin typeface="Calibri"/>
                <a:cs typeface="Calibri"/>
              </a:rPr>
              <a:t>toilet</a:t>
            </a:r>
            <a:endParaRPr sz="2400">
              <a:latin typeface="Calibri"/>
              <a:cs typeface="Calibri"/>
            </a:endParaRPr>
          </a:p>
          <a:p>
            <a:pPr marL="927100" lvl="1" indent="-457200">
              <a:lnSpc>
                <a:spcPct val="100000"/>
              </a:lnSpc>
              <a:spcBef>
                <a:spcPts val="210"/>
              </a:spcBef>
              <a:buAutoNum type="arabicPeriod"/>
              <a:tabLst>
                <a:tab pos="927100" algn="l"/>
              </a:tabLst>
            </a:pPr>
            <a:r>
              <a:rPr sz="2400">
                <a:latin typeface="Calibri"/>
                <a:cs typeface="Calibri"/>
              </a:rPr>
              <a:t>Installing</a:t>
            </a:r>
            <a:r>
              <a:rPr sz="2400" spc="-90">
                <a:latin typeface="Calibri"/>
                <a:cs typeface="Calibri"/>
              </a:rPr>
              <a:t> </a:t>
            </a:r>
            <a:r>
              <a:rPr sz="2400">
                <a:latin typeface="Calibri"/>
                <a:cs typeface="Calibri"/>
              </a:rPr>
              <a:t>an</a:t>
            </a:r>
            <a:r>
              <a:rPr sz="2400" spc="-75">
                <a:latin typeface="Calibri"/>
                <a:cs typeface="Calibri"/>
              </a:rPr>
              <a:t> </a:t>
            </a:r>
            <a:r>
              <a:rPr sz="2400">
                <a:latin typeface="Calibri"/>
                <a:cs typeface="Calibri"/>
              </a:rPr>
              <a:t>energy</a:t>
            </a:r>
            <a:r>
              <a:rPr sz="2400" spc="-65">
                <a:latin typeface="Calibri"/>
                <a:cs typeface="Calibri"/>
              </a:rPr>
              <a:t> </a:t>
            </a:r>
            <a:r>
              <a:rPr sz="2400" spc="-10">
                <a:latin typeface="Calibri"/>
                <a:cs typeface="Calibri"/>
              </a:rPr>
              <a:t>efficient</a:t>
            </a:r>
            <a:r>
              <a:rPr sz="2400" spc="-65">
                <a:latin typeface="Calibri"/>
                <a:cs typeface="Calibri"/>
              </a:rPr>
              <a:t> </a:t>
            </a:r>
            <a:r>
              <a:rPr sz="2400" spc="-10">
                <a:latin typeface="Calibri"/>
                <a:cs typeface="Calibri"/>
              </a:rPr>
              <a:t>washer/dryer</a:t>
            </a:r>
            <a:endParaRPr sz="2400">
              <a:latin typeface="Calibri"/>
              <a:cs typeface="Calibri"/>
            </a:endParaRPr>
          </a:p>
          <a:p>
            <a:pPr marL="927100" lvl="1" indent="-457200">
              <a:lnSpc>
                <a:spcPct val="100000"/>
              </a:lnSpc>
              <a:spcBef>
                <a:spcPts val="215"/>
              </a:spcBef>
              <a:buAutoNum type="arabicPeriod"/>
              <a:tabLst>
                <a:tab pos="927100" algn="l"/>
              </a:tabLst>
            </a:pPr>
            <a:r>
              <a:rPr sz="2400">
                <a:latin typeface="Calibri"/>
                <a:cs typeface="Calibri"/>
              </a:rPr>
              <a:t>Installing</a:t>
            </a:r>
            <a:r>
              <a:rPr sz="2400" spc="-95">
                <a:latin typeface="Calibri"/>
                <a:cs typeface="Calibri"/>
              </a:rPr>
              <a:t> </a:t>
            </a:r>
            <a:r>
              <a:rPr sz="2400" spc="-10">
                <a:latin typeface="Calibri"/>
                <a:cs typeface="Calibri"/>
              </a:rPr>
              <a:t>greywater</a:t>
            </a:r>
            <a:r>
              <a:rPr sz="2400" spc="-80">
                <a:latin typeface="Calibri"/>
                <a:cs typeface="Calibri"/>
              </a:rPr>
              <a:t> </a:t>
            </a:r>
            <a:r>
              <a:rPr sz="2400" spc="-10">
                <a:latin typeface="Calibri"/>
                <a:cs typeface="Calibri"/>
              </a:rPr>
              <a:t>system</a:t>
            </a:r>
            <a:r>
              <a:rPr sz="2400" spc="-75">
                <a:latin typeface="Calibri"/>
                <a:cs typeface="Calibri"/>
              </a:rPr>
              <a:t> </a:t>
            </a:r>
            <a:r>
              <a:rPr sz="2400" spc="-10">
                <a:latin typeface="Calibri"/>
                <a:cs typeface="Calibri"/>
              </a:rPr>
              <a:t>(washers,</a:t>
            </a:r>
            <a:r>
              <a:rPr sz="2400" spc="-80">
                <a:latin typeface="Calibri"/>
                <a:cs typeface="Calibri"/>
              </a:rPr>
              <a:t> </a:t>
            </a:r>
            <a:r>
              <a:rPr sz="2400">
                <a:latin typeface="Calibri"/>
                <a:cs typeface="Calibri"/>
              </a:rPr>
              <a:t>sinks,</a:t>
            </a:r>
            <a:r>
              <a:rPr sz="2400" spc="-80">
                <a:latin typeface="Calibri"/>
                <a:cs typeface="Calibri"/>
              </a:rPr>
              <a:t> </a:t>
            </a:r>
            <a:r>
              <a:rPr sz="2400">
                <a:latin typeface="Calibri"/>
                <a:cs typeface="Calibri"/>
              </a:rPr>
              <a:t>showers)</a:t>
            </a:r>
            <a:r>
              <a:rPr sz="2400" spc="-80">
                <a:latin typeface="Calibri"/>
                <a:cs typeface="Calibri"/>
              </a:rPr>
              <a:t> </a:t>
            </a:r>
            <a:r>
              <a:rPr sz="2400">
                <a:latin typeface="Calibri"/>
                <a:cs typeface="Calibri"/>
              </a:rPr>
              <a:t>for</a:t>
            </a:r>
            <a:r>
              <a:rPr sz="2400" spc="-80">
                <a:latin typeface="Calibri"/>
                <a:cs typeface="Calibri"/>
              </a:rPr>
              <a:t> </a:t>
            </a:r>
            <a:r>
              <a:rPr sz="2400" spc="-10">
                <a:latin typeface="Calibri"/>
                <a:cs typeface="Calibri"/>
              </a:rPr>
              <a:t>irrigation</a:t>
            </a:r>
            <a:endParaRPr sz="2400">
              <a:latin typeface="Calibri"/>
              <a:cs typeface="Calibri"/>
            </a:endParaRPr>
          </a:p>
          <a:p>
            <a:pPr marL="927100" marR="5080" lvl="1" indent="-457200">
              <a:lnSpc>
                <a:spcPts val="2590"/>
              </a:lnSpc>
              <a:spcBef>
                <a:spcPts val="540"/>
              </a:spcBef>
              <a:buAutoNum type="arabicPeriod"/>
              <a:tabLst>
                <a:tab pos="927100" algn="l"/>
              </a:tabLst>
            </a:pPr>
            <a:r>
              <a:rPr sz="2400">
                <a:latin typeface="Calibri"/>
                <a:cs typeface="Calibri"/>
              </a:rPr>
              <a:t>Irrigation</a:t>
            </a:r>
            <a:r>
              <a:rPr sz="2400" spc="-80">
                <a:latin typeface="Calibri"/>
                <a:cs typeface="Calibri"/>
              </a:rPr>
              <a:t> </a:t>
            </a:r>
            <a:r>
              <a:rPr sz="2400">
                <a:latin typeface="Calibri"/>
                <a:cs typeface="Calibri"/>
              </a:rPr>
              <a:t>management</a:t>
            </a:r>
            <a:r>
              <a:rPr sz="2400" spc="-70">
                <a:latin typeface="Calibri"/>
                <a:cs typeface="Calibri"/>
              </a:rPr>
              <a:t> </a:t>
            </a:r>
            <a:r>
              <a:rPr sz="2400">
                <a:latin typeface="Calibri"/>
                <a:cs typeface="Calibri"/>
              </a:rPr>
              <a:t>(e.g.</a:t>
            </a:r>
            <a:r>
              <a:rPr sz="2400" spc="-65">
                <a:latin typeface="Calibri"/>
                <a:cs typeface="Calibri"/>
              </a:rPr>
              <a:t> </a:t>
            </a:r>
            <a:r>
              <a:rPr sz="2400" spc="-25">
                <a:latin typeface="Calibri"/>
                <a:cs typeface="Calibri"/>
              </a:rPr>
              <a:t>weather-</a:t>
            </a:r>
            <a:r>
              <a:rPr sz="2400">
                <a:latin typeface="Calibri"/>
                <a:cs typeface="Calibri"/>
              </a:rPr>
              <a:t>based</a:t>
            </a:r>
            <a:r>
              <a:rPr sz="2400" spc="-40">
                <a:latin typeface="Calibri"/>
                <a:cs typeface="Calibri"/>
              </a:rPr>
              <a:t> </a:t>
            </a:r>
            <a:r>
              <a:rPr sz="2400" spc="-10">
                <a:latin typeface="Calibri"/>
                <a:cs typeface="Calibri"/>
              </a:rPr>
              <a:t>controllers,</a:t>
            </a:r>
            <a:r>
              <a:rPr sz="2400" spc="-70">
                <a:latin typeface="Calibri"/>
                <a:cs typeface="Calibri"/>
              </a:rPr>
              <a:t> </a:t>
            </a:r>
            <a:r>
              <a:rPr sz="2400">
                <a:latin typeface="Calibri"/>
                <a:cs typeface="Calibri"/>
              </a:rPr>
              <a:t>landscape</a:t>
            </a:r>
            <a:r>
              <a:rPr sz="2400" spc="-55">
                <a:latin typeface="Calibri"/>
                <a:cs typeface="Calibri"/>
              </a:rPr>
              <a:t> </a:t>
            </a:r>
            <a:r>
              <a:rPr sz="2400" spc="-10">
                <a:latin typeface="Calibri"/>
                <a:cs typeface="Calibri"/>
              </a:rPr>
              <a:t>watering guidelines)</a:t>
            </a:r>
            <a:endParaRPr sz="2400">
              <a:latin typeface="Calibri"/>
              <a:cs typeface="Calibri"/>
            </a:endParaRPr>
          </a:p>
          <a:p>
            <a:pPr marL="927100" lvl="1" indent="-457200">
              <a:lnSpc>
                <a:spcPct val="100000"/>
              </a:lnSpc>
              <a:spcBef>
                <a:spcPts val="175"/>
              </a:spcBef>
              <a:buAutoNum type="arabicPeriod"/>
              <a:tabLst>
                <a:tab pos="927100" algn="l"/>
              </a:tabLst>
            </a:pPr>
            <a:r>
              <a:rPr sz="2400" spc="-10">
                <a:latin typeface="Calibri"/>
                <a:cs typeface="Calibri"/>
              </a:rPr>
              <a:t>Replacing</a:t>
            </a:r>
            <a:r>
              <a:rPr sz="2400" spc="-35">
                <a:latin typeface="Calibri"/>
                <a:cs typeface="Calibri"/>
              </a:rPr>
              <a:t> </a:t>
            </a:r>
            <a:r>
              <a:rPr sz="2400">
                <a:latin typeface="Calibri"/>
                <a:cs typeface="Calibri"/>
              </a:rPr>
              <a:t>landscaping</a:t>
            </a:r>
            <a:r>
              <a:rPr sz="2400" spc="-30">
                <a:latin typeface="Calibri"/>
                <a:cs typeface="Calibri"/>
              </a:rPr>
              <a:t> </a:t>
            </a:r>
            <a:r>
              <a:rPr sz="2400">
                <a:latin typeface="Calibri"/>
                <a:cs typeface="Calibri"/>
              </a:rPr>
              <a:t>with</a:t>
            </a:r>
            <a:r>
              <a:rPr sz="2400" spc="-30">
                <a:latin typeface="Calibri"/>
                <a:cs typeface="Calibri"/>
              </a:rPr>
              <a:t> </a:t>
            </a:r>
            <a:r>
              <a:rPr sz="2400" spc="-25">
                <a:latin typeface="Calibri"/>
                <a:cs typeface="Calibri"/>
              </a:rPr>
              <a:t>drought-</a:t>
            </a:r>
            <a:r>
              <a:rPr sz="2400" spc="-10">
                <a:latin typeface="Calibri"/>
                <a:cs typeface="Calibri"/>
              </a:rPr>
              <a:t>tolerant</a:t>
            </a:r>
            <a:r>
              <a:rPr sz="2400" spc="-25">
                <a:latin typeface="Calibri"/>
                <a:cs typeface="Calibri"/>
              </a:rPr>
              <a:t> </a:t>
            </a:r>
            <a:r>
              <a:rPr sz="2400" spc="-10">
                <a:latin typeface="Calibri"/>
                <a:cs typeface="Calibri"/>
              </a:rPr>
              <a:t>plants</a:t>
            </a:r>
            <a:endParaRPr sz="2400">
              <a:latin typeface="Calibri"/>
              <a:cs typeface="Calibri"/>
            </a:endParaRPr>
          </a:p>
          <a:p>
            <a:pPr marL="927100" lvl="1" indent="-457200">
              <a:lnSpc>
                <a:spcPct val="100000"/>
              </a:lnSpc>
              <a:spcBef>
                <a:spcPts val="215"/>
              </a:spcBef>
              <a:buAutoNum type="arabicPeriod"/>
              <a:tabLst>
                <a:tab pos="927100" algn="l"/>
              </a:tabLst>
            </a:pPr>
            <a:r>
              <a:rPr sz="2400" spc="-10">
                <a:latin typeface="Calibri"/>
                <a:cs typeface="Calibri"/>
              </a:rPr>
              <a:t>Attending</a:t>
            </a:r>
            <a:r>
              <a:rPr sz="2400" spc="-75">
                <a:latin typeface="Calibri"/>
                <a:cs typeface="Calibri"/>
              </a:rPr>
              <a:t> </a:t>
            </a:r>
            <a:r>
              <a:rPr sz="2400">
                <a:latin typeface="Calibri"/>
                <a:cs typeface="Calibri"/>
              </a:rPr>
              <a:t>workshops</a:t>
            </a:r>
            <a:r>
              <a:rPr sz="2400" spc="-80">
                <a:latin typeface="Calibri"/>
                <a:cs typeface="Calibri"/>
              </a:rPr>
              <a:t> </a:t>
            </a:r>
            <a:r>
              <a:rPr sz="2400">
                <a:latin typeface="Calibri"/>
                <a:cs typeface="Calibri"/>
              </a:rPr>
              <a:t>about</a:t>
            </a:r>
            <a:r>
              <a:rPr sz="2400" spc="-75">
                <a:latin typeface="Calibri"/>
                <a:cs typeface="Calibri"/>
              </a:rPr>
              <a:t> </a:t>
            </a:r>
            <a:r>
              <a:rPr sz="2400">
                <a:latin typeface="Calibri"/>
                <a:cs typeface="Calibri"/>
              </a:rPr>
              <a:t>water</a:t>
            </a:r>
            <a:r>
              <a:rPr sz="2400" spc="-75">
                <a:latin typeface="Calibri"/>
                <a:cs typeface="Calibri"/>
              </a:rPr>
              <a:t> </a:t>
            </a:r>
            <a:r>
              <a:rPr sz="2400">
                <a:latin typeface="Calibri"/>
                <a:cs typeface="Calibri"/>
              </a:rPr>
              <a:t>conservation</a:t>
            </a:r>
            <a:r>
              <a:rPr sz="2400" spc="-70">
                <a:latin typeface="Calibri"/>
                <a:cs typeface="Calibri"/>
              </a:rPr>
              <a:t> </a:t>
            </a:r>
            <a:r>
              <a:rPr sz="2400">
                <a:latin typeface="Calibri"/>
                <a:cs typeface="Calibri"/>
              </a:rPr>
              <a:t>and</a:t>
            </a:r>
            <a:r>
              <a:rPr sz="2400" spc="-75">
                <a:latin typeface="Calibri"/>
                <a:cs typeface="Calibri"/>
              </a:rPr>
              <a:t> </a:t>
            </a:r>
            <a:r>
              <a:rPr sz="2400" spc="-10">
                <a:latin typeface="Calibri"/>
                <a:cs typeface="Calibri"/>
              </a:rPr>
              <a:t>drought</a:t>
            </a:r>
            <a:endParaRPr sz="2400">
              <a:latin typeface="Calibri"/>
              <a:cs typeface="Calibri"/>
            </a:endParaRPr>
          </a:p>
        </p:txBody>
      </p:sp>
      <p:pic>
        <p:nvPicPr>
          <p:cNvPr id="7" name="Picture 6" descr="A qr code with black circles&#10;&#10;AI-generated content may be incorrect.">
            <a:extLst>
              <a:ext uri="{FF2B5EF4-FFF2-40B4-BE49-F238E27FC236}">
                <a16:creationId xmlns:a16="http://schemas.microsoft.com/office/drawing/2014/main" id="{3399A68A-3685-1C83-1F7C-3FF842EB77F6}"/>
              </a:ext>
            </a:extLst>
          </p:cNvPr>
          <p:cNvPicPr>
            <a:picLocks noChangeAspect="1"/>
          </p:cNvPicPr>
          <p:nvPr/>
        </p:nvPicPr>
        <p:blipFill>
          <a:blip r:embed="rId3"/>
          <a:stretch>
            <a:fillRect/>
          </a:stretch>
        </p:blipFill>
        <p:spPr>
          <a:xfrm>
            <a:off x="7957868" y="2132433"/>
            <a:ext cx="3119885" cy="2938192"/>
          </a:xfrm>
          <a:prstGeom prst="rect">
            <a:avLst/>
          </a:prstGeom>
        </p:spPr>
      </p:pic>
      <p:sp>
        <p:nvSpPr>
          <p:cNvPr id="9" name="TextBox 8">
            <a:extLst>
              <a:ext uri="{FF2B5EF4-FFF2-40B4-BE49-F238E27FC236}">
                <a16:creationId xmlns:a16="http://schemas.microsoft.com/office/drawing/2014/main" id="{B149C879-F449-20C0-604F-2CC032812010}"/>
              </a:ext>
            </a:extLst>
          </p:cNvPr>
          <p:cNvSpPr txBox="1"/>
          <p:nvPr/>
        </p:nvSpPr>
        <p:spPr>
          <a:xfrm>
            <a:off x="8126524" y="5329946"/>
            <a:ext cx="28972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Code: Subbasin</a:t>
            </a:r>
          </a:p>
        </p:txBody>
      </p:sp>
      <p:sp>
        <p:nvSpPr>
          <p:cNvPr id="11" name="TextBox 10">
            <a:extLst>
              <a:ext uri="{FF2B5EF4-FFF2-40B4-BE49-F238E27FC236}">
                <a16:creationId xmlns:a16="http://schemas.microsoft.com/office/drawing/2014/main" id="{CDA583F9-8942-E0CC-4907-E1A7A9333655}"/>
              </a:ext>
            </a:extLst>
          </p:cNvPr>
          <p:cNvSpPr txBox="1"/>
          <p:nvPr/>
        </p:nvSpPr>
        <p:spPr>
          <a:xfrm>
            <a:off x="7562491" y="1502433"/>
            <a:ext cx="404003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libri"/>
                <a:ea typeface="Calibri"/>
                <a:cs typeface="Calibri"/>
              </a:rPr>
              <a:t>Scan the QR Code: </a:t>
            </a:r>
            <a:endParaRPr lang="en-US" sz="2800" b="1">
              <a:solidFill>
                <a:srgbClr val="000000"/>
              </a:solidFill>
              <a:latin typeface="Calibri"/>
              <a:ea typeface="Calibri"/>
              <a:cs typeface="Calibri"/>
            </a:endParaRPr>
          </a:p>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9696-9884-7B69-C87B-222F54D3FA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6E38691-D8AB-1248-AE55-E2D820A0DFA1}"/>
              </a:ext>
            </a:extLst>
          </p:cNvPr>
          <p:cNvSpPr txBox="1">
            <a:spLocks noGrp="1"/>
          </p:cNvSpPr>
          <p:nvPr>
            <p:ph type="title"/>
          </p:nvPr>
        </p:nvSpPr>
        <p:spPr>
          <a:xfrm>
            <a:off x="2296160" y="1917192"/>
            <a:ext cx="7865109" cy="2008242"/>
          </a:xfrm>
          <a:prstGeom prst="rect">
            <a:avLst/>
          </a:prstGeom>
        </p:spPr>
        <p:txBody>
          <a:bodyPr vert="horz" wrap="square" lIns="0" tIns="153670" rIns="0" bIns="0" rtlCol="0" anchor="t">
            <a:spAutoFit/>
          </a:bodyPr>
          <a:lstStyle/>
          <a:p>
            <a:pPr marL="12700" marR="5080" indent="183515" algn="ctr">
              <a:lnSpc>
                <a:spcPts val="4610"/>
              </a:lnSpc>
              <a:spcBef>
                <a:spcPts val="1210"/>
              </a:spcBef>
            </a:pPr>
            <a:r>
              <a:rPr lang="en-US" sz="6000" spc="-165">
                <a:latin typeface="Lucida Sans Unicode" panose="020B0602030504020204" pitchFamily="34" charset="0"/>
                <a:cs typeface="Lucida Sans Unicode" panose="020B0602030504020204" pitchFamily="34" charset="0"/>
              </a:rPr>
              <a:t>Groundwater Model </a:t>
            </a:r>
            <a:br>
              <a:rPr lang="en-US" sz="6000" spc="-165">
                <a:latin typeface="Lucida Sans Unicode" panose="020B0602030504020204" pitchFamily="34" charset="0"/>
                <a:cs typeface="Lucida Sans Unicode" panose="020B0602030504020204" pitchFamily="34" charset="0"/>
              </a:rPr>
            </a:br>
            <a:br>
              <a:rPr lang="en-US" sz="6000" spc="-165">
                <a:latin typeface="Lucida Sans Unicode" panose="020B0602030504020204" pitchFamily="34" charset="0"/>
                <a:cs typeface="Lucida Sans Unicode" panose="020B0602030504020204" pitchFamily="34" charset="0"/>
              </a:rPr>
            </a:br>
            <a:r>
              <a:rPr lang="en-US" sz="6000" spc="-165">
                <a:latin typeface="Lucida Sans Unicode" panose="020B0602030504020204" pitchFamily="34" charset="0"/>
                <a:cs typeface="Lucida Sans Unicode" panose="020B0602030504020204" pitchFamily="34" charset="0"/>
              </a:rPr>
              <a:t>Forecast </a:t>
            </a:r>
          </a:p>
        </p:txBody>
      </p:sp>
      <p:sp>
        <p:nvSpPr>
          <p:cNvPr id="3" name="object 3">
            <a:extLst>
              <a:ext uri="{FF2B5EF4-FFF2-40B4-BE49-F238E27FC236}">
                <a16:creationId xmlns:a16="http://schemas.microsoft.com/office/drawing/2014/main" id="{D56E72E0-5194-81FB-7227-CCBDDE2A5A24}"/>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38</a:t>
            </a:fld>
            <a:endParaRPr spc="-25"/>
          </a:p>
        </p:txBody>
      </p:sp>
    </p:spTree>
    <p:extLst>
      <p:ext uri="{BB962C8B-B14F-4D97-AF65-F5344CB8AC3E}">
        <p14:creationId xmlns:p14="http://schemas.microsoft.com/office/powerpoint/2010/main" val="625150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C9407A-7A9C-4934-90DA-8A30AD40C9A8}"/>
              </a:ext>
            </a:extLst>
          </p:cNvPr>
          <p:cNvPicPr>
            <a:picLocks noChangeAspect="1"/>
          </p:cNvPicPr>
          <p:nvPr/>
        </p:nvPicPr>
        <p:blipFill>
          <a:blip r:embed="rId3"/>
          <a:stretch>
            <a:fillRect/>
          </a:stretch>
        </p:blipFill>
        <p:spPr>
          <a:xfrm>
            <a:off x="3189403" y="975505"/>
            <a:ext cx="8938695" cy="5529798"/>
          </a:xfrm>
          <a:prstGeom prst="rect">
            <a:avLst/>
          </a:prstGeom>
        </p:spPr>
      </p:pic>
      <p:sp>
        <p:nvSpPr>
          <p:cNvPr id="2" name="Title 1"/>
          <p:cNvSpPr>
            <a:spLocks noGrp="1"/>
          </p:cNvSpPr>
          <p:nvPr>
            <p:ph type="title"/>
          </p:nvPr>
        </p:nvSpPr>
        <p:spPr>
          <a:xfrm>
            <a:off x="353059" y="176656"/>
            <a:ext cx="9782810" cy="513080"/>
          </a:xfrm>
          <a:solidFill>
            <a:srgbClr val="476974"/>
          </a:solidFill>
        </p:spPr>
        <p:txBody>
          <a:bodyPr/>
          <a:lstStyle/>
          <a:p>
            <a:r>
              <a:rPr lang="en-US"/>
              <a:t> Mission Creek Subbasin Groundwater Model</a:t>
            </a:r>
          </a:p>
        </p:txBody>
      </p:sp>
      <p:sp>
        <p:nvSpPr>
          <p:cNvPr id="7" name="Text Placeholder 6">
            <a:extLst>
              <a:ext uri="{FF2B5EF4-FFF2-40B4-BE49-F238E27FC236}">
                <a16:creationId xmlns:a16="http://schemas.microsoft.com/office/drawing/2014/main" id="{4AD92EF4-F457-4B81-AF58-3BF5AA31DE86}"/>
              </a:ext>
            </a:extLst>
          </p:cNvPr>
          <p:cNvSpPr>
            <a:spLocks noGrp="1"/>
          </p:cNvSpPr>
          <p:nvPr>
            <p:ph type="body" idx="1"/>
          </p:nvPr>
        </p:nvSpPr>
        <p:spPr>
          <a:xfrm>
            <a:off x="353059" y="1331562"/>
            <a:ext cx="2464032" cy="5226046"/>
          </a:xfrm>
        </p:spPr>
        <p:txBody>
          <a:bodyPr/>
          <a:lstStyle/>
          <a:p>
            <a:pPr marL="285750" indent="-285750">
              <a:lnSpc>
                <a:spcPct val="80000"/>
              </a:lnSpc>
              <a:spcAft>
                <a:spcPts val="1200"/>
              </a:spcAft>
              <a:buFont typeface="Arial" panose="020B0604020202020204" pitchFamily="34" charset="0"/>
              <a:buChar char="•"/>
            </a:pPr>
            <a:r>
              <a:rPr lang="en-US" sz="2200"/>
              <a:t>Computer simulation of groundwater (occurrence, flow, recharge, pumping, etc.)</a:t>
            </a:r>
            <a:endParaRPr lang="en-US" sz="2200">
              <a:solidFill>
                <a:srgbClr val="FF0000"/>
              </a:solidFill>
            </a:endParaRPr>
          </a:p>
          <a:p>
            <a:pPr marL="285750" indent="-285750">
              <a:lnSpc>
                <a:spcPct val="80000"/>
              </a:lnSpc>
              <a:spcAft>
                <a:spcPts val="1200"/>
              </a:spcAft>
              <a:buFont typeface="Arial" panose="020B0604020202020204" pitchFamily="34" charset="0"/>
              <a:buChar char="•"/>
            </a:pPr>
            <a:r>
              <a:rPr lang="en-US" sz="2200"/>
              <a:t>Updated for the planning area</a:t>
            </a:r>
          </a:p>
          <a:p>
            <a:pPr marL="285750" indent="-285750">
              <a:lnSpc>
                <a:spcPct val="80000"/>
              </a:lnSpc>
              <a:spcAft>
                <a:spcPts val="1200"/>
              </a:spcAft>
              <a:buFont typeface="Arial" panose="020B0604020202020204" pitchFamily="34" charset="0"/>
              <a:buChar char="•"/>
            </a:pPr>
            <a:r>
              <a:rPr lang="en-US" sz="2200"/>
              <a:t>Coordinated boundary conditions with the groundwater model in the Indio Subbasin </a:t>
            </a:r>
          </a:p>
          <a:p>
            <a:pPr marL="285750" indent="-285750">
              <a:lnSpc>
                <a:spcPct val="80000"/>
              </a:lnSpc>
              <a:spcAft>
                <a:spcPts val="1200"/>
              </a:spcAft>
              <a:buFont typeface="Arial" panose="020B0604020202020204" pitchFamily="34" charset="0"/>
              <a:buChar char="•"/>
            </a:pPr>
            <a:r>
              <a:rPr lang="en-US" sz="2200"/>
              <a:t>84-year simulation 1936 to 2019</a:t>
            </a:r>
          </a:p>
          <a:p>
            <a:endParaRPr lang="en-US"/>
          </a:p>
        </p:txBody>
      </p:sp>
      <p:sp>
        <p:nvSpPr>
          <p:cNvPr id="3" name="Slide Number Placeholder 2">
            <a:extLst>
              <a:ext uri="{FF2B5EF4-FFF2-40B4-BE49-F238E27FC236}">
                <a16:creationId xmlns:a16="http://schemas.microsoft.com/office/drawing/2014/main" id="{889A98EF-F4E5-4B47-B013-8E4CF7492375}"/>
              </a:ext>
            </a:extLst>
          </p:cNvPr>
          <p:cNvSpPr>
            <a:spLocks noGrp="1"/>
          </p:cNvSpPr>
          <p:nvPr>
            <p:ph type="sldNum" sz="quarter" idx="4294967295"/>
          </p:nvPr>
        </p:nvSpPr>
        <p:spPr>
          <a:xfrm>
            <a:off x="11383963" y="6367463"/>
            <a:ext cx="8080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39</a:t>
            </a:fld>
            <a:endParaRPr lang="en-US"/>
          </a:p>
        </p:txBody>
      </p:sp>
      <p:sp>
        <p:nvSpPr>
          <p:cNvPr id="5" name="Speech Bubble: Rectangle with Corners Rounded 4">
            <a:extLst>
              <a:ext uri="{FF2B5EF4-FFF2-40B4-BE49-F238E27FC236}">
                <a16:creationId xmlns:a16="http://schemas.microsoft.com/office/drawing/2014/main" id="{66B7279E-4B43-455D-A654-CAE55253C8C0}"/>
              </a:ext>
            </a:extLst>
          </p:cNvPr>
          <p:cNvSpPr/>
          <p:nvPr/>
        </p:nvSpPr>
        <p:spPr>
          <a:xfrm>
            <a:off x="3387586" y="4405383"/>
            <a:ext cx="1724484" cy="612648"/>
          </a:xfrm>
          <a:prstGeom prst="wedgeRoundRectCallout">
            <a:avLst>
              <a:gd name="adj1" fmla="val 34323"/>
              <a:gd name="adj2" fmla="val -185381"/>
              <a:gd name="adj3" fmla="val 16667"/>
            </a:avLst>
          </a:prstGeom>
          <a:ln w="19050">
            <a:solidFill>
              <a:srgbClr val="49CC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rgbClr val="325D72"/>
                </a:solidFill>
              </a:rPr>
              <a:t>Planning Area</a:t>
            </a:r>
          </a:p>
        </p:txBody>
      </p:sp>
      <p:sp>
        <p:nvSpPr>
          <p:cNvPr id="8" name="Speech Bubble: Rectangle with Corners Rounded 7">
            <a:extLst>
              <a:ext uri="{FF2B5EF4-FFF2-40B4-BE49-F238E27FC236}">
                <a16:creationId xmlns:a16="http://schemas.microsoft.com/office/drawing/2014/main" id="{47A2FE6C-9044-4531-9603-077E8FEA12B3}"/>
              </a:ext>
            </a:extLst>
          </p:cNvPr>
          <p:cNvSpPr/>
          <p:nvPr/>
        </p:nvSpPr>
        <p:spPr>
          <a:xfrm>
            <a:off x="8983455" y="2323495"/>
            <a:ext cx="2585883" cy="622250"/>
          </a:xfrm>
          <a:prstGeom prst="wedgeRoundRectCallout">
            <a:avLst>
              <a:gd name="adj1" fmla="val -19873"/>
              <a:gd name="adj2" fmla="val 157588"/>
              <a:gd name="adj3" fmla="val 16667"/>
            </a:avLst>
          </a:prstGeom>
          <a:ln w="19050">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solidFill>
                  <a:srgbClr val="325D72"/>
                </a:solidFill>
              </a:rPr>
              <a:t>Model Domain Boundary</a:t>
            </a:r>
          </a:p>
        </p:txBody>
      </p:sp>
      <p:pic>
        <p:nvPicPr>
          <p:cNvPr id="10" name="Picture 9">
            <a:extLst>
              <a:ext uri="{FF2B5EF4-FFF2-40B4-BE49-F238E27FC236}">
                <a16:creationId xmlns:a16="http://schemas.microsoft.com/office/drawing/2014/main" id="{65A6171C-5A1D-44E6-8E57-1A9773F477C8}"/>
              </a:ext>
            </a:extLst>
          </p:cNvPr>
          <p:cNvPicPr/>
          <p:nvPr/>
        </p:nvPicPr>
        <p:blipFill>
          <a:blip r:embed="rId4"/>
          <a:stretch>
            <a:fillRect/>
          </a:stretch>
        </p:blipFill>
        <p:spPr>
          <a:xfrm>
            <a:off x="3189403" y="5487158"/>
            <a:ext cx="5382103" cy="1018145"/>
          </a:xfrm>
          <a:prstGeom prst="rect">
            <a:avLst/>
          </a:prstGeom>
        </p:spPr>
      </p:pic>
    </p:spTree>
    <p:extLst>
      <p:ext uri="{BB962C8B-B14F-4D97-AF65-F5344CB8AC3E}">
        <p14:creationId xmlns:p14="http://schemas.microsoft.com/office/powerpoint/2010/main" val="414581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5">
            <a:extLst>
              <a:ext uri="{FF2B5EF4-FFF2-40B4-BE49-F238E27FC236}">
                <a16:creationId xmlns:a16="http://schemas.microsoft.com/office/drawing/2014/main" id="{195279E8-3C6E-7023-1F86-247C8F4F4EF7}"/>
              </a:ext>
            </a:extLst>
          </p:cNvPr>
          <p:cNvSpPr/>
          <p:nvPr/>
        </p:nvSpPr>
        <p:spPr>
          <a:xfrm>
            <a:off x="-12510" y="4827906"/>
            <a:ext cx="12192000" cy="2055495"/>
          </a:xfrm>
          <a:custGeom>
            <a:avLst/>
            <a:gdLst/>
            <a:ahLst/>
            <a:cxnLst/>
            <a:rect l="l" t="t" r="r" b="b"/>
            <a:pathLst>
              <a:path w="12192000" h="2055495">
                <a:moveTo>
                  <a:pt x="12192000" y="0"/>
                </a:moveTo>
                <a:lnTo>
                  <a:pt x="0" y="0"/>
                </a:lnTo>
                <a:lnTo>
                  <a:pt x="0" y="2055114"/>
                </a:lnTo>
                <a:lnTo>
                  <a:pt x="12192000" y="2055114"/>
                </a:lnTo>
                <a:lnTo>
                  <a:pt x="12192000" y="0"/>
                </a:lnTo>
                <a:close/>
              </a:path>
            </a:pathLst>
          </a:custGeom>
          <a:solidFill>
            <a:srgbClr val="FFFFFF"/>
          </a:solidFill>
        </p:spPr>
        <p:txBody>
          <a:bodyPr wrap="square" lIns="0" tIns="0" rIns="0" bIns="0" rtlCol="0"/>
          <a:lstStyle/>
          <a:p>
            <a:endParaRPr/>
          </a:p>
        </p:txBody>
      </p:sp>
      <p:grpSp>
        <p:nvGrpSpPr>
          <p:cNvPr id="2" name="object 2"/>
          <p:cNvGrpSpPr/>
          <p:nvPr/>
        </p:nvGrpSpPr>
        <p:grpSpPr>
          <a:xfrm>
            <a:off x="-12510" y="0"/>
            <a:ext cx="12192000" cy="4596764"/>
            <a:chOff x="0" y="0"/>
            <a:chExt cx="12192000" cy="4596764"/>
          </a:xfrm>
        </p:grpSpPr>
        <p:sp>
          <p:nvSpPr>
            <p:cNvPr id="3" name="object 3"/>
            <p:cNvSpPr/>
            <p:nvPr/>
          </p:nvSpPr>
          <p:spPr>
            <a:xfrm>
              <a:off x="0" y="0"/>
              <a:ext cx="12192000" cy="4596764"/>
            </a:xfrm>
            <a:custGeom>
              <a:avLst/>
              <a:gdLst/>
              <a:ahLst/>
              <a:cxnLst/>
              <a:rect l="l" t="t" r="r" b="b"/>
              <a:pathLst>
                <a:path w="12192000" h="3810000">
                  <a:moveTo>
                    <a:pt x="0" y="3810000"/>
                  </a:moveTo>
                  <a:lnTo>
                    <a:pt x="12192000" y="3810000"/>
                  </a:lnTo>
                  <a:lnTo>
                    <a:pt x="12192000" y="0"/>
                  </a:lnTo>
                  <a:lnTo>
                    <a:pt x="0" y="0"/>
                  </a:lnTo>
                  <a:lnTo>
                    <a:pt x="0" y="3810000"/>
                  </a:lnTo>
                  <a:close/>
                </a:path>
              </a:pathLst>
            </a:custGeom>
            <a:solidFill>
              <a:srgbClr val="FAEDC1">
                <a:alpha val="50195"/>
              </a:srgbClr>
            </a:solidFill>
          </p:spPr>
          <p:txBody>
            <a:bodyPr wrap="square" lIns="0" tIns="0" rIns="0" bIns="0" rtlCol="0"/>
            <a:lstStyle/>
            <a:p>
              <a:endParaRPr/>
            </a:p>
          </p:txBody>
        </p:sp>
        <p:sp>
          <p:nvSpPr>
            <p:cNvPr id="4" name="object 4"/>
            <p:cNvSpPr/>
            <p:nvPr/>
          </p:nvSpPr>
          <p:spPr>
            <a:xfrm>
              <a:off x="10298430" y="0"/>
              <a:ext cx="1893570" cy="914400"/>
            </a:xfrm>
            <a:custGeom>
              <a:avLst/>
              <a:gdLst/>
              <a:ahLst/>
              <a:cxnLst/>
              <a:rect l="l" t="t" r="r" b="b"/>
              <a:pathLst>
                <a:path w="1893570" h="914400">
                  <a:moveTo>
                    <a:pt x="1893570" y="0"/>
                  </a:moveTo>
                  <a:lnTo>
                    <a:pt x="0" y="0"/>
                  </a:lnTo>
                  <a:lnTo>
                    <a:pt x="0" y="914400"/>
                  </a:lnTo>
                  <a:lnTo>
                    <a:pt x="1893570" y="914400"/>
                  </a:lnTo>
                  <a:lnTo>
                    <a:pt x="1893570" y="0"/>
                  </a:lnTo>
                  <a:close/>
                </a:path>
              </a:pathLst>
            </a:custGeom>
            <a:solidFill>
              <a:srgbClr val="476974"/>
            </a:solidFill>
          </p:spPr>
          <p:txBody>
            <a:bodyPr wrap="square" lIns="0" tIns="0" rIns="0" bIns="0" rtlCol="0"/>
            <a:lstStyle/>
            <a:p>
              <a:endParaRPr/>
            </a:p>
          </p:txBody>
        </p:sp>
        <p:pic>
          <p:nvPicPr>
            <p:cNvPr id="5" name="object 5"/>
            <p:cNvPicPr/>
            <p:nvPr/>
          </p:nvPicPr>
          <p:blipFill>
            <a:blip r:embed="rId3" cstate="print"/>
            <a:stretch>
              <a:fillRect/>
            </a:stretch>
          </p:blipFill>
          <p:spPr>
            <a:xfrm>
              <a:off x="10546842" y="125729"/>
              <a:ext cx="1098803" cy="614934"/>
            </a:xfrm>
            <a:prstGeom prst="rect">
              <a:avLst/>
            </a:prstGeom>
          </p:spPr>
        </p:pic>
        <p:sp>
          <p:nvSpPr>
            <p:cNvPr id="7" name="object 7"/>
            <p:cNvSpPr/>
            <p:nvPr/>
          </p:nvSpPr>
          <p:spPr>
            <a:xfrm>
              <a:off x="0" y="0"/>
              <a:ext cx="10377805" cy="914400"/>
            </a:xfrm>
            <a:custGeom>
              <a:avLst/>
              <a:gdLst/>
              <a:ahLst/>
              <a:cxnLst/>
              <a:rect l="l" t="t" r="r" b="b"/>
              <a:pathLst>
                <a:path w="10377805" h="914400">
                  <a:moveTo>
                    <a:pt x="10377678" y="0"/>
                  </a:moveTo>
                  <a:lnTo>
                    <a:pt x="0" y="0"/>
                  </a:lnTo>
                  <a:lnTo>
                    <a:pt x="0" y="914400"/>
                  </a:lnTo>
                  <a:lnTo>
                    <a:pt x="10377678" y="914400"/>
                  </a:lnTo>
                  <a:lnTo>
                    <a:pt x="10377678" y="0"/>
                  </a:lnTo>
                  <a:close/>
                </a:path>
              </a:pathLst>
            </a:custGeom>
            <a:solidFill>
              <a:srgbClr val="476974"/>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lang="en-US" spc="-10">
                <a:latin typeface="Lucida Sans Unicode" panose="020B0602030504020204" pitchFamily="34" charset="0"/>
                <a:cs typeface="Lucida Sans Unicode" panose="020B0602030504020204" pitchFamily="34" charset="0"/>
              </a:rPr>
              <a:t>Alternative</a:t>
            </a:r>
            <a:r>
              <a:rPr lang="en-US" spc="-100">
                <a:latin typeface="Lucida Sans Unicode" panose="020B0602030504020204" pitchFamily="34" charset="0"/>
                <a:cs typeface="Lucida Sans Unicode" panose="020B0602030504020204" pitchFamily="34" charset="0"/>
              </a:rPr>
              <a:t> </a:t>
            </a:r>
            <a:r>
              <a:rPr lang="en-US">
                <a:latin typeface="Lucida Sans Unicode" panose="020B0602030504020204" pitchFamily="34" charset="0"/>
                <a:cs typeface="Lucida Sans Unicode" panose="020B0602030504020204" pitchFamily="34" charset="0"/>
              </a:rPr>
              <a:t>Plan</a:t>
            </a:r>
            <a:r>
              <a:rPr lang="en-US" spc="-110">
                <a:latin typeface="Lucida Sans Unicode" panose="020B0602030504020204" pitchFamily="34" charset="0"/>
                <a:cs typeface="Lucida Sans Unicode" panose="020B0602030504020204" pitchFamily="34" charset="0"/>
              </a:rPr>
              <a:t> </a:t>
            </a:r>
            <a:r>
              <a:rPr lang="en-US">
                <a:latin typeface="Lucida Sans Unicode" panose="020B0602030504020204" pitchFamily="34" charset="0"/>
                <a:cs typeface="Lucida Sans Unicode" panose="020B0602030504020204" pitchFamily="34" charset="0"/>
              </a:rPr>
              <a:t>Update</a:t>
            </a:r>
            <a:r>
              <a:rPr lang="en-US" spc="-95">
                <a:latin typeface="Lucida Sans Unicode" panose="020B0602030504020204" pitchFamily="34" charset="0"/>
                <a:cs typeface="Lucida Sans Unicode" panose="020B0602030504020204" pitchFamily="34" charset="0"/>
              </a:rPr>
              <a:t> </a:t>
            </a:r>
            <a:r>
              <a:rPr lang="en-US" spc="-20">
                <a:latin typeface="Lucida Sans Unicode" panose="020B0602030504020204" pitchFamily="34" charset="0"/>
                <a:cs typeface="Lucida Sans Unicode" panose="020B0602030504020204" pitchFamily="34" charset="0"/>
              </a:rPr>
              <a:t>Team</a:t>
            </a:r>
          </a:p>
        </p:txBody>
      </p:sp>
      <p:sp>
        <p:nvSpPr>
          <p:cNvPr id="9" name="object 9"/>
          <p:cNvSpPr txBox="1"/>
          <p:nvPr/>
        </p:nvSpPr>
        <p:spPr>
          <a:xfrm>
            <a:off x="534035" y="1105887"/>
            <a:ext cx="5561965" cy="1875770"/>
          </a:xfrm>
          <a:prstGeom prst="rect">
            <a:avLst/>
          </a:prstGeom>
        </p:spPr>
        <p:txBody>
          <a:bodyPr vert="horz" wrap="square" lIns="0" tIns="203835" rIns="0" bIns="0" rtlCol="0">
            <a:spAutoFit/>
          </a:bodyPr>
          <a:lstStyle/>
          <a:p>
            <a:pPr marL="12700">
              <a:lnSpc>
                <a:spcPct val="100000"/>
              </a:lnSpc>
              <a:spcBef>
                <a:spcPts val="1605"/>
              </a:spcBef>
            </a:pPr>
            <a:r>
              <a:rPr sz="2400" b="1">
                <a:latin typeface="Calibri"/>
                <a:cs typeface="Calibri"/>
              </a:rPr>
              <a:t>MCSB</a:t>
            </a:r>
            <a:r>
              <a:rPr sz="2400" b="1" spc="-90">
                <a:latin typeface="Calibri"/>
                <a:cs typeface="Calibri"/>
              </a:rPr>
              <a:t> </a:t>
            </a:r>
            <a:r>
              <a:rPr sz="2400" b="1" spc="-10">
                <a:latin typeface="Calibri"/>
                <a:cs typeface="Calibri"/>
              </a:rPr>
              <a:t>Management</a:t>
            </a:r>
            <a:r>
              <a:rPr sz="2400" b="1" spc="-70">
                <a:latin typeface="Calibri"/>
                <a:cs typeface="Calibri"/>
              </a:rPr>
              <a:t> </a:t>
            </a:r>
            <a:r>
              <a:rPr sz="2400" b="1" spc="-10">
                <a:latin typeface="Calibri"/>
                <a:cs typeface="Calibri"/>
              </a:rPr>
              <a:t>Committee</a:t>
            </a:r>
            <a:endParaRPr sz="2400">
              <a:latin typeface="Calibri"/>
              <a:cs typeface="Calibri"/>
            </a:endParaRPr>
          </a:p>
          <a:p>
            <a:pPr marL="355600" marR="5080" indent="-342900">
              <a:lnSpc>
                <a:spcPct val="108000"/>
              </a:lnSpc>
              <a:spcBef>
                <a:spcPts val="600"/>
              </a:spcBef>
              <a:buFont typeface="Arial" panose="020B0604020202020204" pitchFamily="34" charset="0"/>
              <a:buChar char="•"/>
            </a:pPr>
            <a:r>
              <a:rPr sz="2200">
                <a:latin typeface="Calibri"/>
                <a:cs typeface="Calibri"/>
              </a:rPr>
              <a:t>Coachella</a:t>
            </a:r>
            <a:r>
              <a:rPr sz="2200" spc="-60">
                <a:latin typeface="Calibri"/>
                <a:cs typeface="Calibri"/>
              </a:rPr>
              <a:t> </a:t>
            </a:r>
            <a:r>
              <a:rPr sz="2200" spc="-20">
                <a:latin typeface="Calibri"/>
                <a:cs typeface="Calibri"/>
              </a:rPr>
              <a:t>Valley</a:t>
            </a:r>
            <a:r>
              <a:rPr sz="2200" spc="-70">
                <a:latin typeface="Calibri"/>
                <a:cs typeface="Calibri"/>
              </a:rPr>
              <a:t> </a:t>
            </a:r>
            <a:r>
              <a:rPr sz="2200" spc="-10">
                <a:latin typeface="Calibri"/>
                <a:cs typeface="Calibri"/>
              </a:rPr>
              <a:t>Water</a:t>
            </a:r>
            <a:r>
              <a:rPr sz="2200" spc="-55">
                <a:latin typeface="Calibri"/>
                <a:cs typeface="Calibri"/>
              </a:rPr>
              <a:t> </a:t>
            </a:r>
            <a:r>
              <a:rPr sz="2200">
                <a:latin typeface="Calibri"/>
                <a:cs typeface="Calibri"/>
              </a:rPr>
              <a:t>District</a:t>
            </a:r>
            <a:r>
              <a:rPr sz="2200" spc="-65">
                <a:latin typeface="Calibri"/>
                <a:cs typeface="Calibri"/>
              </a:rPr>
              <a:t> </a:t>
            </a:r>
            <a:r>
              <a:rPr sz="2200" spc="-10">
                <a:latin typeface="Calibri"/>
                <a:cs typeface="Calibri"/>
              </a:rPr>
              <a:t>(CVWD) </a:t>
            </a:r>
            <a:endParaRPr lang="en-US" sz="2200" spc="-10">
              <a:latin typeface="Calibri"/>
              <a:cs typeface="Calibri"/>
            </a:endParaRPr>
          </a:p>
          <a:p>
            <a:pPr marL="355600" marR="5080" indent="-342900">
              <a:lnSpc>
                <a:spcPct val="108000"/>
              </a:lnSpc>
              <a:spcBef>
                <a:spcPts val="600"/>
              </a:spcBef>
              <a:buFont typeface="Arial" panose="020B0604020202020204" pitchFamily="34" charset="0"/>
              <a:buChar char="•"/>
            </a:pPr>
            <a:r>
              <a:rPr sz="2200">
                <a:latin typeface="Calibri"/>
                <a:cs typeface="Calibri"/>
              </a:rPr>
              <a:t>Desert</a:t>
            </a:r>
            <a:r>
              <a:rPr sz="2200" spc="-65">
                <a:latin typeface="Calibri"/>
                <a:cs typeface="Calibri"/>
              </a:rPr>
              <a:t> </a:t>
            </a:r>
            <a:r>
              <a:rPr sz="2200" spc="-10">
                <a:latin typeface="Calibri"/>
                <a:cs typeface="Calibri"/>
              </a:rPr>
              <a:t>Water</a:t>
            </a:r>
            <a:r>
              <a:rPr sz="2200" spc="-70">
                <a:latin typeface="Calibri"/>
                <a:cs typeface="Calibri"/>
              </a:rPr>
              <a:t> </a:t>
            </a:r>
            <a:r>
              <a:rPr sz="2200">
                <a:latin typeface="Calibri"/>
                <a:cs typeface="Calibri"/>
              </a:rPr>
              <a:t>Agency</a:t>
            </a:r>
            <a:r>
              <a:rPr sz="2200" spc="-60">
                <a:latin typeface="Calibri"/>
                <a:cs typeface="Calibri"/>
              </a:rPr>
              <a:t> </a:t>
            </a:r>
            <a:r>
              <a:rPr sz="2200" spc="-20">
                <a:latin typeface="Calibri"/>
                <a:cs typeface="Calibri"/>
              </a:rPr>
              <a:t>(DWA)</a:t>
            </a:r>
            <a:endParaRPr sz="2200">
              <a:latin typeface="Calibri"/>
              <a:cs typeface="Calibri"/>
            </a:endParaRPr>
          </a:p>
          <a:p>
            <a:pPr marL="355600" indent="-342900">
              <a:lnSpc>
                <a:spcPct val="100000"/>
              </a:lnSpc>
              <a:spcBef>
                <a:spcPts val="600"/>
              </a:spcBef>
              <a:buFont typeface="Arial" panose="020B0604020202020204" pitchFamily="34" charset="0"/>
              <a:buChar char="•"/>
            </a:pPr>
            <a:r>
              <a:rPr sz="2200">
                <a:latin typeface="Calibri"/>
                <a:cs typeface="Calibri"/>
              </a:rPr>
              <a:t>Mission</a:t>
            </a:r>
            <a:r>
              <a:rPr sz="2200" spc="-80">
                <a:latin typeface="Calibri"/>
                <a:cs typeface="Calibri"/>
              </a:rPr>
              <a:t> </a:t>
            </a:r>
            <a:r>
              <a:rPr sz="2200">
                <a:latin typeface="Calibri"/>
                <a:cs typeface="Calibri"/>
              </a:rPr>
              <a:t>Springs</a:t>
            </a:r>
            <a:r>
              <a:rPr sz="2200" spc="-70">
                <a:latin typeface="Calibri"/>
                <a:cs typeface="Calibri"/>
              </a:rPr>
              <a:t> </a:t>
            </a:r>
            <a:r>
              <a:rPr sz="2200" spc="-10">
                <a:latin typeface="Calibri"/>
                <a:cs typeface="Calibri"/>
              </a:rPr>
              <a:t>Water</a:t>
            </a:r>
            <a:r>
              <a:rPr sz="2200" spc="-55">
                <a:latin typeface="Calibri"/>
                <a:cs typeface="Calibri"/>
              </a:rPr>
              <a:t> </a:t>
            </a:r>
            <a:r>
              <a:rPr sz="2200">
                <a:latin typeface="Calibri"/>
                <a:cs typeface="Calibri"/>
              </a:rPr>
              <a:t>District</a:t>
            </a:r>
            <a:r>
              <a:rPr sz="2200" spc="-70">
                <a:latin typeface="Calibri"/>
                <a:cs typeface="Calibri"/>
              </a:rPr>
              <a:t> </a:t>
            </a:r>
            <a:r>
              <a:rPr sz="2200" spc="-10">
                <a:latin typeface="Calibri"/>
                <a:cs typeface="Calibri"/>
              </a:rPr>
              <a:t>(MSWD)</a:t>
            </a:r>
            <a:endParaRPr sz="2200">
              <a:latin typeface="Calibri"/>
              <a:cs typeface="Calibri"/>
            </a:endParaRPr>
          </a:p>
        </p:txBody>
      </p:sp>
      <p:sp>
        <p:nvSpPr>
          <p:cNvPr id="10" name="object 10"/>
          <p:cNvSpPr txBox="1"/>
          <p:nvPr/>
        </p:nvSpPr>
        <p:spPr>
          <a:xfrm>
            <a:off x="6455941" y="1177504"/>
            <a:ext cx="4988171" cy="2183931"/>
          </a:xfrm>
          <a:prstGeom prst="rect">
            <a:avLst/>
          </a:prstGeom>
        </p:spPr>
        <p:txBody>
          <a:bodyPr vert="horz" wrap="square" lIns="0" tIns="130810" rIns="0" bIns="0" rtlCol="0">
            <a:spAutoFit/>
          </a:bodyPr>
          <a:lstStyle/>
          <a:p>
            <a:pPr marL="12700">
              <a:lnSpc>
                <a:spcPct val="100000"/>
              </a:lnSpc>
              <a:spcBef>
                <a:spcPts val="1030"/>
              </a:spcBef>
            </a:pPr>
            <a:r>
              <a:rPr lang="en-US" sz="2400" b="1" spc="-10">
                <a:latin typeface="Calibri"/>
                <a:cs typeface="Calibri"/>
              </a:rPr>
              <a:t>MCSB </a:t>
            </a:r>
            <a:r>
              <a:rPr sz="2400" b="1" spc="-10">
                <a:latin typeface="Calibri"/>
                <a:cs typeface="Calibri"/>
              </a:rPr>
              <a:t>Consultant</a:t>
            </a:r>
            <a:r>
              <a:rPr lang="en-US" sz="2400" b="1" spc="-10">
                <a:latin typeface="Calibri"/>
                <a:cs typeface="Calibri"/>
              </a:rPr>
              <a:t> Team</a:t>
            </a:r>
          </a:p>
          <a:p>
            <a:pPr marL="355600" indent="-342900">
              <a:lnSpc>
                <a:spcPct val="100000"/>
              </a:lnSpc>
              <a:spcBef>
                <a:spcPts val="600"/>
              </a:spcBef>
              <a:buFont typeface="Arial" panose="020B0604020202020204" pitchFamily="34" charset="0"/>
              <a:buChar char="•"/>
            </a:pPr>
            <a:r>
              <a:rPr lang="en-US" sz="2200" spc="-10">
                <a:latin typeface="Calibri"/>
                <a:cs typeface="Calibri"/>
              </a:rPr>
              <a:t>WSP USA Inc. </a:t>
            </a:r>
          </a:p>
          <a:p>
            <a:pPr marL="355600" indent="-342900">
              <a:lnSpc>
                <a:spcPct val="100000"/>
              </a:lnSpc>
              <a:spcBef>
                <a:spcPts val="600"/>
              </a:spcBef>
              <a:buFont typeface="Arial" panose="020B0604020202020204" pitchFamily="34" charset="0"/>
              <a:buChar char="•"/>
            </a:pPr>
            <a:r>
              <a:rPr lang="en-US" sz="2200" spc="-10">
                <a:latin typeface="Calibri"/>
                <a:cs typeface="Calibri"/>
              </a:rPr>
              <a:t>Rincon Consultants, Inc.</a:t>
            </a:r>
          </a:p>
          <a:p>
            <a:pPr marL="355600" indent="-342900">
              <a:lnSpc>
                <a:spcPct val="100000"/>
              </a:lnSpc>
              <a:spcBef>
                <a:spcPts val="600"/>
              </a:spcBef>
              <a:buFont typeface="Arial" panose="020B0604020202020204" pitchFamily="34" charset="0"/>
              <a:buChar char="•"/>
            </a:pPr>
            <a:r>
              <a:rPr lang="en-US" sz="2200" spc="-10">
                <a:latin typeface="Calibri"/>
                <a:cs typeface="Calibri"/>
              </a:rPr>
              <a:t>Maddaus Water Management Inc.</a:t>
            </a:r>
          </a:p>
          <a:p>
            <a:pPr marL="12700">
              <a:lnSpc>
                <a:spcPct val="100000"/>
              </a:lnSpc>
              <a:spcBef>
                <a:spcPts val="1030"/>
              </a:spcBef>
            </a:pPr>
            <a:endParaRPr lang="en-US" sz="2000" spc="-10">
              <a:latin typeface="Calibri"/>
              <a:cs typeface="Calibri"/>
            </a:endParaRPr>
          </a:p>
        </p:txBody>
      </p:sp>
      <p:sp>
        <p:nvSpPr>
          <p:cNvPr id="17" name="object 17"/>
          <p:cNvSpPr txBox="1">
            <a:spLocks noGrp="1"/>
          </p:cNvSpPr>
          <p:nvPr>
            <p:ph type="sldNum" sz="quarter" idx="7"/>
          </p:nvPr>
        </p:nvSpPr>
        <p:spPr>
          <a:xfrm>
            <a:off x="11751309" y="6463538"/>
            <a:ext cx="261238" cy="156068"/>
          </a:xfrm>
          <a:prstGeom prst="rect">
            <a:avLst/>
          </a:prstGeom>
        </p:spPr>
        <p:txBody>
          <a:bodyPr vert="horz" wrap="square" lIns="0" tIns="0" rIns="0" bIns="0" rtlCol="0">
            <a:spAutoFit/>
          </a:bodyPr>
          <a:lstStyle/>
          <a:p>
            <a:pPr marL="38100">
              <a:lnSpc>
                <a:spcPts val="1240"/>
              </a:lnSpc>
            </a:pPr>
            <a:fld id="{81D60167-4931-47E6-BA6A-407CBD079E47}" type="slidenum">
              <a:rPr lang="en-US" spc="-25" smtClean="0"/>
              <a:t>4</a:t>
            </a:fld>
            <a:endParaRPr lang="en-US" spc="-25"/>
          </a:p>
        </p:txBody>
      </p:sp>
      <p:pic>
        <p:nvPicPr>
          <p:cNvPr id="19" name="object 9">
            <a:extLst>
              <a:ext uri="{FF2B5EF4-FFF2-40B4-BE49-F238E27FC236}">
                <a16:creationId xmlns:a16="http://schemas.microsoft.com/office/drawing/2014/main" id="{4C78418A-03F9-80B5-849C-30754CB84606}"/>
              </a:ext>
            </a:extLst>
          </p:cNvPr>
          <p:cNvPicPr/>
          <p:nvPr/>
        </p:nvPicPr>
        <p:blipFill>
          <a:blip r:embed="rId4" cstate="print"/>
          <a:stretch>
            <a:fillRect/>
          </a:stretch>
        </p:blipFill>
        <p:spPr>
          <a:xfrm>
            <a:off x="1921001" y="5273038"/>
            <a:ext cx="1359408" cy="1037844"/>
          </a:xfrm>
          <a:prstGeom prst="rect">
            <a:avLst/>
          </a:prstGeom>
        </p:spPr>
      </p:pic>
      <p:pic>
        <p:nvPicPr>
          <p:cNvPr id="20" name="object 11">
            <a:extLst>
              <a:ext uri="{FF2B5EF4-FFF2-40B4-BE49-F238E27FC236}">
                <a16:creationId xmlns:a16="http://schemas.microsoft.com/office/drawing/2014/main" id="{E264299F-A898-8A92-EFA7-4F9B6F69D081}"/>
              </a:ext>
            </a:extLst>
          </p:cNvPr>
          <p:cNvPicPr/>
          <p:nvPr/>
        </p:nvPicPr>
        <p:blipFill>
          <a:blip r:embed="rId5" cstate="print"/>
          <a:stretch>
            <a:fillRect/>
          </a:stretch>
        </p:blipFill>
        <p:spPr>
          <a:xfrm>
            <a:off x="8911590" y="5071872"/>
            <a:ext cx="2017776" cy="1210817"/>
          </a:xfrm>
          <a:prstGeom prst="rect">
            <a:avLst/>
          </a:prstGeom>
        </p:spPr>
      </p:pic>
      <p:pic>
        <p:nvPicPr>
          <p:cNvPr id="21" name="Picture 20" descr="A blue and white sign with text&#10;&#10;AI-generated content may be incorrect.">
            <a:extLst>
              <a:ext uri="{FF2B5EF4-FFF2-40B4-BE49-F238E27FC236}">
                <a16:creationId xmlns:a16="http://schemas.microsoft.com/office/drawing/2014/main" id="{6DF0BA57-4F70-9F91-7FED-3FD22AADD0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508" y="5329424"/>
            <a:ext cx="2627381" cy="98145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F4E0-43F8-47D9-8C8E-96904E4FF087}"/>
              </a:ext>
            </a:extLst>
          </p:cNvPr>
          <p:cNvSpPr>
            <a:spLocks noGrp="1"/>
          </p:cNvSpPr>
          <p:nvPr>
            <p:ph type="title"/>
          </p:nvPr>
        </p:nvSpPr>
        <p:spPr>
          <a:xfrm>
            <a:off x="278534" y="188104"/>
            <a:ext cx="10250920" cy="512762"/>
          </a:xfrm>
          <a:solidFill>
            <a:srgbClr val="476974"/>
          </a:solidFill>
        </p:spPr>
        <p:txBody>
          <a:bodyPr/>
          <a:lstStyle/>
          <a:p>
            <a:r>
              <a:rPr lang="en-US"/>
              <a:t>Groundwater Model Previously Updated to 2019 &amp; Calibrated</a:t>
            </a:r>
            <a:br>
              <a:rPr lang="en-US"/>
            </a:br>
            <a:endParaRPr lang="en-US"/>
          </a:p>
        </p:txBody>
      </p:sp>
      <p:sp>
        <p:nvSpPr>
          <p:cNvPr id="16" name="Text Placeholder 15">
            <a:extLst>
              <a:ext uri="{FF2B5EF4-FFF2-40B4-BE49-F238E27FC236}">
                <a16:creationId xmlns:a16="http://schemas.microsoft.com/office/drawing/2014/main" id="{151F9070-6CA7-78E3-F3F4-B53C6CACE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B0F91E-8363-4E05-B5F8-463877C5B95F}"/>
              </a:ext>
            </a:extLst>
          </p:cNvPr>
          <p:cNvSpPr>
            <a:spLocks noGrp="1"/>
          </p:cNvSpPr>
          <p:nvPr>
            <p:ph type="sldNum" sz="quarter" idx="7"/>
          </p:nvPr>
        </p:nvSpPr>
        <p:spPr>
          <a:xfrm>
            <a:off x="11751309" y="6463538"/>
            <a:ext cx="261238" cy="188721"/>
          </a:xfr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40</a:t>
            </a:fld>
            <a:endParaRPr lang="en-US"/>
          </a:p>
        </p:txBody>
      </p:sp>
      <p:pic>
        <p:nvPicPr>
          <p:cNvPr id="6" name="Picture 5">
            <a:extLst>
              <a:ext uri="{FF2B5EF4-FFF2-40B4-BE49-F238E27FC236}">
                <a16:creationId xmlns:a16="http://schemas.microsoft.com/office/drawing/2014/main" id="{BE79BB2D-05AE-417C-B39B-FD39C7FB7095}"/>
              </a:ext>
            </a:extLst>
          </p:cNvPr>
          <p:cNvPicPr>
            <a:picLocks noChangeAspect="1"/>
          </p:cNvPicPr>
          <p:nvPr/>
        </p:nvPicPr>
        <p:blipFill>
          <a:blip r:embed="rId3"/>
          <a:stretch>
            <a:fillRect/>
          </a:stretch>
        </p:blipFill>
        <p:spPr>
          <a:xfrm>
            <a:off x="72555" y="905635"/>
            <a:ext cx="6058757" cy="5594646"/>
          </a:xfrm>
          <a:prstGeom prst="rect">
            <a:avLst/>
          </a:prstGeom>
          <a:ln w="12700">
            <a:solidFill>
              <a:schemeClr val="tx1"/>
            </a:solidFill>
          </a:ln>
        </p:spPr>
      </p:pic>
      <p:cxnSp>
        <p:nvCxnSpPr>
          <p:cNvPr id="7" name="Straight Connector 6">
            <a:extLst>
              <a:ext uri="{FF2B5EF4-FFF2-40B4-BE49-F238E27FC236}">
                <a16:creationId xmlns:a16="http://schemas.microsoft.com/office/drawing/2014/main" id="{F60812E7-FB33-4199-8F9C-7AD11866A632}"/>
              </a:ext>
            </a:extLst>
          </p:cNvPr>
          <p:cNvCxnSpPr>
            <a:cxnSpLocks/>
          </p:cNvCxnSpPr>
          <p:nvPr/>
        </p:nvCxnSpPr>
        <p:spPr>
          <a:xfrm flipV="1">
            <a:off x="2438400" y="922023"/>
            <a:ext cx="4724400" cy="1423449"/>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7CFE6D-C183-63AF-B99F-7F2721D3EFFF}"/>
              </a:ext>
            </a:extLst>
          </p:cNvPr>
          <p:cNvPicPr>
            <a:picLocks noChangeAspect="1"/>
          </p:cNvPicPr>
          <p:nvPr/>
        </p:nvPicPr>
        <p:blipFill>
          <a:blip r:embed="rId4"/>
          <a:stretch>
            <a:fillRect/>
          </a:stretch>
        </p:blipFill>
        <p:spPr>
          <a:xfrm>
            <a:off x="7162800" y="922023"/>
            <a:ext cx="3931037" cy="2846898"/>
          </a:xfrm>
          <a:prstGeom prst="rect">
            <a:avLst/>
          </a:prstGeom>
          <a:ln w="22225">
            <a:solidFill>
              <a:srgbClr val="FF00FF"/>
            </a:solidFill>
          </a:ln>
        </p:spPr>
      </p:pic>
      <p:pic>
        <p:nvPicPr>
          <p:cNvPr id="14" name="Picture 13">
            <a:extLst>
              <a:ext uri="{FF2B5EF4-FFF2-40B4-BE49-F238E27FC236}">
                <a16:creationId xmlns:a16="http://schemas.microsoft.com/office/drawing/2014/main" id="{46C5B816-D804-2CDC-56FE-44E53CFB1E8C}"/>
              </a:ext>
            </a:extLst>
          </p:cNvPr>
          <p:cNvPicPr>
            <a:picLocks noChangeAspect="1"/>
          </p:cNvPicPr>
          <p:nvPr/>
        </p:nvPicPr>
        <p:blipFill>
          <a:blip r:embed="rId5"/>
          <a:stretch>
            <a:fillRect/>
          </a:stretch>
        </p:blipFill>
        <p:spPr>
          <a:xfrm>
            <a:off x="7184967" y="3885519"/>
            <a:ext cx="3931038" cy="2846900"/>
          </a:xfrm>
          <a:prstGeom prst="rect">
            <a:avLst/>
          </a:prstGeom>
          <a:ln w="22225">
            <a:solidFill>
              <a:srgbClr val="FF00FF">
                <a:alpha val="96000"/>
              </a:srgbClr>
            </a:solidFill>
          </a:ln>
        </p:spPr>
      </p:pic>
      <p:cxnSp>
        <p:nvCxnSpPr>
          <p:cNvPr id="15" name="Straight Connector 14">
            <a:extLst>
              <a:ext uri="{FF2B5EF4-FFF2-40B4-BE49-F238E27FC236}">
                <a16:creationId xmlns:a16="http://schemas.microsoft.com/office/drawing/2014/main" id="{75EC5A43-A66C-1A59-E84D-D8CF0AA74D1A}"/>
              </a:ext>
            </a:extLst>
          </p:cNvPr>
          <p:cNvCxnSpPr>
            <a:cxnSpLocks/>
          </p:cNvCxnSpPr>
          <p:nvPr/>
        </p:nvCxnSpPr>
        <p:spPr>
          <a:xfrm flipV="1">
            <a:off x="3429000" y="3885519"/>
            <a:ext cx="3755967" cy="153081"/>
          </a:xfrm>
          <a:prstGeom prst="line">
            <a:avLst/>
          </a:prstGeom>
          <a:ln w="34925">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82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0BA098-DC37-40E3-B9C0-0F03F4E556C3}"/>
              </a:ext>
            </a:extLst>
          </p:cNvPr>
          <p:cNvSpPr>
            <a:spLocks noGrp="1"/>
          </p:cNvSpPr>
          <p:nvPr>
            <p:ph type="title"/>
          </p:nvPr>
        </p:nvSpPr>
        <p:spPr>
          <a:xfrm>
            <a:off x="353059" y="176656"/>
            <a:ext cx="9782810" cy="513080"/>
          </a:xfrm>
          <a:solidFill>
            <a:srgbClr val="476974"/>
          </a:solidFill>
          <a:ln>
            <a:noFill/>
          </a:ln>
        </p:spPr>
        <p:txBody>
          <a:bodyPr/>
          <a:lstStyle/>
          <a:p>
            <a:r>
              <a:rPr lang="en-US"/>
              <a:t>Water Management Forecasts</a:t>
            </a:r>
          </a:p>
        </p:txBody>
      </p:sp>
      <p:sp>
        <p:nvSpPr>
          <p:cNvPr id="6" name="Content Placeholder 5">
            <a:extLst>
              <a:ext uri="{FF2B5EF4-FFF2-40B4-BE49-F238E27FC236}">
                <a16:creationId xmlns:a16="http://schemas.microsoft.com/office/drawing/2014/main" id="{F5C69C22-1C30-4994-AB36-0A360A86F4AF}"/>
              </a:ext>
            </a:extLst>
          </p:cNvPr>
          <p:cNvSpPr>
            <a:spLocks noGrp="1"/>
          </p:cNvSpPr>
          <p:nvPr>
            <p:ph type="body" idx="1"/>
          </p:nvPr>
        </p:nvSpPr>
        <p:spPr>
          <a:xfrm>
            <a:off x="353059" y="1331562"/>
            <a:ext cx="11398250" cy="4974347"/>
          </a:xfrm>
        </p:spPr>
        <p:txBody>
          <a:bodyPr/>
          <a:lstStyle/>
          <a:p>
            <a:endParaRPr lang="en-US"/>
          </a:p>
          <a:p>
            <a:endParaRPr lang="en-US"/>
          </a:p>
        </p:txBody>
      </p:sp>
      <p:sp>
        <p:nvSpPr>
          <p:cNvPr id="2" name="Slide Number Placeholder 1">
            <a:extLst>
              <a:ext uri="{FF2B5EF4-FFF2-40B4-BE49-F238E27FC236}">
                <a16:creationId xmlns:a16="http://schemas.microsoft.com/office/drawing/2014/main" id="{4D25AEAE-F584-4DB5-B9C1-D5C52D629FF5}"/>
              </a:ext>
            </a:extLst>
          </p:cNvPr>
          <p:cNvSpPr>
            <a:spLocks noGrp="1"/>
          </p:cNvSpPr>
          <p:nvPr>
            <p:ph type="sldNum" sz="quarter" idx="4294967295"/>
          </p:nvPr>
        </p:nvSpPr>
        <p:spPr>
          <a:xfrm>
            <a:off x="11383963" y="6367463"/>
            <a:ext cx="8080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41</a:t>
            </a:fld>
            <a:endParaRPr lang="en-US"/>
          </a:p>
        </p:txBody>
      </p:sp>
      <p:sp>
        <p:nvSpPr>
          <p:cNvPr id="7" name="Content Placeholder 2">
            <a:extLst>
              <a:ext uri="{FF2B5EF4-FFF2-40B4-BE49-F238E27FC236}">
                <a16:creationId xmlns:a16="http://schemas.microsoft.com/office/drawing/2014/main" id="{3EB349F3-22AC-45BD-A0A8-A161B1D19DE6}"/>
              </a:ext>
            </a:extLst>
          </p:cNvPr>
          <p:cNvSpPr txBox="1">
            <a:spLocks/>
          </p:cNvSpPr>
          <p:nvPr/>
        </p:nvSpPr>
        <p:spPr>
          <a:xfrm>
            <a:off x="261257" y="1017773"/>
            <a:ext cx="9783763" cy="5620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Scenarios focus on drier hydrologic conditions more typical of the past 20 years (“climate change”) with longer-term historical average hydrology shown for comparison as a Baseline</a:t>
            </a:r>
          </a:p>
          <a:p>
            <a:r>
              <a:rPr lang="en-US" sz="2200"/>
              <a:t>Both historical average and climate change scenarios use SWP deliveries of 45% based on past 14 years and potential for ongoing impacts from legal, environmental, and drought factors </a:t>
            </a:r>
          </a:p>
          <a:p>
            <a:r>
              <a:rPr lang="en-US" sz="2200"/>
              <a:t>Baseline assumes historical local hydrology (precipitation, runoff, and recharge) from 1970 to 2019 for the 50-year forecast with average natural recharge of about </a:t>
            </a:r>
            <a:r>
              <a:rPr lang="en-US" sz="2200" b="1">
                <a:solidFill>
                  <a:srgbClr val="00B0F0"/>
                </a:solidFill>
              </a:rPr>
              <a:t>21,400 AFY</a:t>
            </a:r>
          </a:p>
          <a:p>
            <a:r>
              <a:rPr lang="en-US" sz="2200"/>
              <a:t>Climate change scenarios </a:t>
            </a:r>
          </a:p>
          <a:p>
            <a:pPr lvl="1"/>
            <a:r>
              <a:rPr lang="en-US" sz="2200"/>
              <a:t>Local hydrology based on continuation of a 25‑year period of below normal precipitation from 1995 through 2019 for two cycles (50 years total) with average natural recharge of about </a:t>
            </a:r>
            <a:r>
              <a:rPr lang="en-US" sz="2200" b="1">
                <a:solidFill>
                  <a:srgbClr val="00B0F0"/>
                </a:solidFill>
              </a:rPr>
              <a:t>12,700 AFY</a:t>
            </a:r>
          </a:p>
          <a:p>
            <a:pPr lvl="1"/>
            <a:r>
              <a:rPr lang="en-US" sz="2200"/>
              <a:t>1.5% decrease in SWP Table A deliveries by 2045 (based on DWR forecast)</a:t>
            </a:r>
          </a:p>
        </p:txBody>
      </p:sp>
    </p:spTree>
    <p:extLst>
      <p:ext uri="{BB962C8B-B14F-4D97-AF65-F5344CB8AC3E}">
        <p14:creationId xmlns:p14="http://schemas.microsoft.com/office/powerpoint/2010/main" val="360093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8389-A123-31D0-6B4E-D35F83BF590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D4ADBA-4291-2929-444D-F15709C39187}"/>
              </a:ext>
            </a:extLst>
          </p:cNvPr>
          <p:cNvSpPr>
            <a:spLocks noGrp="1"/>
          </p:cNvSpPr>
          <p:nvPr>
            <p:ph type="title"/>
          </p:nvPr>
        </p:nvSpPr>
        <p:spPr>
          <a:xfrm>
            <a:off x="352425" y="176213"/>
            <a:ext cx="9783763" cy="492443"/>
          </a:xfrm>
          <a:solidFill>
            <a:srgbClr val="476974"/>
          </a:solidFill>
        </p:spPr>
        <p:txBody>
          <a:bodyPr/>
          <a:lstStyle/>
          <a:p>
            <a:r>
              <a:rPr lang="en-US"/>
              <a:t>Forecast Scenarios</a:t>
            </a:r>
          </a:p>
        </p:txBody>
      </p:sp>
      <p:sp>
        <p:nvSpPr>
          <p:cNvPr id="6" name="Content Placeholder 5">
            <a:extLst>
              <a:ext uri="{FF2B5EF4-FFF2-40B4-BE49-F238E27FC236}">
                <a16:creationId xmlns:a16="http://schemas.microsoft.com/office/drawing/2014/main" id="{4D9FED5F-F631-FFD6-0DFF-A09506228198}"/>
              </a:ext>
            </a:extLst>
          </p:cNvPr>
          <p:cNvSpPr>
            <a:spLocks noGrp="1"/>
          </p:cNvSpPr>
          <p:nvPr>
            <p:ph type="body" idx="1"/>
          </p:nvPr>
        </p:nvSpPr>
        <p:spPr>
          <a:xfrm>
            <a:off x="353059" y="1331562"/>
            <a:ext cx="11398250" cy="4974347"/>
          </a:xfrm>
        </p:spPr>
        <p:txBody>
          <a:bodyPr/>
          <a:lstStyle/>
          <a:p>
            <a:endParaRPr lang="en-US"/>
          </a:p>
          <a:p>
            <a:endParaRPr lang="en-US"/>
          </a:p>
        </p:txBody>
      </p:sp>
      <p:sp>
        <p:nvSpPr>
          <p:cNvPr id="2" name="Slide Number Placeholder 1">
            <a:extLst>
              <a:ext uri="{FF2B5EF4-FFF2-40B4-BE49-F238E27FC236}">
                <a16:creationId xmlns:a16="http://schemas.microsoft.com/office/drawing/2014/main" id="{6D72244E-52C4-A955-75F2-3A88BB62796F}"/>
              </a:ext>
            </a:extLst>
          </p:cNvPr>
          <p:cNvSpPr>
            <a:spLocks noGrp="1"/>
          </p:cNvSpPr>
          <p:nvPr>
            <p:ph type="sldNum" sz="quarter" idx="4294967295"/>
          </p:nvPr>
        </p:nvSpPr>
        <p:spPr>
          <a:xfrm>
            <a:off x="11383963" y="6367463"/>
            <a:ext cx="8080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42</a:t>
            </a:fld>
            <a:endParaRPr lang="en-US"/>
          </a:p>
        </p:txBody>
      </p:sp>
      <p:graphicFrame>
        <p:nvGraphicFramePr>
          <p:cNvPr id="4" name="Diagram 3">
            <a:extLst>
              <a:ext uri="{FF2B5EF4-FFF2-40B4-BE49-F238E27FC236}">
                <a16:creationId xmlns:a16="http://schemas.microsoft.com/office/drawing/2014/main" id="{5F6560D2-E848-E1F3-5E29-697BA3B36197}"/>
              </a:ext>
            </a:extLst>
          </p:cNvPr>
          <p:cNvGraphicFramePr/>
          <p:nvPr>
            <p:extLst>
              <p:ext uri="{D42A27DB-BD31-4B8C-83A1-F6EECF244321}">
                <p14:modId xmlns:p14="http://schemas.microsoft.com/office/powerpoint/2010/main" val="1351132078"/>
              </p:ext>
            </p:extLst>
          </p:nvPr>
        </p:nvGraphicFramePr>
        <p:xfrm>
          <a:off x="255903" y="949234"/>
          <a:ext cx="11592561" cy="5908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41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E42E-C14A-A1BE-5F4C-7BBA060B3D1E}"/>
              </a:ext>
            </a:extLst>
          </p:cNvPr>
          <p:cNvSpPr>
            <a:spLocks noGrp="1"/>
          </p:cNvSpPr>
          <p:nvPr>
            <p:ph type="title"/>
          </p:nvPr>
        </p:nvSpPr>
        <p:spPr>
          <a:xfrm>
            <a:off x="353059" y="176656"/>
            <a:ext cx="9782810" cy="492443"/>
          </a:xfrm>
        </p:spPr>
        <p:txBody>
          <a:bodyPr/>
          <a:lstStyle/>
          <a:p>
            <a:r>
              <a:rPr lang="en-US"/>
              <a:t>Forecast Findings for Groundwater Levels</a:t>
            </a:r>
          </a:p>
        </p:txBody>
      </p:sp>
      <p:sp>
        <p:nvSpPr>
          <p:cNvPr id="3" name="Text Placeholder 2">
            <a:extLst>
              <a:ext uri="{FF2B5EF4-FFF2-40B4-BE49-F238E27FC236}">
                <a16:creationId xmlns:a16="http://schemas.microsoft.com/office/drawing/2014/main" id="{C2ACEFBD-6660-B0EA-0B8E-427CEF8642BB}"/>
              </a:ext>
            </a:extLst>
          </p:cNvPr>
          <p:cNvSpPr>
            <a:spLocks noGrp="1"/>
          </p:cNvSpPr>
          <p:nvPr>
            <p:ph type="body" idx="1"/>
          </p:nvPr>
        </p:nvSpPr>
        <p:spPr>
          <a:xfrm>
            <a:off x="353059" y="1331562"/>
            <a:ext cx="3589676" cy="3702256"/>
          </a:xfrm>
        </p:spPr>
        <p:txBody>
          <a:bodyPr/>
          <a:lstStyle/>
          <a:p>
            <a:pPr marL="342900" indent="-342900">
              <a:buFont typeface="Arial" panose="020B0604020202020204" pitchFamily="34" charset="0"/>
              <a:buChar char="•"/>
            </a:pPr>
            <a:r>
              <a:rPr lang="en-US" sz="2200"/>
              <a:t>Planned projects are expected to increase SWP supply and reliability for replenishment and allow for ongoing sustainability in the MCSB even under conservative climate change assumptions </a:t>
            </a:r>
          </a:p>
          <a:p>
            <a:endParaRPr lang="en-US"/>
          </a:p>
        </p:txBody>
      </p:sp>
      <p:pic>
        <p:nvPicPr>
          <p:cNvPr id="4" name="Picture 3">
            <a:extLst>
              <a:ext uri="{FF2B5EF4-FFF2-40B4-BE49-F238E27FC236}">
                <a16:creationId xmlns:a16="http://schemas.microsoft.com/office/drawing/2014/main" id="{80102ADD-C71E-B6E3-E66D-956A4776555B}"/>
              </a:ext>
            </a:extLst>
          </p:cNvPr>
          <p:cNvPicPr>
            <a:picLocks noChangeAspect="1"/>
          </p:cNvPicPr>
          <p:nvPr/>
        </p:nvPicPr>
        <p:blipFill>
          <a:blip r:embed="rId2"/>
          <a:stretch>
            <a:fillRect/>
          </a:stretch>
        </p:blipFill>
        <p:spPr>
          <a:xfrm>
            <a:off x="4065504" y="1003160"/>
            <a:ext cx="7958741" cy="5776507"/>
          </a:xfrm>
          <a:prstGeom prst="rect">
            <a:avLst/>
          </a:prstGeom>
        </p:spPr>
      </p:pic>
    </p:spTree>
    <p:extLst>
      <p:ext uri="{BB962C8B-B14F-4D97-AF65-F5344CB8AC3E}">
        <p14:creationId xmlns:p14="http://schemas.microsoft.com/office/powerpoint/2010/main" val="105943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62D3-C824-6E33-856F-EA4BD7648440}"/>
              </a:ext>
            </a:extLst>
          </p:cNvPr>
          <p:cNvSpPr>
            <a:spLocks noGrp="1"/>
          </p:cNvSpPr>
          <p:nvPr>
            <p:ph type="title"/>
          </p:nvPr>
        </p:nvSpPr>
        <p:spPr>
          <a:xfrm>
            <a:off x="353059" y="176656"/>
            <a:ext cx="9782810" cy="492443"/>
          </a:xfrm>
        </p:spPr>
        <p:txBody>
          <a:bodyPr/>
          <a:lstStyle/>
          <a:p>
            <a:r>
              <a:rPr lang="en-US"/>
              <a:t>Scenario Forecast for Key Wells</a:t>
            </a:r>
          </a:p>
        </p:txBody>
      </p:sp>
      <p:sp>
        <p:nvSpPr>
          <p:cNvPr id="3" name="Text Placeholder 2">
            <a:extLst>
              <a:ext uri="{FF2B5EF4-FFF2-40B4-BE49-F238E27FC236}">
                <a16:creationId xmlns:a16="http://schemas.microsoft.com/office/drawing/2014/main" id="{ACFB15F1-7905-6CE0-1B29-F8E4EDCAF96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4A2452CE-7D2A-825B-8334-ECD3EE2A9396}"/>
              </a:ext>
            </a:extLst>
          </p:cNvPr>
          <p:cNvPicPr>
            <a:picLocks noChangeAspect="1"/>
          </p:cNvPicPr>
          <p:nvPr/>
        </p:nvPicPr>
        <p:blipFill>
          <a:blip r:embed="rId2"/>
          <a:stretch>
            <a:fillRect/>
          </a:stretch>
        </p:blipFill>
        <p:spPr>
          <a:xfrm>
            <a:off x="2562" y="914401"/>
            <a:ext cx="11953464" cy="5924985"/>
          </a:xfrm>
          <a:prstGeom prst="rect">
            <a:avLst/>
          </a:prstGeom>
        </p:spPr>
      </p:pic>
    </p:spTree>
    <p:extLst>
      <p:ext uri="{BB962C8B-B14F-4D97-AF65-F5344CB8AC3E}">
        <p14:creationId xmlns:p14="http://schemas.microsoft.com/office/powerpoint/2010/main" val="3039691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962B-64C1-0879-1E33-9D7C33CEF9E4}"/>
              </a:ext>
            </a:extLst>
          </p:cNvPr>
          <p:cNvSpPr>
            <a:spLocks noGrp="1"/>
          </p:cNvSpPr>
          <p:nvPr>
            <p:ph type="title"/>
          </p:nvPr>
        </p:nvSpPr>
        <p:spPr>
          <a:xfrm>
            <a:off x="353059" y="176657"/>
            <a:ext cx="9782810" cy="671578"/>
          </a:xfrm>
          <a:solidFill>
            <a:srgbClr val="476974"/>
          </a:solidFill>
          <a:ln>
            <a:noFill/>
          </a:ln>
        </p:spPr>
        <p:txBody>
          <a:bodyPr/>
          <a:lstStyle/>
          <a:p>
            <a:r>
              <a:rPr lang="en-US"/>
              <a:t>Next Steps – Update Model Through WY23/24 </a:t>
            </a:r>
            <a:br>
              <a:rPr lang="en-US"/>
            </a:br>
            <a:endParaRPr lang="en-US"/>
          </a:p>
        </p:txBody>
      </p:sp>
      <p:sp>
        <p:nvSpPr>
          <p:cNvPr id="11" name="Text Placeholder 10">
            <a:extLst>
              <a:ext uri="{FF2B5EF4-FFF2-40B4-BE49-F238E27FC236}">
                <a16:creationId xmlns:a16="http://schemas.microsoft.com/office/drawing/2014/main" id="{E2B53835-8712-3001-0F11-E217ACBA569E}"/>
              </a:ext>
            </a:extLst>
          </p:cNvPr>
          <p:cNvSpPr>
            <a:spLocks noGrp="1"/>
          </p:cNvSpPr>
          <p:nvPr>
            <p:ph type="body" idx="1"/>
          </p:nvPr>
        </p:nvSpPr>
        <p:spPr>
          <a:xfrm>
            <a:off x="353059" y="1331562"/>
            <a:ext cx="4490883" cy="5355312"/>
          </a:xfrm>
        </p:spPr>
        <p:txBody>
          <a:bodyPr/>
          <a:lstStyle/>
          <a:p>
            <a:pPr marL="457200" indent="-457200">
              <a:buFont typeface="Arial" panose="020B0604020202020204" pitchFamily="34" charset="0"/>
              <a:buChar char="•"/>
            </a:pPr>
            <a:r>
              <a:rPr lang="en-US" sz="2200"/>
              <a:t>Compile the last five years of data (water level, recharge, pumping, precipitation, etc.)</a:t>
            </a:r>
          </a:p>
          <a:p>
            <a:pPr marL="457200" indent="-457200">
              <a:buFont typeface="Arial" panose="020B0604020202020204" pitchFamily="34" charset="0"/>
              <a:buChar char="•"/>
            </a:pPr>
            <a:r>
              <a:rPr lang="en-US" sz="2200"/>
              <a:t>Update the existing groundwater model with the new data</a:t>
            </a:r>
          </a:p>
          <a:p>
            <a:pPr marL="457200" indent="-457200">
              <a:buFont typeface="Arial" panose="020B0604020202020204" pitchFamily="34" charset="0"/>
              <a:buChar char="•"/>
            </a:pPr>
            <a:r>
              <a:rPr lang="en-US" sz="2200"/>
              <a:t>Update scenarios with assumed future hydrology including climate change using Global Climate Change models (GCMs) by USGS and others</a:t>
            </a:r>
          </a:p>
          <a:p>
            <a:pPr marL="457200" indent="-457200">
              <a:buFont typeface="Arial" panose="020B0604020202020204" pitchFamily="34" charset="0"/>
              <a:buChar char="•"/>
            </a:pPr>
            <a:r>
              <a:rPr lang="en-US" sz="2200"/>
              <a:t>Update scenarios with current planned project and  management actions</a:t>
            </a:r>
          </a:p>
          <a:p>
            <a:pPr marL="457200" indent="-457200">
              <a:buFont typeface="Arial" panose="020B0604020202020204" pitchFamily="34" charset="0"/>
              <a:buChar char="•"/>
            </a:pPr>
            <a:r>
              <a:rPr lang="en-US" sz="2200"/>
              <a:t>Run scenarios to confirm continued sustainability into the future</a:t>
            </a:r>
          </a:p>
          <a:p>
            <a:endParaRPr lang="en-US"/>
          </a:p>
        </p:txBody>
      </p:sp>
      <p:grpSp>
        <p:nvGrpSpPr>
          <p:cNvPr id="4" name="object 12">
            <a:extLst>
              <a:ext uri="{FF2B5EF4-FFF2-40B4-BE49-F238E27FC236}">
                <a16:creationId xmlns:a16="http://schemas.microsoft.com/office/drawing/2014/main" id="{CE8ECE77-0342-C4E1-D3F2-8AC608EF9C0B}"/>
              </a:ext>
            </a:extLst>
          </p:cNvPr>
          <p:cNvGrpSpPr/>
          <p:nvPr/>
        </p:nvGrpSpPr>
        <p:grpSpPr>
          <a:xfrm>
            <a:off x="5142784" y="1640450"/>
            <a:ext cx="6626650" cy="3791357"/>
            <a:chOff x="3979926" y="2129027"/>
            <a:chExt cx="8009509" cy="3771900"/>
          </a:xfrm>
        </p:grpSpPr>
        <p:pic>
          <p:nvPicPr>
            <p:cNvPr id="5" name="object 13">
              <a:extLst>
                <a:ext uri="{FF2B5EF4-FFF2-40B4-BE49-F238E27FC236}">
                  <a16:creationId xmlns:a16="http://schemas.microsoft.com/office/drawing/2014/main" id="{FD209079-BF25-BF0F-4F5E-C6D160909EEC}"/>
                </a:ext>
              </a:extLst>
            </p:cNvPr>
            <p:cNvPicPr/>
            <p:nvPr/>
          </p:nvPicPr>
          <p:blipFill>
            <a:blip r:embed="rId2" cstate="print"/>
            <a:stretch>
              <a:fillRect/>
            </a:stretch>
          </p:blipFill>
          <p:spPr>
            <a:xfrm>
              <a:off x="4018026" y="2167127"/>
              <a:ext cx="2525268" cy="3695700"/>
            </a:xfrm>
            <a:prstGeom prst="rect">
              <a:avLst/>
            </a:prstGeom>
            <a:ln>
              <a:noFill/>
            </a:ln>
            <a:effectLst>
              <a:outerShdw blurRad="292100" dist="139700" dir="2700000" algn="tl" rotWithShape="0">
                <a:srgbClr val="333333">
                  <a:alpha val="65000"/>
                </a:srgbClr>
              </a:outerShdw>
            </a:effectLst>
          </p:spPr>
        </p:pic>
        <p:sp>
          <p:nvSpPr>
            <p:cNvPr id="6" name="object 14">
              <a:extLst>
                <a:ext uri="{FF2B5EF4-FFF2-40B4-BE49-F238E27FC236}">
                  <a16:creationId xmlns:a16="http://schemas.microsoft.com/office/drawing/2014/main" id="{EED42B14-5544-445B-8E91-11A7CD6E6909}"/>
                </a:ext>
              </a:extLst>
            </p:cNvPr>
            <p:cNvSpPr/>
            <p:nvPr/>
          </p:nvSpPr>
          <p:spPr>
            <a:xfrm>
              <a:off x="3979926" y="2129027"/>
              <a:ext cx="2601595" cy="3771900"/>
            </a:xfrm>
            <a:custGeom>
              <a:avLst/>
              <a:gdLst/>
              <a:ahLst/>
              <a:cxnLst/>
              <a:rect l="l" t="t" r="r" b="b"/>
              <a:pathLst>
                <a:path w="2601595" h="3771900">
                  <a:moveTo>
                    <a:pt x="0" y="3771900"/>
                  </a:moveTo>
                  <a:lnTo>
                    <a:pt x="2601468" y="3771900"/>
                  </a:lnTo>
                  <a:lnTo>
                    <a:pt x="2601468" y="0"/>
                  </a:lnTo>
                  <a:lnTo>
                    <a:pt x="0" y="0"/>
                  </a:lnTo>
                  <a:lnTo>
                    <a:pt x="0" y="3771900"/>
                  </a:lnTo>
                  <a:close/>
                </a:path>
              </a:pathLst>
            </a:custGeom>
            <a:ln w="76199">
              <a:solidFill>
                <a:srgbClr val="FFFFFF"/>
              </a:solidFill>
            </a:ln>
          </p:spPr>
          <p:txBody>
            <a:bodyPr wrap="square" lIns="0" tIns="0" rIns="0" bIns="0" rtlCol="0"/>
            <a:lstStyle/>
            <a:p>
              <a:endParaRPr/>
            </a:p>
          </p:txBody>
        </p:sp>
        <p:pic>
          <p:nvPicPr>
            <p:cNvPr id="7" name="object 15">
              <a:extLst>
                <a:ext uri="{FF2B5EF4-FFF2-40B4-BE49-F238E27FC236}">
                  <a16:creationId xmlns:a16="http://schemas.microsoft.com/office/drawing/2014/main" id="{FF6A4AB2-86E9-C852-6808-FA7E18C1A3ED}"/>
                </a:ext>
              </a:extLst>
            </p:cNvPr>
            <p:cNvPicPr/>
            <p:nvPr/>
          </p:nvPicPr>
          <p:blipFill>
            <a:blip r:embed="rId3" cstate="print"/>
            <a:stretch>
              <a:fillRect/>
            </a:stretch>
          </p:blipFill>
          <p:spPr>
            <a:xfrm>
              <a:off x="6683502" y="2167127"/>
              <a:ext cx="2564129" cy="3695700"/>
            </a:xfrm>
            <a:prstGeom prst="rect">
              <a:avLst/>
            </a:prstGeom>
            <a:ln>
              <a:noFill/>
            </a:ln>
            <a:effectLst>
              <a:outerShdw blurRad="292100" dist="139700" dir="2700000" algn="tl" rotWithShape="0">
                <a:srgbClr val="333333">
                  <a:alpha val="65000"/>
                </a:srgbClr>
              </a:outerShdw>
            </a:effectLst>
          </p:spPr>
        </p:pic>
        <p:sp>
          <p:nvSpPr>
            <p:cNvPr id="8" name="object 16">
              <a:extLst>
                <a:ext uri="{FF2B5EF4-FFF2-40B4-BE49-F238E27FC236}">
                  <a16:creationId xmlns:a16="http://schemas.microsoft.com/office/drawing/2014/main" id="{08F13C87-DB54-7F29-D2BD-D827E791CEA4}"/>
                </a:ext>
              </a:extLst>
            </p:cNvPr>
            <p:cNvSpPr/>
            <p:nvPr/>
          </p:nvSpPr>
          <p:spPr>
            <a:xfrm>
              <a:off x="6645402" y="2129027"/>
              <a:ext cx="2640330" cy="3771900"/>
            </a:xfrm>
            <a:custGeom>
              <a:avLst/>
              <a:gdLst/>
              <a:ahLst/>
              <a:cxnLst/>
              <a:rect l="l" t="t" r="r" b="b"/>
              <a:pathLst>
                <a:path w="2640329" h="3771900">
                  <a:moveTo>
                    <a:pt x="0" y="3771900"/>
                  </a:moveTo>
                  <a:lnTo>
                    <a:pt x="2640329" y="3771900"/>
                  </a:lnTo>
                  <a:lnTo>
                    <a:pt x="2640329" y="0"/>
                  </a:lnTo>
                  <a:lnTo>
                    <a:pt x="0" y="0"/>
                  </a:lnTo>
                  <a:lnTo>
                    <a:pt x="0" y="3771900"/>
                  </a:lnTo>
                  <a:close/>
                </a:path>
              </a:pathLst>
            </a:custGeom>
            <a:ln w="76200">
              <a:solidFill>
                <a:srgbClr val="FFFFFF"/>
              </a:solidFill>
            </a:ln>
          </p:spPr>
          <p:txBody>
            <a:bodyPr wrap="square" lIns="0" tIns="0" rIns="0" bIns="0" rtlCol="0"/>
            <a:lstStyle/>
            <a:p>
              <a:endParaRPr/>
            </a:p>
          </p:txBody>
        </p:sp>
        <p:pic>
          <p:nvPicPr>
            <p:cNvPr id="9" name="object 17">
              <a:extLst>
                <a:ext uri="{FF2B5EF4-FFF2-40B4-BE49-F238E27FC236}">
                  <a16:creationId xmlns:a16="http://schemas.microsoft.com/office/drawing/2014/main" id="{BD68ACD0-12FD-21A8-53BE-1E82CA3D5558}"/>
                </a:ext>
              </a:extLst>
            </p:cNvPr>
            <p:cNvPicPr/>
            <p:nvPr/>
          </p:nvPicPr>
          <p:blipFill>
            <a:blip r:embed="rId4" cstate="print"/>
            <a:stretch>
              <a:fillRect/>
            </a:stretch>
          </p:blipFill>
          <p:spPr>
            <a:xfrm>
              <a:off x="9387840" y="2167127"/>
              <a:ext cx="2563368" cy="3695700"/>
            </a:xfrm>
            <a:prstGeom prst="rect">
              <a:avLst/>
            </a:prstGeom>
            <a:ln>
              <a:noFill/>
            </a:ln>
            <a:effectLst>
              <a:outerShdw blurRad="292100" dist="139700" dir="2700000" algn="tl" rotWithShape="0">
                <a:srgbClr val="333333">
                  <a:alpha val="65000"/>
                </a:srgbClr>
              </a:outerShdw>
            </a:effectLst>
          </p:spPr>
        </p:pic>
        <p:sp>
          <p:nvSpPr>
            <p:cNvPr id="10" name="object 18">
              <a:extLst>
                <a:ext uri="{FF2B5EF4-FFF2-40B4-BE49-F238E27FC236}">
                  <a16:creationId xmlns:a16="http://schemas.microsoft.com/office/drawing/2014/main" id="{ED1613CC-0832-AFF9-477B-A01103889CF6}"/>
                </a:ext>
              </a:extLst>
            </p:cNvPr>
            <p:cNvSpPr/>
            <p:nvPr/>
          </p:nvSpPr>
          <p:spPr>
            <a:xfrm>
              <a:off x="9349740" y="2129027"/>
              <a:ext cx="2639695" cy="3771900"/>
            </a:xfrm>
            <a:custGeom>
              <a:avLst/>
              <a:gdLst/>
              <a:ahLst/>
              <a:cxnLst/>
              <a:rect l="l" t="t" r="r" b="b"/>
              <a:pathLst>
                <a:path w="2639695" h="3771900">
                  <a:moveTo>
                    <a:pt x="0" y="3771900"/>
                  </a:moveTo>
                  <a:lnTo>
                    <a:pt x="2639568" y="3771900"/>
                  </a:lnTo>
                  <a:lnTo>
                    <a:pt x="2639568" y="0"/>
                  </a:lnTo>
                  <a:lnTo>
                    <a:pt x="0" y="0"/>
                  </a:lnTo>
                  <a:lnTo>
                    <a:pt x="0" y="3771900"/>
                  </a:lnTo>
                  <a:close/>
                </a:path>
              </a:pathLst>
            </a:custGeom>
            <a:ln w="76200">
              <a:solidFill>
                <a:srgbClr val="FFFFFF"/>
              </a:solidFill>
            </a:ln>
          </p:spPr>
          <p:txBody>
            <a:bodyPr wrap="square" lIns="0" tIns="0" rIns="0" bIns="0" rtlCol="0"/>
            <a:lstStyle/>
            <a:p>
              <a:endParaRPr/>
            </a:p>
          </p:txBody>
        </p:sp>
      </p:grpSp>
    </p:spTree>
    <p:extLst>
      <p:ext uri="{BB962C8B-B14F-4D97-AF65-F5344CB8AC3E}">
        <p14:creationId xmlns:p14="http://schemas.microsoft.com/office/powerpoint/2010/main" val="1503910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99171-C3D0-7335-B8FF-D51024E60BA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9F4FBB7-7279-5588-EAEC-0DBD1B2450E6}"/>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46</a:t>
            </a:fld>
            <a:endParaRPr spc="-25"/>
          </a:p>
        </p:txBody>
      </p:sp>
      <p:sp>
        <p:nvSpPr>
          <p:cNvPr id="5" name="Title 4">
            <a:extLst>
              <a:ext uri="{FF2B5EF4-FFF2-40B4-BE49-F238E27FC236}">
                <a16:creationId xmlns:a16="http://schemas.microsoft.com/office/drawing/2014/main" id="{F944DC80-1C0B-CB76-D765-EBC31647DDEC}"/>
              </a:ext>
            </a:extLst>
          </p:cNvPr>
          <p:cNvSpPr>
            <a:spLocks noGrp="1"/>
          </p:cNvSpPr>
          <p:nvPr>
            <p:ph type="title"/>
          </p:nvPr>
        </p:nvSpPr>
        <p:spPr>
          <a:xfrm>
            <a:off x="1204595" y="2505670"/>
            <a:ext cx="9782810" cy="923330"/>
          </a:xfrm>
        </p:spPr>
        <p:txBody>
          <a:bodyPr/>
          <a:lstStyle/>
          <a:p>
            <a:pPr algn="ctr"/>
            <a:r>
              <a:rPr lang="en-US" sz="6000">
                <a:latin typeface="Lucida Sans Unicode" panose="020B0602030504020204" pitchFamily="34" charset="0"/>
                <a:cs typeface="Lucida Sans Unicode" panose="020B0602030504020204" pitchFamily="34" charset="0"/>
              </a:rPr>
              <a:t>Periodic Evaluation</a:t>
            </a:r>
          </a:p>
        </p:txBody>
      </p:sp>
    </p:spTree>
    <p:extLst>
      <p:ext uri="{BB962C8B-B14F-4D97-AF65-F5344CB8AC3E}">
        <p14:creationId xmlns:p14="http://schemas.microsoft.com/office/powerpoint/2010/main" val="1137857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24A15-1AFC-1BD7-31FE-BB9C681DA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4E88D-1394-BBE9-3AC7-C9EDD31CB90E}"/>
              </a:ext>
            </a:extLst>
          </p:cNvPr>
          <p:cNvSpPr>
            <a:spLocks noGrp="1"/>
          </p:cNvSpPr>
          <p:nvPr>
            <p:ph type="title"/>
          </p:nvPr>
        </p:nvSpPr>
        <p:spPr>
          <a:xfrm>
            <a:off x="352425" y="176213"/>
            <a:ext cx="9783763" cy="492443"/>
          </a:xfrm>
          <a:solidFill>
            <a:srgbClr val="476974"/>
          </a:solidFill>
        </p:spPr>
        <p:txBody>
          <a:bodyPr/>
          <a:lstStyle/>
          <a:p>
            <a:r>
              <a:rPr lang="en-US"/>
              <a:t>Periodic Evaluation </a:t>
            </a:r>
          </a:p>
        </p:txBody>
      </p:sp>
      <p:sp>
        <p:nvSpPr>
          <p:cNvPr id="3" name="Content Placeholder 2">
            <a:extLst>
              <a:ext uri="{FF2B5EF4-FFF2-40B4-BE49-F238E27FC236}">
                <a16:creationId xmlns:a16="http://schemas.microsoft.com/office/drawing/2014/main" id="{3DB3C685-8BB5-222A-D529-CAC64A22A5C8}"/>
              </a:ext>
            </a:extLst>
          </p:cNvPr>
          <p:cNvSpPr>
            <a:spLocks noGrp="1"/>
          </p:cNvSpPr>
          <p:nvPr>
            <p:ph type="body" idx="1"/>
          </p:nvPr>
        </p:nvSpPr>
        <p:spPr>
          <a:xfrm>
            <a:off x="352425" y="1331913"/>
            <a:ext cx="6805757" cy="4973637"/>
          </a:xfrm>
        </p:spPr>
        <p:txBody>
          <a:bodyPr>
            <a:normAutofit fontScale="92500"/>
          </a:bodyPr>
          <a:lstStyle/>
          <a:p>
            <a:pPr algn="ctr"/>
            <a:endParaRPr lang="en-US" sz="2200" b="1" i="1"/>
          </a:p>
          <a:p>
            <a:pPr algn="ctr"/>
            <a:r>
              <a:rPr lang="en-US" sz="2200" b="1" i="1"/>
              <a:t>Periodic Evaluation shall describe whether the Plan implementation, including implementation of projects and management actions, are meeting the sustainability goal in the basin. </a:t>
            </a:r>
          </a:p>
          <a:p>
            <a:endParaRPr lang="en-US" sz="2200"/>
          </a:p>
          <a:p>
            <a:r>
              <a:rPr lang="en-US" sz="2200"/>
              <a:t>Compilation of growth and water demand data from WY 2020-2024 for comparison against the 2022 Plan demand forecast</a:t>
            </a:r>
          </a:p>
          <a:p>
            <a:r>
              <a:rPr lang="en-US" sz="2200"/>
              <a:t>Review of current groundwater conditions for each sustainability indicator relative to the measurable objectives (MOs) and minimum thresholds (MTs)</a:t>
            </a:r>
          </a:p>
          <a:p>
            <a:r>
              <a:rPr lang="en-US" sz="2200"/>
              <a:t>Description of the monitoring network within the basin, including whether data gaps exist </a:t>
            </a:r>
          </a:p>
          <a:p>
            <a:r>
              <a:rPr lang="en-US" sz="2200"/>
              <a:t>Description of significant new information and whether new information warrants changes to any aspect of the Plan </a:t>
            </a:r>
          </a:p>
          <a:p>
            <a:endParaRPr lang="en-US"/>
          </a:p>
          <a:p>
            <a:endParaRPr lang="en-US"/>
          </a:p>
          <a:p>
            <a:endParaRPr lang="en-US"/>
          </a:p>
        </p:txBody>
      </p:sp>
      <p:sp>
        <p:nvSpPr>
          <p:cNvPr id="4" name="Slide Number Placeholder 3">
            <a:extLst>
              <a:ext uri="{FF2B5EF4-FFF2-40B4-BE49-F238E27FC236}">
                <a16:creationId xmlns:a16="http://schemas.microsoft.com/office/drawing/2014/main" id="{03B991A5-4BE7-0568-FBA3-76E106F325BB}"/>
              </a:ext>
            </a:extLst>
          </p:cNvPr>
          <p:cNvSpPr>
            <a:spLocks noGrp="1"/>
          </p:cNvSpPr>
          <p:nvPr>
            <p:ph type="sldNum" sz="quarter" idx="4294967295"/>
          </p:nvPr>
        </p:nvSpPr>
        <p:spPr>
          <a:xfrm>
            <a:off x="11383963" y="6367463"/>
            <a:ext cx="8080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47</a:t>
            </a:fld>
            <a:endParaRPr lang="en-US"/>
          </a:p>
        </p:txBody>
      </p:sp>
      <p:pic>
        <p:nvPicPr>
          <p:cNvPr id="6" name="Picture 5" descr="Graph on document with pen">
            <a:extLst>
              <a:ext uri="{FF2B5EF4-FFF2-40B4-BE49-F238E27FC236}">
                <a16:creationId xmlns:a16="http://schemas.microsoft.com/office/drawing/2014/main" id="{7A636BBF-CCC6-6239-2340-04BE8F230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9514" y="2038963"/>
            <a:ext cx="4528860" cy="3018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472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42C9C-489D-B30C-4D56-12A3062EB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E58417-28FF-703F-C677-646925E49FA2}"/>
              </a:ext>
            </a:extLst>
          </p:cNvPr>
          <p:cNvSpPr>
            <a:spLocks noGrp="1"/>
          </p:cNvSpPr>
          <p:nvPr>
            <p:ph type="title"/>
          </p:nvPr>
        </p:nvSpPr>
        <p:spPr>
          <a:xfrm>
            <a:off x="352425" y="176213"/>
            <a:ext cx="9783763" cy="492443"/>
          </a:xfrm>
          <a:solidFill>
            <a:srgbClr val="476974"/>
          </a:solidFill>
        </p:spPr>
        <p:txBody>
          <a:bodyPr/>
          <a:lstStyle/>
          <a:p>
            <a:r>
              <a:rPr lang="en-US"/>
              <a:t>Annual Reports </a:t>
            </a:r>
          </a:p>
        </p:txBody>
      </p:sp>
      <p:sp>
        <p:nvSpPr>
          <p:cNvPr id="3" name="Content Placeholder 2">
            <a:extLst>
              <a:ext uri="{FF2B5EF4-FFF2-40B4-BE49-F238E27FC236}">
                <a16:creationId xmlns:a16="http://schemas.microsoft.com/office/drawing/2014/main" id="{2E94AC5D-BFFA-53C7-BD5C-02874E2FCC0E}"/>
              </a:ext>
            </a:extLst>
          </p:cNvPr>
          <p:cNvSpPr>
            <a:spLocks noGrp="1"/>
          </p:cNvSpPr>
          <p:nvPr>
            <p:ph type="body" idx="1"/>
          </p:nvPr>
        </p:nvSpPr>
        <p:spPr>
          <a:xfrm>
            <a:off x="352425" y="1331913"/>
            <a:ext cx="6759575" cy="4973637"/>
          </a:xfrm>
        </p:spPr>
        <p:txBody>
          <a:bodyPr>
            <a:normAutofit/>
          </a:bodyPr>
          <a:lstStyle/>
          <a:p>
            <a:pPr marL="342900" indent="-342900">
              <a:buFont typeface="Arial" panose="020B0604020202020204" pitchFamily="34" charset="0"/>
              <a:buChar char="•"/>
            </a:pPr>
            <a:r>
              <a:rPr lang="en-US" sz="2200" b="1"/>
              <a:t>Completed each year</a:t>
            </a:r>
            <a:r>
              <a:rPr lang="en-US" sz="2200"/>
              <a:t> in accordance with SGMA to summarize groundwater conditions and the status of implementation of Projects and Management Actions in the Alternative Plan</a:t>
            </a:r>
          </a:p>
          <a:p>
            <a:pPr marL="342900" indent="-342900">
              <a:buFont typeface="Arial" panose="020B0604020202020204" pitchFamily="34" charset="0"/>
              <a:buChar char="•"/>
            </a:pPr>
            <a:r>
              <a:rPr lang="en-US" sz="2200"/>
              <a:t>Documents groundwater use</a:t>
            </a:r>
          </a:p>
          <a:p>
            <a:pPr marL="342900" indent="-342900">
              <a:buFont typeface="Arial" panose="020B0604020202020204" pitchFamily="34" charset="0"/>
              <a:buChar char="•"/>
            </a:pPr>
            <a:r>
              <a:rPr lang="en-US" sz="2200"/>
              <a:t>Conducts a groundwater balance (inflows vs outflows) and calculates the change in storage</a:t>
            </a:r>
          </a:p>
          <a:p>
            <a:pPr marL="342900" indent="-342900">
              <a:buFont typeface="Arial" panose="020B0604020202020204" pitchFamily="34" charset="0"/>
              <a:buChar char="•"/>
            </a:pPr>
            <a:r>
              <a:rPr lang="en-US" sz="2200"/>
              <a:t>Provides a summary of the sustainable management criteria for groundwater levels, groundwater storage, subsidence, and groundwater quality</a:t>
            </a:r>
          </a:p>
          <a:p>
            <a:pPr marL="342900" indent="-342900">
              <a:buFont typeface="Arial" panose="020B0604020202020204" pitchFamily="34" charset="0"/>
              <a:buChar char="•"/>
            </a:pPr>
            <a:r>
              <a:rPr lang="en-US" sz="2200" b="1"/>
              <a:t>Provides an update on objectives </a:t>
            </a:r>
            <a:r>
              <a:rPr lang="en-US" sz="2200"/>
              <a:t>met and </a:t>
            </a:r>
            <a:r>
              <a:rPr lang="en-US" sz="2200" b="1"/>
              <a:t>progress</a:t>
            </a:r>
            <a:r>
              <a:rPr lang="en-US" sz="2200"/>
              <a:t> toward </a:t>
            </a:r>
            <a:r>
              <a:rPr lang="en-US" sz="2200" b="1"/>
              <a:t>achieving</a:t>
            </a:r>
            <a:r>
              <a:rPr lang="en-US" sz="2200"/>
              <a:t> the water management </a:t>
            </a:r>
            <a:r>
              <a:rPr lang="en-US" sz="2200" b="1"/>
              <a:t>objectives </a:t>
            </a:r>
            <a:r>
              <a:rPr lang="en-US" sz="2200"/>
              <a:t>outlined in the Alternative Plan update</a:t>
            </a:r>
          </a:p>
          <a:p>
            <a:endParaRPr lang="en-US"/>
          </a:p>
          <a:p>
            <a:endParaRPr lang="en-US"/>
          </a:p>
          <a:p>
            <a:endParaRPr lang="en-US"/>
          </a:p>
        </p:txBody>
      </p:sp>
      <p:sp>
        <p:nvSpPr>
          <p:cNvPr id="4" name="Slide Number Placeholder 3">
            <a:extLst>
              <a:ext uri="{FF2B5EF4-FFF2-40B4-BE49-F238E27FC236}">
                <a16:creationId xmlns:a16="http://schemas.microsoft.com/office/drawing/2014/main" id="{0D50712B-D22E-AE3E-5735-81C2242664CC}"/>
              </a:ext>
            </a:extLst>
          </p:cNvPr>
          <p:cNvSpPr>
            <a:spLocks noGrp="1"/>
          </p:cNvSpPr>
          <p:nvPr>
            <p:ph type="sldNum" sz="quarter" idx="4294967295"/>
          </p:nvPr>
        </p:nvSpPr>
        <p:spPr>
          <a:xfrm>
            <a:off x="11383963" y="6367463"/>
            <a:ext cx="8080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164FC7-8588-4C2E-8434-C4CF19B81B43}" type="slidenum">
              <a:rPr lang="en-US" smtClean="0"/>
              <a:pPr/>
              <a:t>48</a:t>
            </a:fld>
            <a:endParaRPr lang="en-US"/>
          </a:p>
        </p:txBody>
      </p:sp>
      <p:pic>
        <p:nvPicPr>
          <p:cNvPr id="6" name="Picture 5">
            <a:extLst>
              <a:ext uri="{FF2B5EF4-FFF2-40B4-BE49-F238E27FC236}">
                <a16:creationId xmlns:a16="http://schemas.microsoft.com/office/drawing/2014/main" id="{D7C65B40-649A-C318-8713-98B2FB4E7975}"/>
              </a:ext>
            </a:extLst>
          </p:cNvPr>
          <p:cNvPicPr>
            <a:picLocks noChangeAspect="1"/>
          </p:cNvPicPr>
          <p:nvPr/>
        </p:nvPicPr>
        <p:blipFill>
          <a:blip r:embed="rId3"/>
          <a:stretch>
            <a:fillRect/>
          </a:stretch>
        </p:blipFill>
        <p:spPr>
          <a:xfrm>
            <a:off x="7446489" y="1042188"/>
            <a:ext cx="4305995" cy="5507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4840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3923538" y="923543"/>
              <a:ext cx="8268970" cy="5934710"/>
            </a:xfrm>
            <a:custGeom>
              <a:avLst/>
              <a:gdLst/>
              <a:ahLst/>
              <a:cxnLst/>
              <a:rect l="l" t="t" r="r" b="b"/>
              <a:pathLst>
                <a:path w="8268970" h="5934709">
                  <a:moveTo>
                    <a:pt x="8268461" y="0"/>
                  </a:moveTo>
                  <a:lnTo>
                    <a:pt x="0" y="0"/>
                  </a:lnTo>
                  <a:lnTo>
                    <a:pt x="0" y="5934456"/>
                  </a:lnTo>
                  <a:lnTo>
                    <a:pt x="8268461" y="5934456"/>
                  </a:lnTo>
                  <a:lnTo>
                    <a:pt x="8268461" y="0"/>
                  </a:lnTo>
                  <a:close/>
                </a:path>
              </a:pathLst>
            </a:custGeom>
            <a:solidFill>
              <a:srgbClr val="FFFFFF"/>
            </a:solidFill>
          </p:spPr>
          <p:txBody>
            <a:bodyPr wrap="square" lIns="0" tIns="0" rIns="0" bIns="0" rtlCol="0"/>
            <a:lstStyle/>
            <a:p>
              <a:endParaRPr/>
            </a:p>
          </p:txBody>
        </p:sp>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xfrm>
            <a:off x="353059" y="176656"/>
            <a:ext cx="9782810" cy="513080"/>
          </a:xfrm>
        </p:spPr>
        <p:txBody>
          <a:bodyPr vert="horz" wrap="square" lIns="0" tIns="12065" rIns="0" bIns="0" rtlCol="0">
            <a:spAutoFit/>
          </a:bodyPr>
          <a:lstStyle/>
          <a:p>
            <a:r>
              <a:rPr lang="en-US"/>
              <a:t>Is the Alternative Plan Working?</a:t>
            </a:r>
          </a:p>
        </p:txBody>
      </p:sp>
      <p:sp>
        <p:nvSpPr>
          <p:cNvPr id="13" name="Text Placeholder 12">
            <a:extLst>
              <a:ext uri="{FF2B5EF4-FFF2-40B4-BE49-F238E27FC236}">
                <a16:creationId xmlns:a16="http://schemas.microsoft.com/office/drawing/2014/main" id="{47412B43-96A4-7658-E7EE-BC3BC2AF2665}"/>
              </a:ext>
            </a:extLst>
          </p:cNvPr>
          <p:cNvSpPr>
            <a:spLocks noGrp="1"/>
          </p:cNvSpPr>
          <p:nvPr>
            <p:ph type="body" idx="1"/>
          </p:nvPr>
        </p:nvSpPr>
        <p:spPr>
          <a:xfrm>
            <a:off x="353059" y="1331562"/>
            <a:ext cx="3570479" cy="4946995"/>
          </a:xfrm>
        </p:spPr>
        <p:txBody>
          <a:bodyPr/>
          <a:lstStyle/>
          <a:p>
            <a:pPr marL="240029" marR="283210" indent="-227329" algn="l">
              <a:lnSpc>
                <a:spcPct val="70000"/>
              </a:lnSpc>
              <a:spcBef>
                <a:spcPts val="960"/>
              </a:spcBef>
              <a:buFont typeface="Arial"/>
              <a:buChar char="•"/>
              <a:tabLst>
                <a:tab pos="241300" algn="l"/>
              </a:tabLst>
            </a:pPr>
            <a:r>
              <a:rPr lang="en-US" sz="2200" b="1">
                <a:cs typeface="Calibri"/>
              </a:rPr>
              <a:t>2002:</a:t>
            </a:r>
            <a:r>
              <a:rPr lang="en-US" sz="2200" b="1" spc="-25">
                <a:cs typeface="Calibri"/>
              </a:rPr>
              <a:t> </a:t>
            </a:r>
            <a:r>
              <a:rPr lang="en-US" sz="2200" spc="-10">
                <a:cs typeface="Calibri"/>
              </a:rPr>
              <a:t>refill </a:t>
            </a:r>
            <a:r>
              <a:rPr lang="en-US" sz="2200">
                <a:cs typeface="Calibri"/>
              </a:rPr>
              <a:t>begins</a:t>
            </a:r>
            <a:r>
              <a:rPr lang="en-US" sz="2200" spc="-75">
                <a:cs typeface="Calibri"/>
              </a:rPr>
              <a:t> </a:t>
            </a:r>
            <a:r>
              <a:rPr lang="en-US" sz="2200">
                <a:cs typeface="Calibri"/>
              </a:rPr>
              <a:t>and</a:t>
            </a:r>
            <a:r>
              <a:rPr lang="en-US" sz="2200" spc="-75">
                <a:cs typeface="Calibri"/>
              </a:rPr>
              <a:t> </a:t>
            </a:r>
            <a:r>
              <a:rPr lang="en-US" sz="2200" spc="-10">
                <a:cs typeface="Calibri"/>
              </a:rPr>
              <a:t>reducing deficit  GW </a:t>
            </a:r>
            <a:r>
              <a:rPr lang="en-US" sz="2200" spc="-25">
                <a:cs typeface="Calibri"/>
              </a:rPr>
              <a:t>storage</a:t>
            </a:r>
            <a:endParaRPr lang="en-US" sz="2200">
              <a:cs typeface="Calibri"/>
            </a:endParaRPr>
          </a:p>
          <a:p>
            <a:pPr marL="240029" marR="5080" indent="-227329" algn="l">
              <a:lnSpc>
                <a:spcPct val="70000"/>
              </a:lnSpc>
              <a:spcBef>
                <a:spcPts val="1005"/>
              </a:spcBef>
              <a:buFont typeface="Arial"/>
              <a:buChar char="•"/>
              <a:tabLst>
                <a:tab pos="241300" algn="l"/>
              </a:tabLst>
            </a:pPr>
            <a:r>
              <a:rPr lang="en-US" sz="2200" b="1">
                <a:cs typeface="Calibri"/>
              </a:rPr>
              <a:t>2005:</a:t>
            </a:r>
            <a:r>
              <a:rPr lang="en-US" sz="2200" b="1" spc="-85">
                <a:cs typeface="Calibri"/>
              </a:rPr>
              <a:t> </a:t>
            </a:r>
            <a:r>
              <a:rPr lang="en-US" sz="2200">
                <a:cs typeface="Calibri"/>
              </a:rPr>
              <a:t>first</a:t>
            </a:r>
            <a:r>
              <a:rPr lang="en-US" sz="2200" spc="-55">
                <a:cs typeface="Calibri"/>
              </a:rPr>
              <a:t> </a:t>
            </a:r>
            <a:r>
              <a:rPr lang="en-US" sz="2200" spc="-10">
                <a:cs typeface="Calibri"/>
              </a:rPr>
              <a:t>annual </a:t>
            </a:r>
            <a:r>
              <a:rPr lang="en-US" sz="2200">
                <a:cs typeface="Calibri"/>
              </a:rPr>
              <a:t>surplus</a:t>
            </a:r>
            <a:r>
              <a:rPr lang="en-US" sz="2200" spc="-70">
                <a:cs typeface="Calibri"/>
              </a:rPr>
              <a:t> </a:t>
            </a:r>
            <a:r>
              <a:rPr lang="en-US" sz="2200">
                <a:cs typeface="Calibri"/>
              </a:rPr>
              <a:t>in</a:t>
            </a:r>
            <a:r>
              <a:rPr lang="en-US" sz="2200" spc="-75">
                <a:cs typeface="Calibri"/>
              </a:rPr>
              <a:t> </a:t>
            </a:r>
            <a:r>
              <a:rPr lang="en-US" sz="2200" spc="-10">
                <a:cs typeface="Calibri"/>
              </a:rPr>
              <a:t>GW storage</a:t>
            </a:r>
            <a:r>
              <a:rPr lang="en-US" sz="2200" spc="-60">
                <a:cs typeface="Calibri"/>
              </a:rPr>
              <a:t> </a:t>
            </a:r>
            <a:r>
              <a:rPr lang="en-US" sz="2200">
                <a:cs typeface="Calibri"/>
              </a:rPr>
              <a:t>in</a:t>
            </a:r>
            <a:r>
              <a:rPr lang="en-US" sz="2200" spc="-55">
                <a:cs typeface="Calibri"/>
              </a:rPr>
              <a:t> </a:t>
            </a:r>
            <a:r>
              <a:rPr lang="en-US" sz="2200" spc="-10">
                <a:cs typeface="Calibri"/>
              </a:rPr>
              <a:t>decades stabilizes </a:t>
            </a:r>
            <a:r>
              <a:rPr lang="en-US" sz="2200">
                <a:cs typeface="Calibri"/>
              </a:rPr>
              <a:t>due</a:t>
            </a:r>
            <a:r>
              <a:rPr lang="en-US" sz="2200" spc="-45">
                <a:cs typeface="Calibri"/>
              </a:rPr>
              <a:t> </a:t>
            </a:r>
            <a:r>
              <a:rPr lang="en-US" sz="2200" spc="-25">
                <a:cs typeface="Calibri"/>
              </a:rPr>
              <a:t>to </a:t>
            </a:r>
            <a:r>
              <a:rPr lang="en-US" sz="2200" spc="-10">
                <a:cs typeface="Calibri"/>
              </a:rPr>
              <a:t>conservation</a:t>
            </a:r>
            <a:r>
              <a:rPr lang="en-US" sz="2200" spc="-45">
                <a:cs typeface="Calibri"/>
              </a:rPr>
              <a:t> </a:t>
            </a:r>
            <a:r>
              <a:rPr lang="en-US" sz="2200" spc="-10">
                <a:cs typeface="Calibri"/>
              </a:rPr>
              <a:t>efforts</a:t>
            </a:r>
            <a:endParaRPr lang="en-US" sz="2200">
              <a:cs typeface="Calibri"/>
            </a:endParaRPr>
          </a:p>
          <a:p>
            <a:pPr marL="240029" marR="302260" indent="-227329" algn="l">
              <a:lnSpc>
                <a:spcPct val="70000"/>
              </a:lnSpc>
              <a:spcBef>
                <a:spcPts val="994"/>
              </a:spcBef>
              <a:buFont typeface="Arial"/>
              <a:buChar char="•"/>
              <a:tabLst>
                <a:tab pos="241300" algn="l"/>
              </a:tabLst>
            </a:pPr>
            <a:r>
              <a:rPr lang="en-US" sz="2200" b="1">
                <a:cs typeface="Calibri"/>
              </a:rPr>
              <a:t>2006: </a:t>
            </a:r>
            <a:r>
              <a:rPr lang="en-US" sz="2200">
                <a:cs typeface="Calibri"/>
              </a:rPr>
              <a:t>GW production begins decline</a:t>
            </a:r>
            <a:r>
              <a:rPr lang="en-US" sz="2200" spc="-25">
                <a:cs typeface="Calibri"/>
              </a:rPr>
              <a:t> </a:t>
            </a:r>
          </a:p>
          <a:p>
            <a:pPr marL="240029" marR="302260" indent="-227329" algn="l">
              <a:lnSpc>
                <a:spcPct val="70000"/>
              </a:lnSpc>
              <a:spcBef>
                <a:spcPts val="994"/>
              </a:spcBef>
              <a:buFont typeface="Arial"/>
              <a:buChar char="•"/>
              <a:tabLst>
                <a:tab pos="241300" algn="l"/>
              </a:tabLst>
            </a:pPr>
            <a:r>
              <a:rPr lang="en-US" sz="2200" b="1">
                <a:cs typeface="Calibri"/>
              </a:rPr>
              <a:t>2009:</a:t>
            </a:r>
            <a:r>
              <a:rPr lang="en-US" sz="2200" b="1" spc="-65">
                <a:cs typeface="Calibri"/>
              </a:rPr>
              <a:t> </a:t>
            </a:r>
            <a:r>
              <a:rPr lang="en-US" sz="2200">
                <a:cs typeface="Calibri"/>
              </a:rPr>
              <a:t>the</a:t>
            </a:r>
            <a:r>
              <a:rPr lang="en-US" sz="2200" spc="-35">
                <a:cs typeface="Calibri"/>
              </a:rPr>
              <a:t> </a:t>
            </a:r>
            <a:r>
              <a:rPr lang="en-US" sz="2200" spc="-25">
                <a:cs typeface="Calibri"/>
              </a:rPr>
              <a:t>10-</a:t>
            </a:r>
            <a:r>
              <a:rPr lang="en-US" sz="2200">
                <a:cs typeface="Calibri"/>
              </a:rPr>
              <a:t>year </a:t>
            </a:r>
            <a:r>
              <a:rPr lang="en-US" sz="2200" spc="-25">
                <a:cs typeface="Calibri"/>
              </a:rPr>
              <a:t>	</a:t>
            </a:r>
            <a:r>
              <a:rPr lang="en-US" sz="2200" spc="-75">
                <a:cs typeface="Calibri"/>
              </a:rPr>
              <a:t> </a:t>
            </a:r>
            <a:r>
              <a:rPr lang="en-US" sz="2200" spc="-10">
                <a:cs typeface="Calibri"/>
              </a:rPr>
              <a:t>average</a:t>
            </a:r>
            <a:r>
              <a:rPr lang="en-US" sz="2200" spc="-75">
                <a:cs typeface="Calibri"/>
              </a:rPr>
              <a:t> change </a:t>
            </a:r>
            <a:r>
              <a:rPr lang="en-US" sz="2200">
                <a:cs typeface="Calibri"/>
              </a:rPr>
              <a:t>in</a:t>
            </a:r>
            <a:r>
              <a:rPr lang="en-US" sz="2200" spc="-60">
                <a:cs typeface="Calibri"/>
              </a:rPr>
              <a:t> </a:t>
            </a:r>
            <a:r>
              <a:rPr lang="en-US" sz="2200" spc="-10">
                <a:cs typeface="Calibri"/>
              </a:rPr>
              <a:t>storage</a:t>
            </a:r>
            <a:r>
              <a:rPr lang="en-US" sz="2200" spc="-60">
                <a:cs typeface="Calibri"/>
              </a:rPr>
              <a:t> </a:t>
            </a:r>
            <a:r>
              <a:rPr lang="en-US" sz="2200">
                <a:cs typeface="Calibri"/>
              </a:rPr>
              <a:t>shows</a:t>
            </a:r>
            <a:r>
              <a:rPr lang="en-US" sz="2200" spc="-60">
                <a:cs typeface="Calibri"/>
              </a:rPr>
              <a:t> </a:t>
            </a:r>
            <a:r>
              <a:rPr lang="en-US" sz="2200" spc="-25">
                <a:cs typeface="Calibri"/>
              </a:rPr>
              <a:t>net </a:t>
            </a:r>
            <a:r>
              <a:rPr lang="en-US" sz="2200" spc="-10">
                <a:cs typeface="Calibri"/>
              </a:rPr>
              <a:t>increase</a:t>
            </a:r>
            <a:endParaRPr lang="en-US" sz="2200">
              <a:cs typeface="Calibri"/>
            </a:endParaRPr>
          </a:p>
          <a:p>
            <a:pPr marL="240029" marR="320040" indent="-227329" algn="l">
              <a:lnSpc>
                <a:spcPct val="70000"/>
              </a:lnSpc>
              <a:spcBef>
                <a:spcPts val="1005"/>
              </a:spcBef>
              <a:buFont typeface="Arial"/>
              <a:buChar char="•"/>
              <a:tabLst>
                <a:tab pos="241300" algn="l"/>
              </a:tabLst>
            </a:pPr>
            <a:r>
              <a:rPr lang="en-US" sz="2200" b="1" spc="-10">
                <a:cs typeface="Calibri"/>
              </a:rPr>
              <a:t>2019-2024: </a:t>
            </a:r>
            <a:r>
              <a:rPr lang="en-US" sz="2200" spc="-10">
                <a:cs typeface="Calibri"/>
              </a:rPr>
              <a:t>water inflow stabilizes and minimal change in storge </a:t>
            </a:r>
          </a:p>
          <a:p>
            <a:pPr marL="240029" marR="320040" indent="-227329" algn="l">
              <a:lnSpc>
                <a:spcPct val="70000"/>
              </a:lnSpc>
              <a:spcBef>
                <a:spcPts val="1005"/>
              </a:spcBef>
              <a:buFont typeface="Arial"/>
              <a:buChar char="•"/>
              <a:tabLst>
                <a:tab pos="241300" algn="l"/>
              </a:tabLst>
            </a:pPr>
            <a:r>
              <a:rPr lang="en-US" sz="2200" b="1" spc="-10">
                <a:cs typeface="Calibri"/>
              </a:rPr>
              <a:t>Sustainable 	</a:t>
            </a:r>
            <a:r>
              <a:rPr lang="en-US" sz="2200" b="1">
                <a:cs typeface="Calibri"/>
              </a:rPr>
              <a:t>management</a:t>
            </a:r>
            <a:r>
              <a:rPr lang="en-US" sz="2200" b="1" spc="-130">
                <a:cs typeface="Calibri"/>
              </a:rPr>
              <a:t> </a:t>
            </a:r>
            <a:r>
              <a:rPr lang="en-US" sz="2200" b="1" spc="-10">
                <a:cs typeface="Calibri"/>
              </a:rPr>
              <a:t>works! </a:t>
            </a:r>
            <a:endParaRPr lang="en-US" sz="2200" b="1">
              <a:solidFill>
                <a:srgbClr val="FF0000"/>
              </a:solidFill>
              <a:cs typeface="Calibri"/>
            </a:endParaRPr>
          </a:p>
          <a:p>
            <a:endParaRPr lang="en-US"/>
          </a:p>
        </p:txBody>
      </p:sp>
      <p:sp>
        <p:nvSpPr>
          <p:cNvPr id="8" name="object 8"/>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49</a:t>
            </a:fld>
            <a:endParaRPr lang="en-US"/>
          </a:p>
        </p:txBody>
      </p:sp>
      <p:sp>
        <p:nvSpPr>
          <p:cNvPr id="9" name="object 9"/>
          <p:cNvSpPr txBox="1"/>
          <p:nvPr/>
        </p:nvSpPr>
        <p:spPr>
          <a:xfrm>
            <a:off x="5120894" y="6574028"/>
            <a:ext cx="6090920" cy="234038"/>
          </a:xfrm>
          <a:prstGeom prst="rect">
            <a:avLst/>
          </a:prstGeom>
        </p:spPr>
        <p:txBody>
          <a:bodyPr vert="horz" wrap="square" lIns="0" tIns="0" rIns="0" bIns="0" rtlCol="0">
            <a:spAutoFit/>
          </a:bodyPr>
          <a:lstStyle/>
          <a:p>
            <a:pPr marL="12700">
              <a:lnSpc>
                <a:spcPts val="1810"/>
              </a:lnSpc>
            </a:pPr>
            <a:r>
              <a:rPr sz="1800">
                <a:latin typeface="Calibri"/>
                <a:cs typeface="Calibri"/>
              </a:rPr>
              <a:t>Source:</a:t>
            </a:r>
            <a:r>
              <a:rPr sz="1800" spc="-50">
                <a:latin typeface="Calibri"/>
                <a:cs typeface="Calibri"/>
              </a:rPr>
              <a:t> </a:t>
            </a:r>
            <a:r>
              <a:rPr sz="1800">
                <a:latin typeface="Calibri"/>
                <a:cs typeface="Calibri"/>
              </a:rPr>
              <a:t>Mission</a:t>
            </a:r>
            <a:r>
              <a:rPr sz="1800" spc="-55">
                <a:latin typeface="Calibri"/>
                <a:cs typeface="Calibri"/>
              </a:rPr>
              <a:t> </a:t>
            </a:r>
            <a:r>
              <a:rPr sz="1800">
                <a:latin typeface="Calibri"/>
                <a:cs typeface="Calibri"/>
              </a:rPr>
              <a:t>Creek</a:t>
            </a:r>
            <a:r>
              <a:rPr sz="1800" spc="-55">
                <a:latin typeface="Calibri"/>
                <a:cs typeface="Calibri"/>
              </a:rPr>
              <a:t> </a:t>
            </a:r>
            <a:r>
              <a:rPr sz="1800">
                <a:latin typeface="Calibri"/>
                <a:cs typeface="Calibri"/>
              </a:rPr>
              <a:t>Subbasin</a:t>
            </a:r>
            <a:r>
              <a:rPr sz="1800" spc="-45">
                <a:latin typeface="Calibri"/>
                <a:cs typeface="Calibri"/>
              </a:rPr>
              <a:t> </a:t>
            </a:r>
            <a:r>
              <a:rPr sz="1800">
                <a:latin typeface="Calibri"/>
                <a:cs typeface="Calibri"/>
              </a:rPr>
              <a:t>Annual</a:t>
            </a:r>
            <a:r>
              <a:rPr sz="1800" spc="-50">
                <a:latin typeface="Calibri"/>
                <a:cs typeface="Calibri"/>
              </a:rPr>
              <a:t> </a:t>
            </a:r>
            <a:r>
              <a:rPr sz="1800">
                <a:latin typeface="Calibri"/>
                <a:cs typeface="Calibri"/>
              </a:rPr>
              <a:t>Report</a:t>
            </a:r>
            <a:r>
              <a:rPr sz="1800" spc="-55">
                <a:latin typeface="Calibri"/>
                <a:cs typeface="Calibri"/>
              </a:rPr>
              <a:t> </a:t>
            </a:r>
            <a:r>
              <a:rPr sz="1800">
                <a:latin typeface="Calibri"/>
                <a:cs typeface="Calibri"/>
              </a:rPr>
              <a:t>for</a:t>
            </a:r>
            <a:r>
              <a:rPr sz="1800" spc="-50">
                <a:latin typeface="Calibri"/>
                <a:cs typeface="Calibri"/>
              </a:rPr>
              <a:t> </a:t>
            </a:r>
            <a:r>
              <a:rPr sz="1800">
                <a:latin typeface="Calibri"/>
                <a:cs typeface="Calibri"/>
              </a:rPr>
              <a:t>WY</a:t>
            </a:r>
            <a:r>
              <a:rPr sz="1800" spc="-55">
                <a:latin typeface="Calibri"/>
                <a:cs typeface="Calibri"/>
              </a:rPr>
              <a:t> </a:t>
            </a:r>
            <a:r>
              <a:rPr sz="1800" spc="-10">
                <a:latin typeface="Calibri"/>
                <a:cs typeface="Calibri"/>
              </a:rPr>
              <a:t>20</a:t>
            </a:r>
            <a:r>
              <a:rPr lang="en-US" spc="-10">
                <a:latin typeface="Calibri"/>
                <a:cs typeface="Calibri"/>
              </a:rPr>
              <a:t>23</a:t>
            </a:r>
            <a:r>
              <a:rPr sz="1800" spc="-10">
                <a:latin typeface="Calibri"/>
                <a:cs typeface="Calibri"/>
              </a:rPr>
              <a:t>-</a:t>
            </a:r>
            <a:r>
              <a:rPr sz="1800" spc="-20">
                <a:latin typeface="Calibri"/>
                <a:cs typeface="Calibri"/>
              </a:rPr>
              <a:t>20</a:t>
            </a:r>
            <a:r>
              <a:rPr lang="en-US" sz="1800" spc="-20">
                <a:latin typeface="Calibri"/>
                <a:cs typeface="Calibri"/>
              </a:rPr>
              <a:t>24</a:t>
            </a:r>
            <a:endParaRPr sz="1800">
              <a:latin typeface="Calibri"/>
              <a:cs typeface="Calibri"/>
            </a:endParaRPr>
          </a:p>
        </p:txBody>
      </p:sp>
      <p:pic>
        <p:nvPicPr>
          <p:cNvPr id="11" name="Picture 10" descr="A graph of different colored lines&#10;&#10;AI-generated content may be incorrect.">
            <a:extLst>
              <a:ext uri="{FF2B5EF4-FFF2-40B4-BE49-F238E27FC236}">
                <a16:creationId xmlns:a16="http://schemas.microsoft.com/office/drawing/2014/main" id="{8255AB53-DD7A-0B5A-DF3F-046A9DFAF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030" y="934973"/>
            <a:ext cx="7698748" cy="5528565"/>
          </a:xfrm>
          <a:prstGeom prst="rect">
            <a:avLst/>
          </a:prstGeom>
        </p:spPr>
      </p:pic>
      <p:sp>
        <p:nvSpPr>
          <p:cNvPr id="7" name="TextBox 6">
            <a:extLst>
              <a:ext uri="{FF2B5EF4-FFF2-40B4-BE49-F238E27FC236}">
                <a16:creationId xmlns:a16="http://schemas.microsoft.com/office/drawing/2014/main" id="{248CF247-E306-51F9-C824-259133B70CAB}"/>
              </a:ext>
            </a:extLst>
          </p:cNvPr>
          <p:cNvSpPr txBox="1"/>
          <p:nvPr/>
        </p:nvSpPr>
        <p:spPr>
          <a:xfrm>
            <a:off x="85574" y="6606547"/>
            <a:ext cx="2182747" cy="276999"/>
          </a:xfrm>
          <a:prstGeom prst="rect">
            <a:avLst/>
          </a:prstGeom>
          <a:noFill/>
        </p:spPr>
        <p:txBody>
          <a:bodyPr wrap="square" rtlCol="0">
            <a:spAutoFit/>
          </a:bodyPr>
          <a:lstStyle/>
          <a:p>
            <a:r>
              <a:rPr lang="en-US" sz="1200">
                <a:latin typeface="+mn-lt"/>
              </a:rPr>
              <a:t>GW- Groundwater*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D842-A57C-59FF-C19D-B6CB6A0B23FA}"/>
              </a:ext>
            </a:extLst>
          </p:cNvPr>
          <p:cNvSpPr>
            <a:spLocks noGrp="1"/>
          </p:cNvSpPr>
          <p:nvPr>
            <p:ph type="title"/>
          </p:nvPr>
        </p:nvSpPr>
        <p:spPr>
          <a:xfrm>
            <a:off x="353059" y="176656"/>
            <a:ext cx="9782810" cy="492443"/>
          </a:xfrm>
        </p:spPr>
        <p:txBody>
          <a:bodyPr/>
          <a:lstStyle/>
          <a:p>
            <a:r>
              <a:rPr lang="en-US"/>
              <a:t>Mission Creek Subbasin</a:t>
            </a:r>
          </a:p>
        </p:txBody>
      </p:sp>
      <p:sp>
        <p:nvSpPr>
          <p:cNvPr id="3" name="Text Placeholder 2">
            <a:extLst>
              <a:ext uri="{FF2B5EF4-FFF2-40B4-BE49-F238E27FC236}">
                <a16:creationId xmlns:a16="http://schemas.microsoft.com/office/drawing/2014/main" id="{5B5EA13E-1A63-B46F-0FAE-8F437AA24A8A}"/>
              </a:ext>
            </a:extLst>
          </p:cNvPr>
          <p:cNvSpPr>
            <a:spLocks noGrp="1"/>
          </p:cNvSpPr>
          <p:nvPr>
            <p:ph type="body" idx="1"/>
          </p:nvPr>
        </p:nvSpPr>
        <p:spPr>
          <a:xfrm>
            <a:off x="353059" y="1331562"/>
            <a:ext cx="2435861" cy="4436086"/>
          </a:xfrm>
        </p:spPr>
        <p:txBody>
          <a:bodyPr wrap="square" lIns="0" tIns="0" rIns="0" bIns="0" anchor="t">
            <a:spAutoFit/>
          </a:bodyPr>
          <a:lstStyle/>
          <a:p>
            <a:pPr marL="241300" marR="283210" indent="-228600">
              <a:lnSpc>
                <a:spcPts val="2690"/>
              </a:lnSpc>
              <a:spcBef>
                <a:spcPts val="750"/>
              </a:spcBef>
              <a:buFont typeface="Arial"/>
              <a:buChar char="•"/>
              <a:tabLst>
                <a:tab pos="241300" algn="l"/>
              </a:tabLst>
            </a:pPr>
            <a:r>
              <a:rPr lang="en-US" sz="2200" spc="-10">
                <a:cs typeface="Calibri"/>
              </a:rPr>
              <a:t>Wedge shape</a:t>
            </a:r>
            <a:endParaRPr lang="en-US" sz="2200"/>
          </a:p>
          <a:p>
            <a:pPr marL="241300" marR="283210" indent="-228600">
              <a:lnSpc>
                <a:spcPts val="2690"/>
              </a:lnSpc>
              <a:spcBef>
                <a:spcPts val="750"/>
              </a:spcBef>
              <a:buFont typeface="Arial"/>
              <a:buChar char="•"/>
              <a:tabLst>
                <a:tab pos="241300" algn="l"/>
              </a:tabLst>
            </a:pPr>
            <a:r>
              <a:rPr lang="en-US" sz="2200" spc="-10">
                <a:cs typeface="Calibri"/>
              </a:rPr>
              <a:t>Fault controlled</a:t>
            </a:r>
            <a:endParaRPr lang="en-US" sz="2200" spc="-10">
              <a:ea typeface="Calibri"/>
              <a:cs typeface="Calibri"/>
            </a:endParaRPr>
          </a:p>
          <a:p>
            <a:pPr marL="241300" marR="5080" indent="-228600">
              <a:lnSpc>
                <a:spcPct val="80000"/>
              </a:lnSpc>
              <a:spcBef>
                <a:spcPts val="1019"/>
              </a:spcBef>
              <a:buFont typeface="Arial"/>
              <a:buChar char="•"/>
              <a:tabLst>
                <a:tab pos="241300" algn="l"/>
              </a:tabLst>
            </a:pPr>
            <a:r>
              <a:rPr lang="en-US" sz="2200">
                <a:cs typeface="Calibri"/>
              </a:rPr>
              <a:t>Northern area remote mostly federal land </a:t>
            </a:r>
            <a:endParaRPr lang="en-US" sz="2200">
              <a:ea typeface="Calibri"/>
              <a:cs typeface="Calibri"/>
            </a:endParaRPr>
          </a:p>
          <a:p>
            <a:pPr marL="241300" marR="5080" indent="-228600">
              <a:lnSpc>
                <a:spcPct val="80000"/>
              </a:lnSpc>
              <a:spcBef>
                <a:spcPts val="1019"/>
              </a:spcBef>
              <a:buFont typeface="Arial"/>
              <a:buChar char="•"/>
              <a:tabLst>
                <a:tab pos="241300" algn="l"/>
              </a:tabLst>
            </a:pPr>
            <a:r>
              <a:rPr lang="en-US" sz="2200">
                <a:cs typeface="Calibri"/>
              </a:rPr>
              <a:t>Southern area of Indio Hills consolidated sediments and not populated</a:t>
            </a:r>
            <a:endParaRPr lang="en-US" sz="2200">
              <a:ea typeface="Calibri"/>
              <a:cs typeface="Calibri"/>
            </a:endParaRPr>
          </a:p>
          <a:p>
            <a:pPr marL="241300" marR="5080" indent="-228600">
              <a:lnSpc>
                <a:spcPct val="80000"/>
              </a:lnSpc>
              <a:spcBef>
                <a:spcPts val="1019"/>
              </a:spcBef>
              <a:buFont typeface="Arial"/>
              <a:buChar char="•"/>
              <a:tabLst>
                <a:tab pos="241300" algn="l"/>
              </a:tabLst>
            </a:pPr>
            <a:r>
              <a:rPr lang="en-US" sz="2200" spc="-10">
                <a:cs typeface="Calibri"/>
              </a:rPr>
              <a:t>Adjacent basins are also managed and partial fault control</a:t>
            </a:r>
            <a:endParaRPr lang="en-US" sz="2200" spc="-10">
              <a:ea typeface="Calibri"/>
              <a:cs typeface="Calibri"/>
            </a:endParaRPr>
          </a:p>
          <a:p>
            <a:endParaRPr lang="en-US"/>
          </a:p>
        </p:txBody>
      </p:sp>
      <p:pic>
        <p:nvPicPr>
          <p:cNvPr id="4" name="Picture 3">
            <a:extLst>
              <a:ext uri="{FF2B5EF4-FFF2-40B4-BE49-F238E27FC236}">
                <a16:creationId xmlns:a16="http://schemas.microsoft.com/office/drawing/2014/main" id="{13991445-0CDB-45F7-03B7-DA7B39A838CD}"/>
              </a:ext>
            </a:extLst>
          </p:cNvPr>
          <p:cNvPicPr>
            <a:picLocks noChangeAspect="1"/>
          </p:cNvPicPr>
          <p:nvPr/>
        </p:nvPicPr>
        <p:blipFill>
          <a:blip r:embed="rId3"/>
          <a:stretch>
            <a:fillRect/>
          </a:stretch>
        </p:blipFill>
        <p:spPr>
          <a:xfrm>
            <a:off x="2978084" y="911775"/>
            <a:ext cx="9213916" cy="5946225"/>
          </a:xfrm>
          <a:prstGeom prst="rect">
            <a:avLst/>
          </a:prstGeom>
        </p:spPr>
      </p:pic>
      <p:pic>
        <p:nvPicPr>
          <p:cNvPr id="5" name="Picture 4">
            <a:extLst>
              <a:ext uri="{FF2B5EF4-FFF2-40B4-BE49-F238E27FC236}">
                <a16:creationId xmlns:a16="http://schemas.microsoft.com/office/drawing/2014/main" id="{337A530E-F302-CF9C-305D-4168C9B069EA}"/>
              </a:ext>
            </a:extLst>
          </p:cNvPr>
          <p:cNvPicPr>
            <a:picLocks noChangeAspect="1"/>
          </p:cNvPicPr>
          <p:nvPr/>
        </p:nvPicPr>
        <p:blipFill>
          <a:blip r:embed="rId4"/>
          <a:stretch>
            <a:fillRect/>
          </a:stretch>
        </p:blipFill>
        <p:spPr>
          <a:xfrm>
            <a:off x="2978084" y="4818743"/>
            <a:ext cx="2416628" cy="2039257"/>
          </a:xfrm>
          <a:prstGeom prst="rect">
            <a:avLst/>
          </a:prstGeom>
        </p:spPr>
      </p:pic>
    </p:spTree>
    <p:extLst>
      <p:ext uri="{BB962C8B-B14F-4D97-AF65-F5344CB8AC3E}">
        <p14:creationId xmlns:p14="http://schemas.microsoft.com/office/powerpoint/2010/main" val="3263339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50</a:t>
            </a:fld>
            <a:endParaRPr spc="-25"/>
          </a:p>
        </p:txBody>
      </p:sp>
      <p:sp>
        <p:nvSpPr>
          <p:cNvPr id="5" name="Title 4">
            <a:extLst>
              <a:ext uri="{FF2B5EF4-FFF2-40B4-BE49-F238E27FC236}">
                <a16:creationId xmlns:a16="http://schemas.microsoft.com/office/drawing/2014/main" id="{1E08C7E1-0B22-6123-FF99-FF1C333E9176}"/>
              </a:ext>
            </a:extLst>
          </p:cNvPr>
          <p:cNvSpPr>
            <a:spLocks noGrp="1"/>
          </p:cNvSpPr>
          <p:nvPr>
            <p:ph type="title"/>
          </p:nvPr>
        </p:nvSpPr>
        <p:spPr>
          <a:xfrm>
            <a:off x="1204595" y="2505670"/>
            <a:ext cx="9782810" cy="1846659"/>
          </a:xfrm>
        </p:spPr>
        <p:txBody>
          <a:bodyPr/>
          <a:lstStyle/>
          <a:p>
            <a:pPr algn="ctr"/>
            <a:r>
              <a:rPr lang="en-US" sz="6000">
                <a:latin typeface="Lucida Sans Unicode" panose="020B0602030504020204" pitchFamily="34" charset="0"/>
                <a:cs typeface="Lucida Sans Unicode" panose="020B0602030504020204" pitchFamily="34" charset="0"/>
              </a:rPr>
              <a:t>Mission Creek Subbasin Alternative Plan Update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E420-D916-7924-806F-6BCF5C3E386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FC07CC7-9A9E-5843-8C8E-766FB442EC42}"/>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97011B28-C82A-1DDC-4298-991AC9E7CDEC}"/>
              </a:ext>
            </a:extLst>
          </p:cNvPr>
          <p:cNvSpPr txBox="1">
            <a:spLocks noGrp="1"/>
          </p:cNvSpPr>
          <p:nvPr>
            <p:ph type="title"/>
          </p:nvPr>
        </p:nvSpPr>
        <p:spPr>
          <a:xfrm>
            <a:off x="353059" y="176656"/>
            <a:ext cx="9782810" cy="513080"/>
          </a:xfrm>
        </p:spPr>
        <p:txBody>
          <a:bodyPr vert="horz" wrap="square" lIns="0" tIns="12065" rIns="0" bIns="0" rtlCol="0">
            <a:spAutoFit/>
          </a:bodyPr>
          <a:lstStyle/>
          <a:p>
            <a:r>
              <a:rPr lang="en-US"/>
              <a:t>Questions to be Answered in Alternative Plan Update</a:t>
            </a:r>
          </a:p>
        </p:txBody>
      </p:sp>
      <p:sp>
        <p:nvSpPr>
          <p:cNvPr id="8" name="Text Placeholder 7">
            <a:extLst>
              <a:ext uri="{FF2B5EF4-FFF2-40B4-BE49-F238E27FC236}">
                <a16:creationId xmlns:a16="http://schemas.microsoft.com/office/drawing/2014/main" id="{BF4BE8AF-C59C-2687-533C-5E6B70E0BAD5}"/>
              </a:ext>
            </a:extLst>
          </p:cNvPr>
          <p:cNvSpPr>
            <a:spLocks noGrp="1"/>
          </p:cNvSpPr>
          <p:nvPr>
            <p:ph type="body" idx="1"/>
          </p:nvPr>
        </p:nvSpPr>
        <p:spPr>
          <a:xfrm>
            <a:off x="353059" y="1331562"/>
            <a:ext cx="9454132" cy="4770537"/>
          </a:xfrm>
        </p:spPr>
        <p:txBody>
          <a:bodyPr/>
          <a:lstStyle/>
          <a:p>
            <a:pPr marL="240029" indent="-227329">
              <a:lnSpc>
                <a:spcPct val="100000"/>
              </a:lnSpc>
              <a:spcBef>
                <a:spcPts val="1295"/>
              </a:spcBef>
              <a:buFont typeface="Arial"/>
              <a:buChar char="•"/>
              <a:tabLst>
                <a:tab pos="240029" algn="l"/>
              </a:tabLst>
            </a:pPr>
            <a:r>
              <a:rPr lang="en-US" sz="2200">
                <a:cs typeface="Calibri"/>
              </a:rPr>
              <a:t>Are</a:t>
            </a:r>
            <a:r>
              <a:rPr lang="en-US" sz="2200" spc="-65">
                <a:cs typeface="Calibri"/>
              </a:rPr>
              <a:t> </a:t>
            </a:r>
            <a:r>
              <a:rPr lang="en-US" sz="2200">
                <a:cs typeface="Calibri"/>
              </a:rPr>
              <a:t>projections</a:t>
            </a:r>
            <a:r>
              <a:rPr lang="en-US" sz="2200" spc="-75">
                <a:cs typeface="Calibri"/>
              </a:rPr>
              <a:t> </a:t>
            </a:r>
            <a:r>
              <a:rPr lang="en-US" sz="2200">
                <a:cs typeface="Calibri"/>
              </a:rPr>
              <a:t>of</a:t>
            </a:r>
            <a:r>
              <a:rPr lang="en-US" sz="2200" spc="-65">
                <a:cs typeface="Calibri"/>
              </a:rPr>
              <a:t> </a:t>
            </a:r>
            <a:r>
              <a:rPr lang="en-US" sz="2200">
                <a:cs typeface="Calibri"/>
              </a:rPr>
              <a:t>population</a:t>
            </a:r>
            <a:r>
              <a:rPr lang="en-US" sz="2200" spc="-70">
                <a:cs typeface="Calibri"/>
              </a:rPr>
              <a:t> </a:t>
            </a:r>
            <a:r>
              <a:rPr lang="en-US" sz="2200">
                <a:cs typeface="Calibri"/>
              </a:rPr>
              <a:t>growth</a:t>
            </a:r>
            <a:r>
              <a:rPr lang="en-US" sz="2200" spc="-75">
                <a:cs typeface="Calibri"/>
              </a:rPr>
              <a:t> </a:t>
            </a:r>
            <a:r>
              <a:rPr lang="en-US" sz="2200">
                <a:cs typeface="Calibri"/>
              </a:rPr>
              <a:t>and</a:t>
            </a:r>
            <a:r>
              <a:rPr lang="en-US" sz="2200" spc="-65">
                <a:cs typeface="Calibri"/>
              </a:rPr>
              <a:t> </a:t>
            </a:r>
            <a:r>
              <a:rPr lang="en-US" sz="2200">
                <a:cs typeface="Calibri"/>
              </a:rPr>
              <a:t>water</a:t>
            </a:r>
            <a:r>
              <a:rPr lang="en-US" sz="2200" spc="-60">
                <a:cs typeface="Calibri"/>
              </a:rPr>
              <a:t> </a:t>
            </a:r>
            <a:r>
              <a:rPr lang="en-US" sz="2200" spc="-10">
                <a:cs typeface="Calibri"/>
              </a:rPr>
              <a:t>use/demand</a:t>
            </a:r>
            <a:r>
              <a:rPr lang="en-US" sz="2200" spc="-60">
                <a:cs typeface="Calibri"/>
              </a:rPr>
              <a:t> </a:t>
            </a:r>
            <a:r>
              <a:rPr lang="en-US" sz="2200">
                <a:cs typeface="Calibri"/>
              </a:rPr>
              <a:t>from</a:t>
            </a:r>
            <a:r>
              <a:rPr lang="en-US" sz="2200" spc="-60">
                <a:cs typeface="Calibri"/>
              </a:rPr>
              <a:t> 2022</a:t>
            </a:r>
            <a:r>
              <a:rPr lang="en-US" sz="2200" spc="-90">
                <a:cs typeface="Calibri"/>
              </a:rPr>
              <a:t> </a:t>
            </a:r>
            <a:r>
              <a:rPr lang="en-US" sz="2200">
                <a:cs typeface="Calibri"/>
              </a:rPr>
              <a:t>still</a:t>
            </a:r>
            <a:r>
              <a:rPr lang="en-US" sz="2200" spc="-70">
                <a:cs typeface="Calibri"/>
              </a:rPr>
              <a:t> </a:t>
            </a:r>
            <a:r>
              <a:rPr lang="en-US" sz="2200" spc="-10">
                <a:cs typeface="Calibri"/>
              </a:rPr>
              <a:t>valid?</a:t>
            </a:r>
            <a:endParaRPr lang="en-US" sz="2200">
              <a:cs typeface="Calibri"/>
            </a:endParaRPr>
          </a:p>
          <a:p>
            <a:pPr marL="240029" indent="-227329">
              <a:lnSpc>
                <a:spcPct val="100000"/>
              </a:lnSpc>
              <a:spcBef>
                <a:spcPts val="1200"/>
              </a:spcBef>
              <a:buFont typeface="Arial"/>
              <a:buChar char="•"/>
              <a:tabLst>
                <a:tab pos="240029" algn="l"/>
              </a:tabLst>
            </a:pPr>
            <a:r>
              <a:rPr lang="en-US" sz="2200">
                <a:cs typeface="Calibri"/>
              </a:rPr>
              <a:t>What</a:t>
            </a:r>
            <a:r>
              <a:rPr lang="en-US" sz="2200" spc="-70">
                <a:cs typeface="Calibri"/>
              </a:rPr>
              <a:t> </a:t>
            </a:r>
            <a:r>
              <a:rPr lang="en-US" sz="2200">
                <a:cs typeface="Calibri"/>
              </a:rPr>
              <a:t>new</a:t>
            </a:r>
            <a:r>
              <a:rPr lang="en-US" sz="2200" spc="-70">
                <a:cs typeface="Calibri"/>
              </a:rPr>
              <a:t> </a:t>
            </a:r>
            <a:r>
              <a:rPr lang="en-US" sz="2200" spc="-10">
                <a:cs typeface="Calibri"/>
              </a:rPr>
              <a:t>factors/conditions</a:t>
            </a:r>
            <a:r>
              <a:rPr lang="en-US" sz="2200" spc="-95">
                <a:cs typeface="Calibri"/>
              </a:rPr>
              <a:t> </a:t>
            </a:r>
            <a:r>
              <a:rPr lang="en-US" sz="2200">
                <a:cs typeface="Calibri"/>
              </a:rPr>
              <a:t>could</a:t>
            </a:r>
            <a:r>
              <a:rPr lang="en-US" sz="2200" spc="-80">
                <a:cs typeface="Calibri"/>
              </a:rPr>
              <a:t> </a:t>
            </a:r>
            <a:r>
              <a:rPr lang="en-US" sz="2200">
                <a:cs typeface="Calibri"/>
              </a:rPr>
              <a:t>affect</a:t>
            </a:r>
            <a:r>
              <a:rPr lang="en-US" sz="2200" spc="-70">
                <a:cs typeface="Calibri"/>
              </a:rPr>
              <a:t> </a:t>
            </a:r>
            <a:r>
              <a:rPr lang="en-US" sz="2200">
                <a:cs typeface="Calibri"/>
              </a:rPr>
              <a:t>future</a:t>
            </a:r>
            <a:r>
              <a:rPr lang="en-US" sz="2200" spc="-65">
                <a:cs typeface="Calibri"/>
              </a:rPr>
              <a:t> </a:t>
            </a:r>
            <a:r>
              <a:rPr lang="en-US" sz="2200">
                <a:cs typeface="Calibri"/>
              </a:rPr>
              <a:t>water</a:t>
            </a:r>
            <a:r>
              <a:rPr lang="en-US" sz="2200" spc="-80">
                <a:cs typeface="Calibri"/>
              </a:rPr>
              <a:t> </a:t>
            </a:r>
            <a:r>
              <a:rPr lang="en-US" sz="2200">
                <a:cs typeface="Calibri"/>
              </a:rPr>
              <a:t>demand</a:t>
            </a:r>
            <a:r>
              <a:rPr lang="en-US" sz="2200" spc="-70">
                <a:cs typeface="Calibri"/>
              </a:rPr>
              <a:t> </a:t>
            </a:r>
            <a:r>
              <a:rPr lang="en-US" sz="2200">
                <a:cs typeface="Calibri"/>
              </a:rPr>
              <a:t>and</a:t>
            </a:r>
            <a:r>
              <a:rPr lang="en-US" sz="2200" spc="-85">
                <a:cs typeface="Calibri"/>
              </a:rPr>
              <a:t> </a:t>
            </a:r>
            <a:r>
              <a:rPr lang="en-US" sz="2200" spc="-10">
                <a:cs typeface="Calibri"/>
              </a:rPr>
              <a:t>supplies?</a:t>
            </a:r>
          </a:p>
          <a:p>
            <a:pPr marL="240029" indent="-227329">
              <a:lnSpc>
                <a:spcPct val="100000"/>
              </a:lnSpc>
              <a:spcBef>
                <a:spcPts val="1200"/>
              </a:spcBef>
              <a:buFont typeface="Arial"/>
              <a:buChar char="•"/>
              <a:tabLst>
                <a:tab pos="240029" algn="l"/>
              </a:tabLst>
            </a:pPr>
            <a:r>
              <a:rPr lang="en-US" sz="2200" spc="-10">
                <a:cs typeface="Calibri"/>
              </a:rPr>
              <a:t>What is the current status of groundwater conditions and are we meeting the thresholds? </a:t>
            </a:r>
            <a:endParaRPr lang="en-US" sz="2200">
              <a:cs typeface="Calibri"/>
            </a:endParaRPr>
          </a:p>
          <a:p>
            <a:pPr marL="240029" marR="5080" indent="-227329">
              <a:lnSpc>
                <a:spcPct val="100000"/>
              </a:lnSpc>
              <a:spcBef>
                <a:spcPts val="1205"/>
              </a:spcBef>
              <a:buFont typeface="Arial"/>
              <a:buChar char="•"/>
              <a:tabLst>
                <a:tab pos="241300" algn="l"/>
              </a:tabLst>
            </a:pPr>
            <a:r>
              <a:rPr lang="en-US" sz="2200">
                <a:cs typeface="Calibri"/>
              </a:rPr>
              <a:t>What</a:t>
            </a:r>
            <a:r>
              <a:rPr lang="en-US" sz="2200" spc="-70">
                <a:cs typeface="Calibri"/>
              </a:rPr>
              <a:t> </a:t>
            </a:r>
            <a:r>
              <a:rPr lang="en-US" sz="2200">
                <a:cs typeface="Calibri"/>
              </a:rPr>
              <a:t>is</a:t>
            </a:r>
            <a:r>
              <a:rPr lang="en-US" sz="2200" spc="-80">
                <a:cs typeface="Calibri"/>
              </a:rPr>
              <a:t> </a:t>
            </a:r>
            <a:r>
              <a:rPr lang="en-US" sz="2200">
                <a:cs typeface="Calibri"/>
              </a:rPr>
              <a:t>the</a:t>
            </a:r>
            <a:r>
              <a:rPr lang="en-US" sz="2200" spc="-65">
                <a:cs typeface="Calibri"/>
              </a:rPr>
              <a:t> </a:t>
            </a:r>
            <a:r>
              <a:rPr lang="en-US" sz="2200">
                <a:cs typeface="Calibri"/>
              </a:rPr>
              <a:t>status</a:t>
            </a:r>
            <a:r>
              <a:rPr lang="en-US" sz="2200" spc="-70">
                <a:cs typeface="Calibri"/>
              </a:rPr>
              <a:t> </a:t>
            </a:r>
            <a:r>
              <a:rPr lang="en-US" sz="2200">
                <a:cs typeface="Calibri"/>
              </a:rPr>
              <a:t>of</a:t>
            </a:r>
            <a:r>
              <a:rPr lang="en-US" sz="2200" spc="-70">
                <a:cs typeface="Calibri"/>
              </a:rPr>
              <a:t> </a:t>
            </a:r>
            <a:r>
              <a:rPr lang="en-US" sz="2200">
                <a:cs typeface="Calibri"/>
              </a:rPr>
              <a:t>existing</a:t>
            </a:r>
            <a:r>
              <a:rPr lang="en-US" sz="2200" spc="-65">
                <a:cs typeface="Calibri"/>
              </a:rPr>
              <a:t> </a:t>
            </a:r>
            <a:r>
              <a:rPr lang="en-US" sz="2200">
                <a:cs typeface="Calibri"/>
              </a:rPr>
              <a:t>management</a:t>
            </a:r>
            <a:r>
              <a:rPr lang="en-US" sz="2200" spc="-75">
                <a:cs typeface="Calibri"/>
              </a:rPr>
              <a:t> </a:t>
            </a:r>
            <a:r>
              <a:rPr lang="en-US" sz="2200">
                <a:cs typeface="Calibri"/>
              </a:rPr>
              <a:t>actions?</a:t>
            </a:r>
            <a:r>
              <a:rPr lang="en-US" sz="2200" spc="-85">
                <a:cs typeface="Calibri"/>
              </a:rPr>
              <a:t> </a:t>
            </a:r>
            <a:r>
              <a:rPr lang="en-US" sz="2200">
                <a:cs typeface="Calibri"/>
              </a:rPr>
              <a:t>And</a:t>
            </a:r>
            <a:r>
              <a:rPr lang="en-US" sz="2200" spc="-70">
                <a:cs typeface="Calibri"/>
              </a:rPr>
              <a:t> </a:t>
            </a:r>
            <a:r>
              <a:rPr lang="en-US" sz="2200">
                <a:cs typeface="Calibri"/>
              </a:rPr>
              <a:t>are</a:t>
            </a:r>
            <a:r>
              <a:rPr lang="en-US" sz="2200" spc="-65">
                <a:cs typeface="Calibri"/>
              </a:rPr>
              <a:t> </a:t>
            </a:r>
            <a:r>
              <a:rPr lang="en-US" sz="2200">
                <a:cs typeface="Calibri"/>
              </a:rPr>
              <a:t>there</a:t>
            </a:r>
            <a:r>
              <a:rPr lang="en-US" sz="2200" spc="-60">
                <a:cs typeface="Calibri"/>
              </a:rPr>
              <a:t> </a:t>
            </a:r>
            <a:r>
              <a:rPr lang="en-US" sz="2200">
                <a:cs typeface="Calibri"/>
              </a:rPr>
              <a:t>any</a:t>
            </a:r>
            <a:r>
              <a:rPr lang="en-US" sz="2200" spc="-65">
                <a:cs typeface="Calibri"/>
              </a:rPr>
              <a:t> </a:t>
            </a:r>
            <a:r>
              <a:rPr lang="en-US" sz="2200">
                <a:cs typeface="Calibri"/>
              </a:rPr>
              <a:t>new</a:t>
            </a:r>
            <a:r>
              <a:rPr lang="en-US" sz="2200" spc="-65">
                <a:cs typeface="Calibri"/>
              </a:rPr>
              <a:t> </a:t>
            </a:r>
            <a:r>
              <a:rPr lang="en-US" sz="2200" spc="-10">
                <a:cs typeface="Calibri"/>
              </a:rPr>
              <a:t>actions </a:t>
            </a:r>
            <a:r>
              <a:rPr lang="en-US" sz="2200">
                <a:cs typeface="Calibri"/>
              </a:rPr>
              <a:t>to</a:t>
            </a:r>
            <a:r>
              <a:rPr lang="en-US" sz="2200" spc="-45">
                <a:cs typeface="Calibri"/>
              </a:rPr>
              <a:t> </a:t>
            </a:r>
            <a:r>
              <a:rPr lang="en-US" sz="2200" spc="-10">
                <a:cs typeface="Calibri"/>
              </a:rPr>
              <a:t>consider?</a:t>
            </a:r>
            <a:endParaRPr lang="en-US" sz="2200">
              <a:cs typeface="Calibri"/>
            </a:endParaRPr>
          </a:p>
          <a:p>
            <a:pPr marL="240029" indent="-227329">
              <a:lnSpc>
                <a:spcPct val="100000"/>
              </a:lnSpc>
              <a:spcBef>
                <a:spcPts val="1200"/>
              </a:spcBef>
              <a:buFont typeface="Arial"/>
              <a:buChar char="•"/>
              <a:tabLst>
                <a:tab pos="240029" algn="l"/>
              </a:tabLst>
            </a:pPr>
            <a:r>
              <a:rPr lang="en-US" sz="2200">
                <a:cs typeface="Calibri"/>
              </a:rPr>
              <a:t>Is</a:t>
            </a:r>
            <a:r>
              <a:rPr lang="en-US" sz="2200" spc="-75">
                <a:cs typeface="Calibri"/>
              </a:rPr>
              <a:t> </a:t>
            </a:r>
            <a:r>
              <a:rPr lang="en-US" sz="2200">
                <a:cs typeface="Calibri"/>
              </a:rPr>
              <a:t>the</a:t>
            </a:r>
            <a:r>
              <a:rPr lang="en-US" sz="2200" spc="-60">
                <a:cs typeface="Calibri"/>
              </a:rPr>
              <a:t> </a:t>
            </a:r>
            <a:r>
              <a:rPr lang="en-US" sz="2200">
                <a:cs typeface="Calibri"/>
              </a:rPr>
              <a:t>current</a:t>
            </a:r>
            <a:r>
              <a:rPr lang="en-US" sz="2200" spc="-50">
                <a:cs typeface="Calibri"/>
              </a:rPr>
              <a:t> </a:t>
            </a:r>
            <a:r>
              <a:rPr lang="en-US" sz="2200">
                <a:cs typeface="Calibri"/>
              </a:rPr>
              <a:t>Plan</a:t>
            </a:r>
            <a:r>
              <a:rPr lang="en-US" sz="2200" spc="-75">
                <a:cs typeface="Calibri"/>
              </a:rPr>
              <a:t> </a:t>
            </a:r>
            <a:r>
              <a:rPr lang="en-US" sz="2200" spc="-10">
                <a:cs typeface="Calibri"/>
              </a:rPr>
              <a:t>implementation</a:t>
            </a:r>
            <a:r>
              <a:rPr lang="en-US" sz="2200" spc="-70">
                <a:cs typeface="Calibri"/>
              </a:rPr>
              <a:t> </a:t>
            </a:r>
            <a:r>
              <a:rPr lang="en-US" sz="2200">
                <a:cs typeface="Calibri"/>
              </a:rPr>
              <a:t>schedule</a:t>
            </a:r>
            <a:r>
              <a:rPr lang="en-US" sz="2200" spc="-55">
                <a:cs typeface="Calibri"/>
              </a:rPr>
              <a:t> </a:t>
            </a:r>
            <a:r>
              <a:rPr lang="en-US" sz="2200" spc="-10">
                <a:cs typeface="Calibri"/>
              </a:rPr>
              <a:t>appropriate?</a:t>
            </a:r>
            <a:endParaRPr lang="en-US" sz="2200">
              <a:cs typeface="Calibri"/>
            </a:endParaRPr>
          </a:p>
          <a:p>
            <a:pPr marL="240029" indent="-227329">
              <a:lnSpc>
                <a:spcPct val="100000"/>
              </a:lnSpc>
              <a:spcBef>
                <a:spcPts val="1200"/>
              </a:spcBef>
              <a:buFont typeface="Arial"/>
              <a:buChar char="•"/>
              <a:tabLst>
                <a:tab pos="240029" algn="l"/>
              </a:tabLst>
            </a:pPr>
            <a:r>
              <a:rPr lang="en-US" sz="2200">
                <a:cs typeface="Calibri"/>
              </a:rPr>
              <a:t>What</a:t>
            </a:r>
            <a:r>
              <a:rPr lang="en-US" sz="2200" spc="-60">
                <a:cs typeface="Calibri"/>
              </a:rPr>
              <a:t> </a:t>
            </a:r>
            <a:r>
              <a:rPr lang="en-US" sz="2200">
                <a:cs typeface="Calibri"/>
              </a:rPr>
              <a:t>goals</a:t>
            </a:r>
            <a:r>
              <a:rPr lang="en-US" sz="2200" spc="-70">
                <a:cs typeface="Calibri"/>
              </a:rPr>
              <a:t> </a:t>
            </a:r>
            <a:r>
              <a:rPr lang="en-US" sz="2200">
                <a:cs typeface="Calibri"/>
              </a:rPr>
              <a:t>and</a:t>
            </a:r>
            <a:r>
              <a:rPr lang="en-US" sz="2200" spc="-60">
                <a:cs typeface="Calibri"/>
              </a:rPr>
              <a:t> </a:t>
            </a:r>
            <a:r>
              <a:rPr lang="en-US" sz="2200">
                <a:cs typeface="Calibri"/>
              </a:rPr>
              <a:t>criteria</a:t>
            </a:r>
            <a:r>
              <a:rPr lang="en-US" sz="2200" spc="-60">
                <a:cs typeface="Calibri"/>
              </a:rPr>
              <a:t> </a:t>
            </a:r>
            <a:r>
              <a:rPr lang="en-US" sz="2200">
                <a:cs typeface="Calibri"/>
              </a:rPr>
              <a:t>are</a:t>
            </a:r>
            <a:r>
              <a:rPr lang="en-US" sz="2200" spc="-55">
                <a:cs typeface="Calibri"/>
              </a:rPr>
              <a:t> </a:t>
            </a:r>
            <a:r>
              <a:rPr lang="en-US" sz="2200" spc="-10">
                <a:cs typeface="Calibri"/>
              </a:rPr>
              <a:t>appropriate</a:t>
            </a:r>
            <a:r>
              <a:rPr lang="en-US" sz="2200" spc="-55">
                <a:cs typeface="Calibri"/>
              </a:rPr>
              <a:t> </a:t>
            </a:r>
            <a:r>
              <a:rPr lang="en-US" sz="2200">
                <a:cs typeface="Calibri"/>
              </a:rPr>
              <a:t>to</a:t>
            </a:r>
            <a:r>
              <a:rPr lang="en-US" sz="2200" spc="-65">
                <a:cs typeface="Calibri"/>
              </a:rPr>
              <a:t> </a:t>
            </a:r>
            <a:r>
              <a:rPr lang="en-US" sz="2200">
                <a:cs typeface="Calibri"/>
              </a:rPr>
              <a:t>define</a:t>
            </a:r>
            <a:r>
              <a:rPr lang="en-US" sz="2200" spc="-45">
                <a:cs typeface="Calibri"/>
              </a:rPr>
              <a:t> </a:t>
            </a:r>
            <a:r>
              <a:rPr lang="en-US" sz="2200" spc="-10">
                <a:cs typeface="Calibri"/>
              </a:rPr>
              <a:t>groundwater</a:t>
            </a:r>
            <a:r>
              <a:rPr lang="en-US" sz="2200" spc="-55">
                <a:cs typeface="Calibri"/>
              </a:rPr>
              <a:t> </a:t>
            </a:r>
            <a:r>
              <a:rPr lang="en-US" sz="2200" spc="-10">
                <a:cs typeface="Calibri"/>
              </a:rPr>
              <a:t>sustainability?</a:t>
            </a:r>
            <a:endParaRPr lang="en-US" sz="2200">
              <a:cs typeface="Calibri"/>
            </a:endParaRPr>
          </a:p>
          <a:p>
            <a:endParaRPr lang="en-US"/>
          </a:p>
        </p:txBody>
      </p:sp>
      <p:sp>
        <p:nvSpPr>
          <p:cNvPr id="5" name="object 5">
            <a:extLst>
              <a:ext uri="{FF2B5EF4-FFF2-40B4-BE49-F238E27FC236}">
                <a16:creationId xmlns:a16="http://schemas.microsoft.com/office/drawing/2014/main" id="{AB06CA66-74AE-B8DB-FADC-D2A20839C78F}"/>
              </a:ext>
            </a:extLst>
          </p:cNvPr>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51</a:t>
            </a:fld>
            <a:endParaRPr lang="en-US"/>
          </a:p>
        </p:txBody>
      </p:sp>
    </p:spTree>
    <p:extLst>
      <p:ext uri="{BB962C8B-B14F-4D97-AF65-F5344CB8AC3E}">
        <p14:creationId xmlns:p14="http://schemas.microsoft.com/office/powerpoint/2010/main" val="925435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Tasks to Prepare the 2027 Alternative Plan Update</a:t>
            </a:r>
          </a:p>
        </p:txBody>
      </p:sp>
      <p:sp>
        <p:nvSpPr>
          <p:cNvPr id="8" name="Text Placeholder 7">
            <a:extLst>
              <a:ext uri="{FF2B5EF4-FFF2-40B4-BE49-F238E27FC236}">
                <a16:creationId xmlns:a16="http://schemas.microsoft.com/office/drawing/2014/main" id="{F8727B39-DC20-106A-5458-877209E6CFD1}"/>
              </a:ext>
            </a:extLst>
          </p:cNvPr>
          <p:cNvSpPr>
            <a:spLocks noGrp="1"/>
          </p:cNvSpPr>
          <p:nvPr>
            <p:ph type="body" idx="1"/>
          </p:nvPr>
        </p:nvSpPr>
        <p:spPr>
          <a:xfrm>
            <a:off x="353059" y="1331562"/>
            <a:ext cx="11172452" cy="4560223"/>
          </a:xfrm>
        </p:spPr>
        <p:txBody>
          <a:bodyPr/>
          <a:lstStyle/>
          <a:p>
            <a:pPr marL="240029" indent="-227329">
              <a:spcBef>
                <a:spcPts val="1295"/>
              </a:spcBef>
              <a:buFont typeface="Arial"/>
              <a:buChar char="•"/>
              <a:tabLst>
                <a:tab pos="240029" algn="l"/>
              </a:tabLst>
            </a:pPr>
            <a:r>
              <a:rPr lang="en-US" sz="2200">
                <a:cs typeface="Calibri"/>
              </a:rPr>
              <a:t>Assess</a:t>
            </a:r>
            <a:r>
              <a:rPr lang="en-US" sz="2200" spc="-65">
                <a:cs typeface="Calibri"/>
              </a:rPr>
              <a:t> </a:t>
            </a:r>
            <a:r>
              <a:rPr lang="en-US" sz="2200">
                <a:cs typeface="Calibri"/>
              </a:rPr>
              <a:t>the</a:t>
            </a:r>
            <a:r>
              <a:rPr lang="en-US" sz="2200" spc="-55">
                <a:cs typeface="Calibri"/>
              </a:rPr>
              <a:t> </a:t>
            </a:r>
            <a:r>
              <a:rPr lang="en-US" sz="2200">
                <a:cs typeface="Calibri"/>
              </a:rPr>
              <a:t>existing</a:t>
            </a:r>
            <a:r>
              <a:rPr lang="en-US" sz="2200" spc="-55">
                <a:cs typeface="Calibri"/>
              </a:rPr>
              <a:t> </a:t>
            </a:r>
            <a:r>
              <a:rPr lang="en-US" sz="2200" spc="-10">
                <a:cs typeface="Calibri"/>
              </a:rPr>
              <a:t>Alternative</a:t>
            </a:r>
            <a:r>
              <a:rPr lang="en-US" sz="2200" spc="-55">
                <a:cs typeface="Calibri"/>
              </a:rPr>
              <a:t> </a:t>
            </a:r>
            <a:r>
              <a:rPr lang="en-US" sz="2200" spc="-20">
                <a:cs typeface="Calibri"/>
              </a:rPr>
              <a:t>Plan</a:t>
            </a:r>
            <a:endParaRPr lang="en-US" sz="2200">
              <a:cs typeface="Calibri"/>
            </a:endParaRPr>
          </a:p>
          <a:p>
            <a:pPr marL="240029" indent="-227329">
              <a:lnSpc>
                <a:spcPct val="100000"/>
              </a:lnSpc>
              <a:spcBef>
                <a:spcPts val="1295"/>
              </a:spcBef>
              <a:buFont typeface="Arial"/>
              <a:buChar char="•"/>
              <a:tabLst>
                <a:tab pos="240029" algn="l"/>
              </a:tabLst>
            </a:pPr>
            <a:r>
              <a:rPr lang="en-US" sz="2200">
                <a:cs typeface="Calibri"/>
              </a:rPr>
              <a:t>Update population projections, water demand, and supply assumptions</a:t>
            </a:r>
          </a:p>
          <a:p>
            <a:pPr marL="240029" indent="-227329">
              <a:lnSpc>
                <a:spcPct val="100000"/>
              </a:lnSpc>
              <a:spcBef>
                <a:spcPts val="1200"/>
              </a:spcBef>
              <a:buFont typeface="Arial"/>
              <a:buChar char="•"/>
              <a:tabLst>
                <a:tab pos="240029" algn="l"/>
              </a:tabLst>
            </a:pPr>
            <a:r>
              <a:rPr lang="en-US" sz="2200">
                <a:cs typeface="Calibri"/>
              </a:rPr>
              <a:t>Update the groundwater model with recent 5 years of pumping, recharge and water level data and check calibration</a:t>
            </a:r>
          </a:p>
          <a:p>
            <a:pPr marL="240029" indent="-227329">
              <a:lnSpc>
                <a:spcPct val="100000"/>
              </a:lnSpc>
              <a:spcBef>
                <a:spcPts val="1200"/>
              </a:spcBef>
              <a:buFont typeface="Arial"/>
              <a:buChar char="•"/>
              <a:tabLst>
                <a:tab pos="240029" algn="l"/>
              </a:tabLst>
            </a:pPr>
            <a:r>
              <a:rPr lang="en-US" sz="2200" spc="-10">
                <a:cs typeface="Calibri"/>
              </a:rPr>
              <a:t>Evaluate and if needed update the Management Actions</a:t>
            </a:r>
          </a:p>
          <a:p>
            <a:pPr marL="240029" indent="-227329">
              <a:lnSpc>
                <a:spcPct val="100000"/>
              </a:lnSpc>
              <a:spcBef>
                <a:spcPts val="1200"/>
              </a:spcBef>
              <a:buFont typeface="Arial"/>
              <a:buChar char="•"/>
              <a:tabLst>
                <a:tab pos="240029" algn="l"/>
              </a:tabLst>
            </a:pPr>
            <a:r>
              <a:rPr lang="en-US" sz="2200" spc="-10">
                <a:cs typeface="Calibri"/>
              </a:rPr>
              <a:t>Update the groundwater model forecast using the updated model, water demand and supply assumptions, and management actions</a:t>
            </a:r>
            <a:endParaRPr lang="en-US" sz="2200">
              <a:cs typeface="Calibri"/>
            </a:endParaRPr>
          </a:p>
          <a:p>
            <a:pPr marL="240029" marR="5080" indent="-227329">
              <a:lnSpc>
                <a:spcPct val="100000"/>
              </a:lnSpc>
              <a:spcBef>
                <a:spcPts val="1205"/>
              </a:spcBef>
              <a:buFont typeface="Arial"/>
              <a:buChar char="•"/>
              <a:tabLst>
                <a:tab pos="241300" algn="l"/>
              </a:tabLst>
            </a:pPr>
            <a:r>
              <a:rPr lang="en-US" sz="2200">
                <a:cs typeface="Calibri"/>
              </a:rPr>
              <a:t>Evaluate sustainable management criteria for undesirable results based on the groundwater model forecast.  </a:t>
            </a:r>
          </a:p>
          <a:p>
            <a:pPr marL="240029" indent="-227329">
              <a:lnSpc>
                <a:spcPct val="100000"/>
              </a:lnSpc>
              <a:spcBef>
                <a:spcPts val="915"/>
              </a:spcBef>
              <a:buFont typeface="Arial"/>
              <a:buChar char="•"/>
              <a:tabLst>
                <a:tab pos="240029" algn="l"/>
              </a:tabLst>
            </a:pPr>
            <a:r>
              <a:rPr lang="en-US" sz="2200">
                <a:cs typeface="Calibri"/>
              </a:rPr>
              <a:t>Assess</a:t>
            </a:r>
            <a:r>
              <a:rPr lang="en-US" sz="2200" spc="-80">
                <a:cs typeface="Calibri"/>
              </a:rPr>
              <a:t> </a:t>
            </a:r>
            <a:r>
              <a:rPr lang="en-US" sz="2200">
                <a:cs typeface="Calibri"/>
              </a:rPr>
              <a:t>data</a:t>
            </a:r>
            <a:r>
              <a:rPr lang="en-US" sz="2200" spc="-75">
                <a:cs typeface="Calibri"/>
              </a:rPr>
              <a:t> </a:t>
            </a:r>
            <a:r>
              <a:rPr lang="en-US" sz="2200">
                <a:cs typeface="Calibri"/>
              </a:rPr>
              <a:t>collection/monitoring</a:t>
            </a:r>
            <a:r>
              <a:rPr lang="en-US" sz="2200" spc="-100">
                <a:cs typeface="Calibri"/>
              </a:rPr>
              <a:t> </a:t>
            </a:r>
            <a:r>
              <a:rPr lang="en-US" sz="2200" spc="-10">
                <a:cs typeface="Calibri"/>
              </a:rPr>
              <a:t>programs</a:t>
            </a:r>
            <a:endParaRPr lang="en-US" sz="2200">
              <a:cs typeface="Calibri"/>
            </a:endParaRPr>
          </a:p>
          <a:p>
            <a:endParaRPr lang="en-US"/>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0">
                <a:latin typeface="Lucida Sans Unicode" panose="020B0602030504020204" pitchFamily="34" charset="0"/>
                <a:cs typeface="Lucida Sans Unicode" panose="020B0602030504020204" pitchFamily="34" charset="0"/>
              </a:rPr>
              <a:t>POLL</a:t>
            </a:r>
            <a:r>
              <a:rPr lang="en-US" spc="-20">
                <a:latin typeface="Lucida Sans Unicode" panose="020B0602030504020204" pitchFamily="34" charset="0"/>
                <a:cs typeface="Lucida Sans Unicode" panose="020B0602030504020204" pitchFamily="34" charset="0"/>
              </a:rPr>
              <a:t> Question #4</a:t>
            </a:r>
            <a:endParaRPr spc="-20">
              <a:latin typeface="Lucida Sans Unicode" panose="020B0602030504020204" pitchFamily="34" charset="0"/>
              <a:cs typeface="Lucida Sans Unicode" panose="020B0602030504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53</a:t>
            </a:fld>
            <a:endParaRPr spc="-25"/>
          </a:p>
        </p:txBody>
      </p:sp>
      <p:sp>
        <p:nvSpPr>
          <p:cNvPr id="4" name="object 4"/>
          <p:cNvSpPr txBox="1"/>
          <p:nvPr/>
        </p:nvSpPr>
        <p:spPr>
          <a:xfrm>
            <a:off x="557505" y="1255127"/>
            <a:ext cx="6083755" cy="5203348"/>
          </a:xfrm>
          <a:prstGeom prst="rect">
            <a:avLst/>
          </a:prstGeom>
        </p:spPr>
        <p:txBody>
          <a:bodyPr vert="horz" wrap="square" lIns="0" tIns="47625" rIns="0" bIns="0" rtlCol="0" anchor="t">
            <a:spAutoFit/>
          </a:bodyPr>
          <a:lstStyle/>
          <a:p>
            <a:pPr marL="12700">
              <a:spcBef>
                <a:spcPts val="375"/>
              </a:spcBef>
              <a:tabLst>
                <a:tab pos="240665" algn="l"/>
              </a:tabLst>
            </a:pPr>
            <a:r>
              <a:rPr sz="2800" b="1">
                <a:latin typeface="Calibri"/>
                <a:cs typeface="Calibri"/>
              </a:rPr>
              <a:t>My</a:t>
            </a:r>
            <a:r>
              <a:rPr sz="2800" b="1" spc="-45">
                <a:latin typeface="Calibri"/>
                <a:cs typeface="Calibri"/>
              </a:rPr>
              <a:t> </a:t>
            </a:r>
            <a:r>
              <a:rPr sz="2800" b="1">
                <a:latin typeface="Calibri"/>
                <a:cs typeface="Calibri"/>
              </a:rPr>
              <a:t>concerns</a:t>
            </a:r>
            <a:r>
              <a:rPr sz="2800" b="1" spc="-35">
                <a:latin typeface="Calibri"/>
                <a:cs typeface="Calibri"/>
              </a:rPr>
              <a:t> </a:t>
            </a:r>
            <a:r>
              <a:rPr sz="2800" b="1">
                <a:latin typeface="Calibri"/>
                <a:cs typeface="Calibri"/>
              </a:rPr>
              <a:t>about</a:t>
            </a:r>
            <a:r>
              <a:rPr lang="en-US" sz="2800" b="1" spc="-40">
                <a:latin typeface="Calibri"/>
                <a:cs typeface="Calibri"/>
              </a:rPr>
              <a:t> ground</a:t>
            </a:r>
            <a:r>
              <a:rPr lang="en-US" sz="2800" b="1">
                <a:latin typeface="Calibri"/>
                <a:cs typeface="Calibri"/>
              </a:rPr>
              <a:t>water and water </a:t>
            </a:r>
            <a:r>
              <a:rPr sz="2800" b="1" spc="-20">
                <a:latin typeface="Calibri"/>
                <a:cs typeface="Calibri"/>
              </a:rPr>
              <a:t>are</a:t>
            </a:r>
            <a:r>
              <a:rPr sz="2800" spc="-20">
                <a:latin typeface="Calibri"/>
                <a:cs typeface="Calibri"/>
              </a:rPr>
              <a:t>:</a:t>
            </a:r>
            <a:endParaRPr sz="2800">
              <a:latin typeface="Calibri"/>
              <a:cs typeface="Calibri"/>
            </a:endParaRPr>
          </a:p>
          <a:p>
            <a:pPr marL="457200" indent="-457200" algn="l">
              <a:buAutoNum type="arabicPeriod"/>
              <a:tabLst>
                <a:tab pos="697230" algn="l"/>
              </a:tabLst>
            </a:pPr>
            <a:r>
              <a:rPr lang="en-US" sz="2400" spc="-10">
                <a:latin typeface="Aptos"/>
                <a:cs typeface="Calibri"/>
              </a:rPr>
              <a:t>Water supply reliability </a:t>
            </a:r>
          </a:p>
          <a:p>
            <a:pPr marL="457200" indent="-457200" algn="l">
              <a:spcBef>
                <a:spcPts val="240"/>
              </a:spcBef>
              <a:buAutoNum type="arabicPeriod"/>
              <a:tabLst>
                <a:tab pos="697230" algn="l"/>
              </a:tabLst>
            </a:pPr>
            <a:r>
              <a:rPr lang="en-US" sz="2400" spc="-10">
                <a:latin typeface="Aptos"/>
                <a:cs typeface="Calibri"/>
              </a:rPr>
              <a:t>Water quality </a:t>
            </a:r>
          </a:p>
          <a:p>
            <a:pPr marL="457200" indent="-457200" algn="l">
              <a:spcBef>
                <a:spcPts val="240"/>
              </a:spcBef>
              <a:buAutoNum type="arabicPeriod"/>
              <a:tabLst>
                <a:tab pos="697230" algn="l"/>
              </a:tabLst>
            </a:pPr>
            <a:r>
              <a:rPr lang="en-US" sz="2400" spc="-10">
                <a:latin typeface="Aptos"/>
                <a:cs typeface="Calibri"/>
              </a:rPr>
              <a:t>Declining levels </a:t>
            </a:r>
          </a:p>
          <a:p>
            <a:pPr marL="457200" indent="-457200" algn="l">
              <a:spcBef>
                <a:spcPts val="240"/>
              </a:spcBef>
              <a:buAutoNum type="arabicPeriod"/>
              <a:tabLst>
                <a:tab pos="697230" algn="l"/>
              </a:tabLst>
            </a:pPr>
            <a:r>
              <a:rPr lang="en-US" sz="2400" spc="-10">
                <a:latin typeface="Aptos"/>
                <a:cs typeface="Calibri"/>
              </a:rPr>
              <a:t>Expensive /Water rates </a:t>
            </a:r>
          </a:p>
          <a:p>
            <a:pPr marL="457200" indent="-457200" algn="l">
              <a:spcBef>
                <a:spcPts val="240"/>
              </a:spcBef>
              <a:buAutoNum type="arabicPeriod"/>
              <a:tabLst>
                <a:tab pos="697230" algn="l"/>
              </a:tabLst>
            </a:pPr>
            <a:r>
              <a:rPr lang="en-US" sz="2400" spc="-10">
                <a:latin typeface="Aptos"/>
                <a:cs typeface="Calibri"/>
              </a:rPr>
              <a:t>Subsidence (sinking land) </a:t>
            </a:r>
          </a:p>
          <a:p>
            <a:pPr marL="457200" indent="-457200" algn="l">
              <a:spcBef>
                <a:spcPts val="240"/>
              </a:spcBef>
              <a:buAutoNum type="arabicPeriod"/>
              <a:tabLst>
                <a:tab pos="697230" algn="l"/>
              </a:tabLst>
            </a:pPr>
            <a:r>
              <a:rPr lang="en-US" sz="2400" spc="-10">
                <a:latin typeface="Aptos"/>
                <a:cs typeface="Calibri"/>
              </a:rPr>
              <a:t>Conservation</a:t>
            </a:r>
          </a:p>
          <a:p>
            <a:pPr marL="457200" indent="-457200" algn="l">
              <a:spcBef>
                <a:spcPts val="240"/>
              </a:spcBef>
              <a:buAutoNum type="arabicPeriod"/>
              <a:tabLst>
                <a:tab pos="697230" algn="l"/>
              </a:tabLst>
            </a:pPr>
            <a:r>
              <a:rPr lang="en-US" sz="2400" spc="-10">
                <a:latin typeface="Aptos"/>
                <a:cs typeface="Calibri"/>
              </a:rPr>
              <a:t>Drought </a:t>
            </a:r>
          </a:p>
          <a:p>
            <a:pPr marL="457200" indent="-457200" algn="l">
              <a:spcBef>
                <a:spcPts val="240"/>
              </a:spcBef>
              <a:buAutoNum type="arabicPeriod"/>
              <a:tabLst>
                <a:tab pos="697230" algn="l"/>
              </a:tabLst>
            </a:pPr>
            <a:r>
              <a:rPr lang="en-US" sz="2400" spc="-10">
                <a:latin typeface="Aptos"/>
                <a:cs typeface="Calibri"/>
              </a:rPr>
              <a:t>Recycled water </a:t>
            </a:r>
          </a:p>
          <a:p>
            <a:pPr marL="457200" indent="-457200" algn="l">
              <a:spcBef>
                <a:spcPts val="240"/>
              </a:spcBef>
              <a:buAutoNum type="arabicPeriod"/>
              <a:tabLst>
                <a:tab pos="697230" algn="l"/>
              </a:tabLst>
            </a:pPr>
            <a:r>
              <a:rPr lang="en-US" sz="2400" spc="-10">
                <a:latin typeface="Aptos"/>
                <a:cs typeface="Calibri"/>
              </a:rPr>
              <a:t>Drinking Water Quality </a:t>
            </a:r>
          </a:p>
          <a:p>
            <a:pPr marL="457200" indent="-457200" algn="l">
              <a:spcBef>
                <a:spcPts val="240"/>
              </a:spcBef>
              <a:buAutoNum type="arabicPeriod"/>
              <a:tabLst>
                <a:tab pos="697230" algn="l"/>
              </a:tabLst>
            </a:pPr>
            <a:r>
              <a:rPr lang="en-US" sz="2400" spc="-10">
                <a:latin typeface="Aptos"/>
                <a:cs typeface="Calibri"/>
              </a:rPr>
              <a:t>Other </a:t>
            </a:r>
            <a:endParaRPr lang="en-US"/>
          </a:p>
          <a:p>
            <a:pPr algn="l">
              <a:buAutoNum type="arabicPeriod"/>
              <a:tabLst>
                <a:tab pos="697230" algn="l"/>
              </a:tabLst>
            </a:pPr>
            <a:endParaRPr sz="2400" spc="-10">
              <a:latin typeface="Calibri"/>
              <a:cs typeface="Calibri"/>
            </a:endParaRPr>
          </a:p>
        </p:txBody>
      </p:sp>
      <p:pic>
        <p:nvPicPr>
          <p:cNvPr id="8" name="Picture 7" descr="A qr code with black circles&#10;&#10;AI-generated content may be incorrect.">
            <a:extLst>
              <a:ext uri="{FF2B5EF4-FFF2-40B4-BE49-F238E27FC236}">
                <a16:creationId xmlns:a16="http://schemas.microsoft.com/office/drawing/2014/main" id="{B25CC057-1BCB-24DB-82DC-C3DA09A68603}"/>
              </a:ext>
            </a:extLst>
          </p:cNvPr>
          <p:cNvPicPr>
            <a:picLocks noChangeAspect="1"/>
          </p:cNvPicPr>
          <p:nvPr/>
        </p:nvPicPr>
        <p:blipFill>
          <a:blip r:embed="rId3"/>
          <a:stretch>
            <a:fillRect/>
          </a:stretch>
        </p:blipFill>
        <p:spPr>
          <a:xfrm>
            <a:off x="7411528" y="2118056"/>
            <a:ext cx="3119885" cy="2938192"/>
          </a:xfrm>
          <a:prstGeom prst="rect">
            <a:avLst/>
          </a:prstGeom>
        </p:spPr>
      </p:pic>
      <p:sp>
        <p:nvSpPr>
          <p:cNvPr id="10" name="TextBox 9">
            <a:extLst>
              <a:ext uri="{FF2B5EF4-FFF2-40B4-BE49-F238E27FC236}">
                <a16:creationId xmlns:a16="http://schemas.microsoft.com/office/drawing/2014/main" id="{EF7843B3-154A-1479-9CD8-422DF68AD8B6}"/>
              </a:ext>
            </a:extLst>
          </p:cNvPr>
          <p:cNvSpPr txBox="1"/>
          <p:nvPr/>
        </p:nvSpPr>
        <p:spPr>
          <a:xfrm>
            <a:off x="7580184" y="5315569"/>
            <a:ext cx="28972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Code: Subbasin</a:t>
            </a:r>
          </a:p>
        </p:txBody>
      </p:sp>
      <p:sp>
        <p:nvSpPr>
          <p:cNvPr id="12" name="TextBox 11">
            <a:extLst>
              <a:ext uri="{FF2B5EF4-FFF2-40B4-BE49-F238E27FC236}">
                <a16:creationId xmlns:a16="http://schemas.microsoft.com/office/drawing/2014/main" id="{A466FE46-B0D0-8FB6-6430-27AB8A87E7DB}"/>
              </a:ext>
            </a:extLst>
          </p:cNvPr>
          <p:cNvSpPr txBox="1"/>
          <p:nvPr/>
        </p:nvSpPr>
        <p:spPr>
          <a:xfrm>
            <a:off x="7016151" y="1488056"/>
            <a:ext cx="404003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libri"/>
                <a:ea typeface="Calibri"/>
                <a:cs typeface="Calibri"/>
              </a:rPr>
              <a:t>Scan the QR Code: </a:t>
            </a:r>
            <a:endParaRPr lang="en-US" sz="2800" b="1">
              <a:solidFill>
                <a:srgbClr val="000000"/>
              </a:solidFill>
              <a:latin typeface="Calibri"/>
              <a:ea typeface="Calibri"/>
              <a:cs typeface="Calibri"/>
            </a:endParaRPr>
          </a:p>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06672" y="2960923"/>
            <a:ext cx="3978655" cy="936154"/>
          </a:xfrm>
          <a:prstGeom prst="rect">
            <a:avLst/>
          </a:prstGeom>
        </p:spPr>
        <p:txBody>
          <a:bodyPr vert="horz" wrap="square" lIns="0" tIns="12700" rIns="0" bIns="0" rtlCol="0">
            <a:spAutoFit/>
          </a:bodyPr>
          <a:lstStyle/>
          <a:p>
            <a:pPr marL="12700">
              <a:lnSpc>
                <a:spcPct val="100000"/>
              </a:lnSpc>
              <a:spcBef>
                <a:spcPts val="100"/>
              </a:spcBef>
            </a:pPr>
            <a:r>
              <a:rPr sz="6000" spc="-75">
                <a:latin typeface="Lucida Sans Unicode" panose="020B0602030504020204" pitchFamily="34" charset="0"/>
                <a:cs typeface="Lucida Sans Unicode" panose="020B0602030504020204" pitchFamily="34" charset="0"/>
              </a:rPr>
              <a:t>Next</a:t>
            </a:r>
            <a:r>
              <a:rPr sz="6000" spc="-240">
                <a:latin typeface="Lucida Sans Unicode" panose="020B0602030504020204" pitchFamily="34" charset="0"/>
                <a:cs typeface="Lucida Sans Unicode" panose="020B0602030504020204" pitchFamily="34" charset="0"/>
              </a:rPr>
              <a:t> </a:t>
            </a:r>
            <a:r>
              <a:rPr sz="6000" spc="-180">
                <a:latin typeface="Lucida Sans Unicode" panose="020B0602030504020204" pitchFamily="34" charset="0"/>
                <a:cs typeface="Lucida Sans Unicode" panose="020B0602030504020204" pitchFamily="34" charset="0"/>
              </a:rPr>
              <a:t>Steps</a:t>
            </a:r>
            <a:endParaRPr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54</a:t>
            </a:fld>
            <a:endParaRPr spc="-25"/>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Stakeholder and Public Outreach</a:t>
            </a:r>
          </a:p>
        </p:txBody>
      </p:sp>
      <p:sp>
        <p:nvSpPr>
          <p:cNvPr id="9" name="Text Placeholder 8">
            <a:extLst>
              <a:ext uri="{FF2B5EF4-FFF2-40B4-BE49-F238E27FC236}">
                <a16:creationId xmlns:a16="http://schemas.microsoft.com/office/drawing/2014/main" id="{FACF5285-C232-8380-CE42-BB27A87762B7}"/>
              </a:ext>
            </a:extLst>
          </p:cNvPr>
          <p:cNvSpPr>
            <a:spLocks noGrp="1"/>
          </p:cNvSpPr>
          <p:nvPr>
            <p:ph type="body" idx="1"/>
          </p:nvPr>
        </p:nvSpPr>
        <p:spPr>
          <a:xfrm>
            <a:off x="353059" y="1331562"/>
            <a:ext cx="5352797" cy="4108817"/>
          </a:xfrm>
        </p:spPr>
        <p:txBody>
          <a:bodyPr/>
          <a:lstStyle/>
          <a:p>
            <a:pPr marL="240029" indent="-227329">
              <a:lnSpc>
                <a:spcPct val="100000"/>
              </a:lnSpc>
              <a:spcBef>
                <a:spcPts val="445"/>
              </a:spcBef>
              <a:buFont typeface="Arial"/>
              <a:buChar char="•"/>
              <a:tabLst>
                <a:tab pos="240029" algn="l"/>
              </a:tabLst>
            </a:pPr>
            <a:r>
              <a:rPr lang="en-US" sz="2200" b="1" spc="-10">
                <a:cs typeface="Calibri"/>
              </a:rPr>
              <a:t>Workshops</a:t>
            </a:r>
            <a:r>
              <a:rPr lang="en-US" sz="2200" b="1" spc="-105">
                <a:cs typeface="Calibri"/>
              </a:rPr>
              <a:t> </a:t>
            </a:r>
            <a:r>
              <a:rPr lang="en-US" sz="2200" b="1">
                <a:cs typeface="Calibri"/>
              </a:rPr>
              <a:t>Planned</a:t>
            </a:r>
            <a:r>
              <a:rPr lang="en-US" sz="2200" b="1" spc="-100">
                <a:cs typeface="Calibri"/>
              </a:rPr>
              <a:t> </a:t>
            </a:r>
            <a:r>
              <a:rPr lang="en-US" sz="2200" b="1" spc="-25">
                <a:cs typeface="Calibri"/>
              </a:rPr>
              <a:t>to:</a:t>
            </a:r>
            <a:endParaRPr lang="en-US" sz="2200">
              <a:cs typeface="Calibri"/>
            </a:endParaRPr>
          </a:p>
          <a:p>
            <a:pPr marL="697865" lvl="1" indent="-228600">
              <a:lnSpc>
                <a:spcPct val="100000"/>
              </a:lnSpc>
              <a:spcBef>
                <a:spcPts val="285"/>
              </a:spcBef>
              <a:buFont typeface="Arial"/>
              <a:buChar char="•"/>
              <a:tabLst>
                <a:tab pos="697865" algn="l"/>
              </a:tabLst>
            </a:pPr>
            <a:r>
              <a:rPr lang="en-US" sz="2200">
                <a:cs typeface="Calibri"/>
              </a:rPr>
              <a:t>Share</a:t>
            </a:r>
            <a:r>
              <a:rPr lang="en-US" sz="2200" spc="-55">
                <a:cs typeface="Calibri"/>
              </a:rPr>
              <a:t> </a:t>
            </a:r>
            <a:r>
              <a:rPr lang="en-US" sz="2200" spc="-10">
                <a:cs typeface="Calibri"/>
              </a:rPr>
              <a:t>results/findings</a:t>
            </a:r>
            <a:endParaRPr lang="en-US" sz="2200">
              <a:cs typeface="Calibri"/>
            </a:endParaRPr>
          </a:p>
          <a:p>
            <a:pPr marL="697865" lvl="1" indent="-228600">
              <a:lnSpc>
                <a:spcPct val="100000"/>
              </a:lnSpc>
              <a:spcBef>
                <a:spcPts val="265"/>
              </a:spcBef>
              <a:buFont typeface="Arial"/>
              <a:buChar char="•"/>
              <a:tabLst>
                <a:tab pos="697865" algn="l"/>
              </a:tabLst>
            </a:pPr>
            <a:r>
              <a:rPr lang="en-US" sz="2200">
                <a:cs typeface="Calibri"/>
              </a:rPr>
              <a:t>Receive</a:t>
            </a:r>
            <a:r>
              <a:rPr lang="en-US" sz="2200" spc="-55">
                <a:cs typeface="Calibri"/>
              </a:rPr>
              <a:t> </a:t>
            </a:r>
            <a:r>
              <a:rPr lang="en-US" sz="2200">
                <a:cs typeface="Calibri"/>
              </a:rPr>
              <a:t>input</a:t>
            </a:r>
            <a:r>
              <a:rPr lang="en-US" sz="2200" spc="-60">
                <a:cs typeface="Calibri"/>
              </a:rPr>
              <a:t> </a:t>
            </a:r>
            <a:r>
              <a:rPr lang="en-US" sz="2200">
                <a:cs typeface="Calibri"/>
              </a:rPr>
              <a:t>and</a:t>
            </a:r>
            <a:r>
              <a:rPr lang="en-US" sz="2200" spc="-75">
                <a:cs typeface="Calibri"/>
              </a:rPr>
              <a:t> </a:t>
            </a:r>
            <a:r>
              <a:rPr lang="en-US" sz="2200" spc="-10">
                <a:cs typeface="Calibri"/>
              </a:rPr>
              <a:t>feedback</a:t>
            </a:r>
          </a:p>
          <a:p>
            <a:pPr marL="697865" lvl="1" indent="-228600">
              <a:lnSpc>
                <a:spcPct val="100000"/>
              </a:lnSpc>
              <a:spcBef>
                <a:spcPts val="265"/>
              </a:spcBef>
              <a:buFont typeface="Arial"/>
              <a:buChar char="•"/>
              <a:tabLst>
                <a:tab pos="697865" algn="l"/>
              </a:tabLst>
            </a:pPr>
            <a:r>
              <a:rPr lang="en-US" sz="2200" spc="-10">
                <a:cs typeface="Calibri"/>
              </a:rPr>
              <a:t>Next Workshop Spring 2026</a:t>
            </a:r>
            <a:endParaRPr lang="en-US" sz="2200">
              <a:cs typeface="Calibri"/>
            </a:endParaRPr>
          </a:p>
          <a:p>
            <a:pPr lvl="1">
              <a:lnSpc>
                <a:spcPct val="100000"/>
              </a:lnSpc>
              <a:spcBef>
                <a:spcPts val="900"/>
              </a:spcBef>
              <a:buFont typeface="Arial"/>
              <a:buChar char="•"/>
            </a:pPr>
            <a:endParaRPr lang="en-US" sz="2200">
              <a:cs typeface="Calibri"/>
            </a:endParaRPr>
          </a:p>
          <a:p>
            <a:pPr marL="240029" indent="-227329">
              <a:lnSpc>
                <a:spcPct val="100000"/>
              </a:lnSpc>
              <a:buFont typeface="Arial"/>
              <a:buChar char="•"/>
              <a:tabLst>
                <a:tab pos="240029" algn="l"/>
              </a:tabLst>
            </a:pPr>
            <a:r>
              <a:rPr lang="en-US" sz="2200" b="1">
                <a:cs typeface="Calibri"/>
              </a:rPr>
              <a:t>Public</a:t>
            </a:r>
            <a:r>
              <a:rPr lang="en-US" sz="2200" b="1" spc="-70">
                <a:cs typeface="Calibri"/>
              </a:rPr>
              <a:t> </a:t>
            </a:r>
            <a:r>
              <a:rPr lang="en-US" sz="2200" b="1">
                <a:cs typeface="Calibri"/>
              </a:rPr>
              <a:t>Comment</a:t>
            </a:r>
            <a:r>
              <a:rPr lang="en-US" sz="2200" b="1" spc="-50">
                <a:cs typeface="Calibri"/>
              </a:rPr>
              <a:t> </a:t>
            </a:r>
            <a:r>
              <a:rPr lang="en-US" sz="2200" b="1">
                <a:cs typeface="Calibri"/>
              </a:rPr>
              <a:t>on</a:t>
            </a:r>
            <a:r>
              <a:rPr lang="en-US" sz="2200" b="1" spc="-50">
                <a:cs typeface="Calibri"/>
              </a:rPr>
              <a:t> </a:t>
            </a:r>
            <a:r>
              <a:rPr lang="en-US" sz="2200" b="1" spc="-10">
                <a:cs typeface="Calibri"/>
              </a:rPr>
              <a:t>Reports:</a:t>
            </a:r>
            <a:endParaRPr lang="en-US" sz="2200">
              <a:cs typeface="Calibri"/>
            </a:endParaRPr>
          </a:p>
          <a:p>
            <a:pPr marL="697865" lvl="1" indent="-228600">
              <a:lnSpc>
                <a:spcPct val="100000"/>
              </a:lnSpc>
              <a:spcBef>
                <a:spcPts val="290"/>
              </a:spcBef>
              <a:buFont typeface="Arial"/>
              <a:buChar char="•"/>
              <a:tabLst>
                <a:tab pos="697865" algn="l"/>
              </a:tabLst>
            </a:pPr>
            <a:r>
              <a:rPr lang="en-US" sz="2200">
                <a:cs typeface="Calibri"/>
              </a:rPr>
              <a:t>Draft</a:t>
            </a:r>
            <a:r>
              <a:rPr lang="en-US" sz="2200" spc="-55">
                <a:cs typeface="Calibri"/>
              </a:rPr>
              <a:t> </a:t>
            </a:r>
            <a:r>
              <a:rPr lang="en-US" sz="2200">
                <a:cs typeface="Calibri"/>
              </a:rPr>
              <a:t>report:</a:t>
            </a:r>
            <a:r>
              <a:rPr lang="en-US" sz="2200" spc="-50">
                <a:cs typeface="Calibri"/>
              </a:rPr>
              <a:t> </a:t>
            </a:r>
            <a:r>
              <a:rPr lang="en-US" sz="2200">
                <a:cs typeface="Calibri"/>
              </a:rPr>
              <a:t>45</a:t>
            </a:r>
            <a:r>
              <a:rPr lang="en-US" sz="2200" spc="-60">
                <a:cs typeface="Calibri"/>
              </a:rPr>
              <a:t> </a:t>
            </a:r>
            <a:r>
              <a:rPr lang="en-US" sz="2200">
                <a:cs typeface="Calibri"/>
              </a:rPr>
              <a:t>days</a:t>
            </a:r>
            <a:r>
              <a:rPr lang="en-US" sz="2200" spc="-55">
                <a:cs typeface="Calibri"/>
              </a:rPr>
              <a:t> </a:t>
            </a:r>
            <a:r>
              <a:rPr lang="en-US" sz="2200">
                <a:cs typeface="Calibri"/>
              </a:rPr>
              <a:t>to</a:t>
            </a:r>
            <a:r>
              <a:rPr lang="en-US" sz="2200" spc="-60">
                <a:cs typeface="Calibri"/>
              </a:rPr>
              <a:t> </a:t>
            </a:r>
            <a:r>
              <a:rPr lang="en-US" sz="2200" spc="-10">
                <a:cs typeface="Calibri"/>
              </a:rPr>
              <a:t>review</a:t>
            </a:r>
            <a:endParaRPr lang="en-US" sz="2200">
              <a:cs typeface="Calibri"/>
            </a:endParaRPr>
          </a:p>
          <a:p>
            <a:pPr marL="697865" marR="5080" lvl="1" indent="-228600">
              <a:lnSpc>
                <a:spcPts val="2160"/>
              </a:lnSpc>
              <a:spcBef>
                <a:spcPts val="530"/>
              </a:spcBef>
              <a:buFont typeface="Arial"/>
              <a:buChar char="•"/>
              <a:tabLst>
                <a:tab pos="697865" algn="l"/>
              </a:tabLst>
            </a:pPr>
            <a:r>
              <a:rPr lang="en-US" sz="2200">
                <a:cs typeface="Calibri"/>
              </a:rPr>
              <a:t>Final</a:t>
            </a:r>
            <a:r>
              <a:rPr lang="en-US" sz="2200" spc="-40">
                <a:cs typeface="Calibri"/>
              </a:rPr>
              <a:t> </a:t>
            </a:r>
            <a:r>
              <a:rPr lang="en-US" sz="2200">
                <a:cs typeface="Calibri"/>
              </a:rPr>
              <a:t>report:</a:t>
            </a:r>
            <a:r>
              <a:rPr lang="en-US" sz="2200" spc="-55">
                <a:cs typeface="Calibri"/>
              </a:rPr>
              <a:t> </a:t>
            </a:r>
            <a:r>
              <a:rPr lang="en-US" sz="2200">
                <a:cs typeface="Calibri"/>
              </a:rPr>
              <a:t>DWR</a:t>
            </a:r>
            <a:r>
              <a:rPr lang="en-US" sz="2200" spc="-65">
                <a:cs typeface="Calibri"/>
              </a:rPr>
              <a:t> </a:t>
            </a:r>
            <a:r>
              <a:rPr lang="en-US" sz="2200">
                <a:cs typeface="Calibri"/>
              </a:rPr>
              <a:t>to</a:t>
            </a:r>
            <a:r>
              <a:rPr lang="en-US" sz="2200" spc="-55">
                <a:cs typeface="Calibri"/>
              </a:rPr>
              <a:t> </a:t>
            </a:r>
            <a:r>
              <a:rPr lang="en-US" sz="2200">
                <a:cs typeface="Calibri"/>
              </a:rPr>
              <a:t>post</a:t>
            </a:r>
            <a:r>
              <a:rPr lang="en-US" sz="2200" spc="-50">
                <a:cs typeface="Calibri"/>
              </a:rPr>
              <a:t> </a:t>
            </a:r>
            <a:r>
              <a:rPr lang="en-US" sz="2200" spc="-25">
                <a:cs typeface="Calibri"/>
              </a:rPr>
              <a:t>for </a:t>
            </a:r>
            <a:r>
              <a:rPr lang="en-US" sz="2200">
                <a:cs typeface="Calibri"/>
              </a:rPr>
              <a:t>minimum</a:t>
            </a:r>
            <a:r>
              <a:rPr lang="en-US" sz="2200" spc="-45">
                <a:cs typeface="Calibri"/>
              </a:rPr>
              <a:t> </a:t>
            </a:r>
            <a:r>
              <a:rPr lang="en-US" sz="2200">
                <a:cs typeface="Calibri"/>
              </a:rPr>
              <a:t>60</a:t>
            </a:r>
            <a:r>
              <a:rPr lang="en-US" sz="2200" spc="-60">
                <a:cs typeface="Calibri"/>
              </a:rPr>
              <a:t> </a:t>
            </a:r>
            <a:r>
              <a:rPr lang="en-US" sz="2200">
                <a:cs typeface="Calibri"/>
              </a:rPr>
              <a:t>days</a:t>
            </a:r>
            <a:r>
              <a:rPr lang="en-US" sz="2200" spc="-55">
                <a:cs typeface="Calibri"/>
              </a:rPr>
              <a:t> </a:t>
            </a:r>
            <a:r>
              <a:rPr lang="en-US" sz="2200">
                <a:cs typeface="Calibri"/>
              </a:rPr>
              <a:t>public</a:t>
            </a:r>
            <a:r>
              <a:rPr lang="en-US" sz="2200" spc="-45">
                <a:cs typeface="Calibri"/>
              </a:rPr>
              <a:t> </a:t>
            </a:r>
            <a:r>
              <a:rPr lang="en-US" sz="2200" spc="-10">
                <a:cs typeface="Calibri"/>
              </a:rPr>
              <a:t>comment </a:t>
            </a:r>
            <a:r>
              <a:rPr lang="en-US" sz="2200">
                <a:cs typeface="Calibri"/>
              </a:rPr>
              <a:t>following</a:t>
            </a:r>
            <a:r>
              <a:rPr lang="en-US" sz="2200" spc="-45">
                <a:cs typeface="Calibri"/>
              </a:rPr>
              <a:t> </a:t>
            </a:r>
            <a:r>
              <a:rPr lang="en-US" sz="2200">
                <a:solidFill>
                  <a:schemeClr val="tx1"/>
                </a:solidFill>
                <a:cs typeface="Calibri"/>
              </a:rPr>
              <a:t>January</a:t>
            </a:r>
            <a:r>
              <a:rPr lang="en-US" sz="2200" spc="-40">
                <a:solidFill>
                  <a:schemeClr val="tx1"/>
                </a:solidFill>
                <a:cs typeface="Calibri"/>
              </a:rPr>
              <a:t> </a:t>
            </a:r>
            <a:r>
              <a:rPr lang="en-US" sz="2200">
                <a:solidFill>
                  <a:schemeClr val="tx1"/>
                </a:solidFill>
                <a:cs typeface="Calibri"/>
              </a:rPr>
              <a:t>1,</a:t>
            </a:r>
            <a:r>
              <a:rPr lang="en-US" sz="2200" spc="-40">
                <a:solidFill>
                  <a:schemeClr val="tx1"/>
                </a:solidFill>
                <a:cs typeface="Calibri"/>
              </a:rPr>
              <a:t> </a:t>
            </a:r>
            <a:r>
              <a:rPr lang="en-US" sz="2200">
                <a:solidFill>
                  <a:schemeClr val="tx1"/>
                </a:solidFill>
                <a:cs typeface="Calibri"/>
              </a:rPr>
              <a:t>2027</a:t>
            </a:r>
            <a:r>
              <a:rPr lang="en-US" sz="2200" spc="-55">
                <a:solidFill>
                  <a:schemeClr val="tx1"/>
                </a:solidFill>
                <a:cs typeface="Calibri"/>
              </a:rPr>
              <a:t> </a:t>
            </a:r>
            <a:r>
              <a:rPr lang="en-US" sz="2200" spc="-10">
                <a:cs typeface="Calibri"/>
              </a:rPr>
              <a:t>Submittal</a:t>
            </a:r>
            <a:endParaRPr lang="en-US" sz="2200">
              <a:cs typeface="Calibri"/>
            </a:endParaRPr>
          </a:p>
          <a:p>
            <a:endParaRPr lang="en-US"/>
          </a:p>
        </p:txBody>
      </p:sp>
      <p:sp>
        <p:nvSpPr>
          <p:cNvPr id="6" name="object 6"/>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55</a:t>
            </a:fld>
            <a:endParaRPr lang="en-US"/>
          </a:p>
        </p:txBody>
      </p:sp>
      <p:pic>
        <p:nvPicPr>
          <p:cNvPr id="5" name="object 5"/>
          <p:cNvPicPr/>
          <p:nvPr/>
        </p:nvPicPr>
        <p:blipFill>
          <a:blip r:embed="rId3" cstate="print"/>
          <a:srcRect r="15217"/>
          <a:stretch>
            <a:fillRect/>
          </a:stretch>
        </p:blipFill>
        <p:spPr>
          <a:xfrm>
            <a:off x="6248400" y="916686"/>
            <a:ext cx="5943600" cy="594131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p:txBody>
          <a:bodyPr vert="horz" wrap="square" lIns="0" tIns="12065" rIns="0" bIns="0" rtlCol="0">
            <a:spAutoFit/>
          </a:bodyPr>
          <a:lstStyle/>
          <a:p>
            <a:r>
              <a:rPr lang="en-US"/>
              <a:t>Topics for Workshop #2</a:t>
            </a:r>
          </a:p>
        </p:txBody>
      </p:sp>
      <p:sp>
        <p:nvSpPr>
          <p:cNvPr id="9" name="Text Placeholder 8">
            <a:extLst>
              <a:ext uri="{FF2B5EF4-FFF2-40B4-BE49-F238E27FC236}">
                <a16:creationId xmlns:a16="http://schemas.microsoft.com/office/drawing/2014/main" id="{25015D78-2887-D925-E455-A4532AD89A58}"/>
              </a:ext>
            </a:extLst>
          </p:cNvPr>
          <p:cNvSpPr>
            <a:spLocks noGrp="1"/>
          </p:cNvSpPr>
          <p:nvPr>
            <p:ph type="body" idx="1"/>
          </p:nvPr>
        </p:nvSpPr>
        <p:spPr>
          <a:xfrm>
            <a:off x="353059" y="1331561"/>
            <a:ext cx="5742941" cy="3736827"/>
          </a:xfrm>
        </p:spPr>
        <p:txBody>
          <a:bodyPr/>
          <a:lstStyle/>
          <a:p>
            <a:r>
              <a:rPr lang="en-US" sz="2400" b="1"/>
              <a:t>Workshop #2 in March 2026:</a:t>
            </a:r>
          </a:p>
          <a:p>
            <a:pPr marL="285750" indent="-285750">
              <a:buFont typeface="Arial" panose="020B0604020202020204" pitchFamily="34" charset="0"/>
              <a:buChar char="•"/>
            </a:pPr>
            <a:r>
              <a:rPr lang="en-US" sz="2200"/>
              <a:t>Forecast future growth based on land use</a:t>
            </a:r>
          </a:p>
          <a:p>
            <a:pPr marL="285750" indent="-285750">
              <a:buFont typeface="Arial" panose="020B0604020202020204" pitchFamily="34" charset="0"/>
              <a:buChar char="•"/>
            </a:pPr>
            <a:r>
              <a:rPr lang="en-US" sz="2200"/>
              <a:t>Project future water needs</a:t>
            </a:r>
          </a:p>
          <a:p>
            <a:pPr marL="285750" indent="-285750">
              <a:buFont typeface="Arial" panose="020B0604020202020204" pitchFamily="34" charset="0"/>
              <a:buChar char="•"/>
            </a:pPr>
            <a:r>
              <a:rPr lang="en-US" sz="2200"/>
              <a:t>Developing future water supply assumptions</a:t>
            </a:r>
          </a:p>
          <a:p>
            <a:pPr marL="285750" indent="-285750">
              <a:buFont typeface="Arial" panose="020B0604020202020204" pitchFamily="34" charset="0"/>
              <a:buChar char="•"/>
            </a:pPr>
            <a:r>
              <a:rPr lang="en-US" sz="2200"/>
              <a:t>Update groundwater model and begin preparing the forecast</a:t>
            </a:r>
          </a:p>
          <a:p>
            <a:pPr marL="285750" indent="-285750">
              <a:buFont typeface="Arial" panose="020B0604020202020204" pitchFamily="34" charset="0"/>
              <a:buChar char="•"/>
            </a:pPr>
            <a:r>
              <a:rPr lang="en-US" sz="2200"/>
              <a:t>Define scenarios</a:t>
            </a:r>
          </a:p>
          <a:p>
            <a:endParaRPr lang="en-US"/>
          </a:p>
        </p:txBody>
      </p:sp>
      <p:sp>
        <p:nvSpPr>
          <p:cNvPr id="5" name="object 5"/>
          <p:cNvSpPr txBox="1">
            <a:spLocks noGrp="1"/>
          </p:cNvSpPr>
          <p:nvPr>
            <p:ph type="sldNum" sz="quarter" idx="7"/>
          </p:nvPr>
        </p:nvSpPr>
        <p:spPr/>
        <p:txBody>
          <a:bodyPr vert="horz" wrap="square" lIns="0" tIns="0" rIns="0" bIns="0" rtlCol="0">
            <a:spAutoFit/>
          </a:bodyPr>
          <a:lstStyle/>
          <a:p>
            <a:fld id="{81D60167-4931-47E6-BA6A-407CBD079E47}" type="slidenum">
              <a:rPr lang="en-US" smtClean="0"/>
              <a:pPr/>
              <a:t>56</a:t>
            </a:fld>
            <a:endParaRPr lang="en-US"/>
          </a:p>
        </p:txBody>
      </p:sp>
      <p:pic>
        <p:nvPicPr>
          <p:cNvPr id="6" name="object 5">
            <a:extLst>
              <a:ext uri="{FF2B5EF4-FFF2-40B4-BE49-F238E27FC236}">
                <a16:creationId xmlns:a16="http://schemas.microsoft.com/office/drawing/2014/main" id="{D730BAA8-254C-E123-DA09-84126B667314}"/>
              </a:ext>
            </a:extLst>
          </p:cNvPr>
          <p:cNvPicPr/>
          <p:nvPr/>
        </p:nvPicPr>
        <p:blipFill>
          <a:blip r:embed="rId3" cstate="print"/>
          <a:srcRect r="15217"/>
          <a:stretch>
            <a:fillRect/>
          </a:stretch>
        </p:blipFill>
        <p:spPr>
          <a:xfrm>
            <a:off x="6248400" y="916686"/>
            <a:ext cx="5943600" cy="594131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D804A9-DBB1-2EB5-58EC-2308B1823BD7}"/>
              </a:ext>
            </a:extLst>
          </p:cNvPr>
          <p:cNvPicPr>
            <a:picLocks noChangeAspect="1"/>
          </p:cNvPicPr>
          <p:nvPr/>
        </p:nvPicPr>
        <p:blipFill>
          <a:blip r:embed="rId3"/>
          <a:stretch>
            <a:fillRect/>
          </a:stretch>
        </p:blipFill>
        <p:spPr>
          <a:xfrm>
            <a:off x="0" y="1479919"/>
            <a:ext cx="7035544" cy="3438775"/>
          </a:xfrm>
          <a:prstGeom prst="rect">
            <a:avLst/>
          </a:prstGeom>
          <a:ln>
            <a:solidFill>
              <a:schemeClr val="accent1"/>
            </a:solidFill>
          </a:ln>
        </p:spPr>
      </p:pic>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Get Involved</a:t>
            </a:r>
          </a:p>
        </p:txBody>
      </p:sp>
      <p:sp>
        <p:nvSpPr>
          <p:cNvPr id="6" name="object 6"/>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57</a:t>
            </a:fld>
            <a:endParaRPr lang="en-US"/>
          </a:p>
        </p:txBody>
      </p:sp>
      <p:sp>
        <p:nvSpPr>
          <p:cNvPr id="4" name="object 4"/>
          <p:cNvSpPr txBox="1"/>
          <p:nvPr/>
        </p:nvSpPr>
        <p:spPr>
          <a:xfrm>
            <a:off x="88531" y="974983"/>
            <a:ext cx="9415145" cy="382797"/>
          </a:xfrm>
          <a:prstGeom prst="rect">
            <a:avLst/>
          </a:prstGeom>
          <a:noFill/>
        </p:spPr>
        <p:txBody>
          <a:bodyPr vert="horz" wrap="square" lIns="0" tIns="13335" rIns="0" bIns="0" rtlCol="0">
            <a:spAutoFit/>
          </a:bodyPr>
          <a:lstStyle/>
          <a:p>
            <a:pPr marL="12700">
              <a:lnSpc>
                <a:spcPct val="100000"/>
              </a:lnSpc>
              <a:spcBef>
                <a:spcPts val="105"/>
              </a:spcBef>
              <a:tabLst>
                <a:tab pos="240665" algn="l"/>
              </a:tabLst>
            </a:pPr>
            <a:r>
              <a:rPr sz="2400" u="sng" spc="-20">
                <a:solidFill>
                  <a:srgbClr val="005E9E"/>
                </a:solidFill>
                <a:uFill>
                  <a:solidFill>
                    <a:srgbClr val="005E9E"/>
                  </a:solidFill>
                </a:uFill>
                <a:latin typeface="Calibri"/>
                <a:cs typeface="Calibri"/>
                <a:hlinkClick r:id="rId4"/>
              </a:rPr>
              <a:t>www.missioncreeksubbasinsgma.org/get-</a:t>
            </a:r>
            <a:r>
              <a:rPr sz="2400" u="sng" spc="-25">
                <a:solidFill>
                  <a:srgbClr val="005E9E"/>
                </a:solidFill>
                <a:uFill>
                  <a:solidFill>
                    <a:srgbClr val="005E9E"/>
                  </a:solidFill>
                </a:uFill>
                <a:latin typeface="Calibri"/>
                <a:cs typeface="Calibri"/>
                <a:hlinkClick r:id="rId4"/>
              </a:rPr>
              <a:t>involved-faq</a:t>
            </a:r>
            <a:endParaRPr sz="2400">
              <a:latin typeface="Calibri"/>
              <a:cs typeface="Calibri"/>
            </a:endParaRPr>
          </a:p>
        </p:txBody>
      </p:sp>
      <p:pic>
        <p:nvPicPr>
          <p:cNvPr id="5" name="object 5">
            <a:extLst>
              <a:ext uri="{FF2B5EF4-FFF2-40B4-BE49-F238E27FC236}">
                <a16:creationId xmlns:a16="http://schemas.microsoft.com/office/drawing/2014/main" id="{07926E86-79DA-CA71-51D0-2FE1F290214F}"/>
              </a:ext>
            </a:extLst>
          </p:cNvPr>
          <p:cNvPicPr/>
          <p:nvPr/>
        </p:nvPicPr>
        <p:blipFill>
          <a:blip r:embed="rId5" cstate="print"/>
          <a:stretch>
            <a:fillRect/>
          </a:stretch>
        </p:blipFill>
        <p:spPr>
          <a:xfrm>
            <a:off x="4571999" y="4604206"/>
            <a:ext cx="7620001" cy="1746770"/>
          </a:xfrm>
          <a:prstGeom prst="rect">
            <a:avLst/>
          </a:prstGeom>
          <a:ln>
            <a:solidFill>
              <a:schemeClr val="accent1"/>
            </a:solidFill>
          </a:ln>
        </p:spPr>
      </p:pic>
      <p:sp>
        <p:nvSpPr>
          <p:cNvPr id="8" name="TextBox 7">
            <a:extLst>
              <a:ext uri="{FF2B5EF4-FFF2-40B4-BE49-F238E27FC236}">
                <a16:creationId xmlns:a16="http://schemas.microsoft.com/office/drawing/2014/main" id="{6F3B106D-E767-6D00-1581-8A3FF2FAB604}"/>
              </a:ext>
            </a:extLst>
          </p:cNvPr>
          <p:cNvSpPr txBox="1"/>
          <p:nvPr/>
        </p:nvSpPr>
        <p:spPr>
          <a:xfrm>
            <a:off x="5986856" y="4081471"/>
            <a:ext cx="6167436" cy="461665"/>
          </a:xfrm>
          <a:prstGeom prst="rect">
            <a:avLst/>
          </a:prstGeom>
          <a:noFill/>
        </p:spPr>
        <p:txBody>
          <a:bodyPr wrap="square">
            <a:spAutoFit/>
          </a:bodyPr>
          <a:lstStyle/>
          <a:p>
            <a:pPr algn="r"/>
            <a:r>
              <a:rPr lang="en-US" sz="2400" u="sng" spc="-10">
                <a:solidFill>
                  <a:srgbClr val="005E9E"/>
                </a:solidFill>
                <a:uFill>
                  <a:solidFill>
                    <a:srgbClr val="005E9E"/>
                  </a:solidFill>
                </a:uFill>
                <a:latin typeface="Calibri"/>
                <a:cs typeface="Calibri"/>
                <a:hlinkClick r:id="rId6"/>
              </a:rPr>
              <a:t>info@missioncreeksubbasinsgma.org</a:t>
            </a:r>
            <a:endParaRPr lang="en-US" sz="2400"/>
          </a:p>
        </p:txBody>
      </p:sp>
      <p:sp>
        <p:nvSpPr>
          <p:cNvPr id="9" name="TextBox 8">
            <a:extLst>
              <a:ext uri="{FF2B5EF4-FFF2-40B4-BE49-F238E27FC236}">
                <a16:creationId xmlns:a16="http://schemas.microsoft.com/office/drawing/2014/main" id="{13FE4E82-F153-61D8-A4CC-83BCBFB6D8EC}"/>
              </a:ext>
            </a:extLst>
          </p:cNvPr>
          <p:cNvSpPr txBox="1"/>
          <p:nvPr/>
        </p:nvSpPr>
        <p:spPr>
          <a:xfrm>
            <a:off x="7035544" y="1804214"/>
            <a:ext cx="4977003" cy="1677382"/>
          </a:xfrm>
          <a:prstGeom prst="rect">
            <a:avLst/>
          </a:prstGeom>
          <a:noFill/>
        </p:spPr>
        <p:txBody>
          <a:bodyPr wrap="none" rtlCol="0">
            <a:spAutoFit/>
          </a:bodyPr>
          <a:lstStyle/>
          <a:p>
            <a:pPr marL="278765" indent="-227965">
              <a:lnSpc>
                <a:spcPct val="100000"/>
              </a:lnSpc>
              <a:spcBef>
                <a:spcPts val="2685"/>
              </a:spcBef>
              <a:buFont typeface="Arial"/>
              <a:buChar char="•"/>
              <a:tabLst>
                <a:tab pos="278765" algn="l"/>
              </a:tabLst>
            </a:pPr>
            <a:r>
              <a:rPr lang="en-US" sz="2000" b="1">
                <a:latin typeface="Calibri"/>
                <a:cs typeface="Calibri"/>
              </a:rPr>
              <a:t>For</a:t>
            </a:r>
            <a:r>
              <a:rPr lang="en-US" sz="2000" b="1" spc="-45">
                <a:latin typeface="Calibri"/>
                <a:cs typeface="Calibri"/>
              </a:rPr>
              <a:t> </a:t>
            </a:r>
            <a:r>
              <a:rPr lang="en-US" sz="2000" b="1">
                <a:latin typeface="Calibri"/>
                <a:cs typeface="Calibri"/>
              </a:rPr>
              <a:t>additional</a:t>
            </a:r>
            <a:r>
              <a:rPr lang="en-US" sz="2000" b="1" spc="-60">
                <a:latin typeface="Calibri"/>
                <a:cs typeface="Calibri"/>
              </a:rPr>
              <a:t> </a:t>
            </a:r>
            <a:r>
              <a:rPr lang="en-US" sz="2000" b="1">
                <a:latin typeface="Calibri"/>
                <a:cs typeface="Calibri"/>
              </a:rPr>
              <a:t>information,</a:t>
            </a:r>
            <a:r>
              <a:rPr lang="en-US" sz="2000" b="1" spc="-65">
                <a:latin typeface="Calibri"/>
                <a:cs typeface="Calibri"/>
              </a:rPr>
              <a:t> </a:t>
            </a:r>
            <a:r>
              <a:rPr lang="en-US" sz="2000" b="1">
                <a:latin typeface="Calibri"/>
                <a:cs typeface="Calibri"/>
              </a:rPr>
              <a:t>please</a:t>
            </a:r>
            <a:r>
              <a:rPr lang="en-US" sz="2000" b="1" spc="-50">
                <a:latin typeface="Calibri"/>
                <a:cs typeface="Calibri"/>
              </a:rPr>
              <a:t> </a:t>
            </a:r>
            <a:r>
              <a:rPr lang="en-US" sz="2000" b="1" spc="-10">
                <a:latin typeface="Calibri"/>
                <a:cs typeface="Calibri"/>
              </a:rPr>
              <a:t>contact:</a:t>
            </a:r>
            <a:endParaRPr lang="en-US" sz="2000">
              <a:latin typeface="Calibri"/>
              <a:cs typeface="Calibri"/>
            </a:endParaRPr>
          </a:p>
          <a:p>
            <a:pPr marL="735330" lvl="1" indent="-227329">
              <a:lnSpc>
                <a:spcPct val="100000"/>
              </a:lnSpc>
              <a:spcBef>
                <a:spcPts val="600"/>
              </a:spcBef>
              <a:buFont typeface="Arial"/>
              <a:buChar char="•"/>
              <a:tabLst>
                <a:tab pos="735330" algn="l"/>
              </a:tabLst>
            </a:pPr>
            <a:r>
              <a:rPr lang="en-US">
                <a:latin typeface="Calibri"/>
                <a:cs typeface="Calibri"/>
              </a:rPr>
              <a:t>Rick Rees</a:t>
            </a:r>
          </a:p>
          <a:p>
            <a:pPr marL="735330" lvl="1" indent="-227329">
              <a:lnSpc>
                <a:spcPct val="100000"/>
              </a:lnSpc>
              <a:spcBef>
                <a:spcPts val="600"/>
              </a:spcBef>
              <a:buFont typeface="Arial"/>
              <a:buChar char="•"/>
              <a:tabLst>
                <a:tab pos="735330" algn="l"/>
              </a:tabLst>
            </a:pPr>
            <a:r>
              <a:rPr lang="en-US">
                <a:latin typeface="Calibri"/>
                <a:cs typeface="Calibri"/>
              </a:rPr>
              <a:t>Principal Hydrogeologist, WSP</a:t>
            </a:r>
          </a:p>
          <a:p>
            <a:pPr marL="735330" lvl="1" indent="-227329">
              <a:lnSpc>
                <a:spcPct val="100000"/>
              </a:lnSpc>
              <a:spcBef>
                <a:spcPts val="600"/>
              </a:spcBef>
              <a:buFont typeface="Arial"/>
              <a:buChar char="•"/>
              <a:tabLst>
                <a:tab pos="735330" algn="l"/>
              </a:tabLst>
            </a:pPr>
            <a:r>
              <a:rPr lang="en-US">
                <a:latin typeface="Calibri"/>
                <a:cs typeface="Calibri"/>
                <a:hlinkClick r:id="rId7"/>
              </a:rPr>
              <a:t>richard.rees@wsp.com</a:t>
            </a:r>
            <a:endParaRPr lang="en-US">
              <a:latin typeface="Calibri"/>
              <a:cs typeface="Calibri"/>
            </a:endParaRPr>
          </a:p>
          <a:p>
            <a:endParaRPr lang="en-US"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3453" y="2932169"/>
            <a:ext cx="5986906" cy="936154"/>
          </a:xfrm>
          <a:prstGeom prst="rect">
            <a:avLst/>
          </a:prstGeom>
        </p:spPr>
        <p:txBody>
          <a:bodyPr vert="horz" wrap="square" lIns="0" tIns="12700" rIns="0" bIns="0" rtlCol="0">
            <a:spAutoFit/>
          </a:bodyPr>
          <a:lstStyle/>
          <a:p>
            <a:pPr marL="12700">
              <a:lnSpc>
                <a:spcPct val="100000"/>
              </a:lnSpc>
              <a:spcBef>
                <a:spcPts val="100"/>
              </a:spcBef>
            </a:pPr>
            <a:r>
              <a:rPr sz="6000" spc="-70">
                <a:latin typeface="Lucida Sans Unicode" panose="020B0602030504020204" pitchFamily="34" charset="0"/>
                <a:cs typeface="Lucida Sans Unicode" panose="020B0602030504020204" pitchFamily="34" charset="0"/>
              </a:rPr>
              <a:t>Public</a:t>
            </a:r>
            <a:r>
              <a:rPr sz="6000" spc="-200">
                <a:latin typeface="Lucida Sans Unicode" panose="020B0602030504020204" pitchFamily="34" charset="0"/>
                <a:cs typeface="Lucida Sans Unicode" panose="020B0602030504020204" pitchFamily="34" charset="0"/>
              </a:rPr>
              <a:t> Comment</a:t>
            </a:r>
            <a:endParaRPr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58</a:t>
            </a:fld>
            <a:endParaRPr spc="-25"/>
          </a:p>
        </p:txBody>
      </p:sp>
      <p:pic>
        <p:nvPicPr>
          <p:cNvPr id="4" name="Picture 3" descr="A qr code on a white background&#10;&#10;AI-generated content may be incorrect.">
            <a:extLst>
              <a:ext uri="{FF2B5EF4-FFF2-40B4-BE49-F238E27FC236}">
                <a16:creationId xmlns:a16="http://schemas.microsoft.com/office/drawing/2014/main" id="{F948E917-6298-2CE7-4882-E49EBE0EBE95}"/>
              </a:ext>
            </a:extLst>
          </p:cNvPr>
          <p:cNvPicPr>
            <a:picLocks noChangeAspect="1"/>
          </p:cNvPicPr>
          <p:nvPr/>
        </p:nvPicPr>
        <p:blipFill>
          <a:blip r:embed="rId3"/>
          <a:stretch>
            <a:fillRect/>
          </a:stretch>
        </p:blipFill>
        <p:spPr>
          <a:xfrm>
            <a:off x="7759101" y="1713423"/>
            <a:ext cx="3344892" cy="3359269"/>
          </a:xfrm>
          <a:prstGeom prst="rect">
            <a:avLst/>
          </a:prstGeom>
        </p:spPr>
      </p:pic>
      <p:sp>
        <p:nvSpPr>
          <p:cNvPr id="6" name="object 2">
            <a:extLst>
              <a:ext uri="{FF2B5EF4-FFF2-40B4-BE49-F238E27FC236}">
                <a16:creationId xmlns:a16="http://schemas.microsoft.com/office/drawing/2014/main" id="{BBBB06D8-BD15-395B-CAF4-3B668038756E}"/>
              </a:ext>
            </a:extLst>
          </p:cNvPr>
          <p:cNvSpPr txBox="1">
            <a:spLocks/>
          </p:cNvSpPr>
          <p:nvPr/>
        </p:nvSpPr>
        <p:spPr>
          <a:xfrm>
            <a:off x="8100118" y="1086116"/>
            <a:ext cx="4304756" cy="443711"/>
          </a:xfrm>
          <a:prstGeom prst="rect">
            <a:avLst/>
          </a:prstGeom>
        </p:spPr>
        <p:txBody>
          <a:bodyPr vert="horz" wrap="square" lIns="0" tIns="12700" rIns="0" bIns="0" rtlCol="0" anchor="t">
            <a:spAutoFit/>
          </a:bodyPr>
          <a:lstStyle>
            <a:lvl1pPr>
              <a:defRPr sz="3200" b="0" i="0">
                <a:solidFill>
                  <a:schemeClr val="bg1"/>
                </a:solidFill>
                <a:latin typeface="Calibri"/>
                <a:ea typeface="+mj-ea"/>
                <a:cs typeface="Calibri"/>
              </a:defRPr>
            </a:lvl1pPr>
          </a:lstStyle>
          <a:p>
            <a:pPr marL="12700">
              <a:spcBef>
                <a:spcPts val="100"/>
              </a:spcBef>
            </a:pPr>
            <a:r>
              <a:rPr lang="en-US" sz="2800" spc="-200">
                <a:latin typeface="Lucida Sans Unicode"/>
                <a:cs typeface="Lucida Sans Unicode"/>
              </a:rPr>
              <a:t>Scan the QR Code! </a:t>
            </a:r>
            <a:endParaRPr lang="en-US" sz="2800" spc="-200">
              <a:latin typeface="Lucida Sans Unicode" panose="020B0602030504020204" pitchFamily="34" charset="0"/>
              <a:cs typeface="Lucida Sans Unicode" panose="020B0602030504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Open Discussion</a:t>
            </a:r>
          </a:p>
        </p:txBody>
      </p:sp>
      <p:sp>
        <p:nvSpPr>
          <p:cNvPr id="9" name="Text Placeholder 8">
            <a:extLst>
              <a:ext uri="{FF2B5EF4-FFF2-40B4-BE49-F238E27FC236}">
                <a16:creationId xmlns:a16="http://schemas.microsoft.com/office/drawing/2014/main" id="{878AFA1F-AA76-290E-F54F-03EB0C752DEA}"/>
              </a:ext>
            </a:extLst>
          </p:cNvPr>
          <p:cNvSpPr>
            <a:spLocks noGrp="1"/>
          </p:cNvSpPr>
          <p:nvPr>
            <p:ph type="body" idx="1"/>
          </p:nvPr>
        </p:nvSpPr>
        <p:spPr>
          <a:xfrm>
            <a:off x="353059" y="1331562"/>
            <a:ext cx="4230370" cy="3203441"/>
          </a:xfrm>
        </p:spPr>
        <p:txBody>
          <a:bodyPr/>
          <a:lstStyle/>
          <a:p>
            <a:pPr marL="240665" indent="-227965">
              <a:lnSpc>
                <a:spcPct val="100000"/>
              </a:lnSpc>
              <a:spcBef>
                <a:spcPts val="760"/>
              </a:spcBef>
              <a:buFont typeface="Arial"/>
              <a:buChar char="•"/>
              <a:tabLst>
                <a:tab pos="240665" algn="l"/>
              </a:tabLst>
            </a:pPr>
            <a:r>
              <a:rPr lang="en-US" sz="2800" spc="-10">
                <a:cs typeface="Calibri"/>
              </a:rPr>
              <a:t>Questions?</a:t>
            </a:r>
            <a:endParaRPr lang="en-US" sz="2800">
              <a:cs typeface="Calibri"/>
            </a:endParaRPr>
          </a:p>
          <a:p>
            <a:pPr marL="240665" indent="-227965">
              <a:lnSpc>
                <a:spcPct val="100000"/>
              </a:lnSpc>
              <a:spcBef>
                <a:spcPts val="670"/>
              </a:spcBef>
              <a:buFont typeface="Arial"/>
              <a:buChar char="•"/>
              <a:tabLst>
                <a:tab pos="240665" algn="l"/>
              </a:tabLst>
            </a:pPr>
            <a:r>
              <a:rPr lang="en-US" sz="2800">
                <a:cs typeface="Calibri"/>
              </a:rPr>
              <a:t>Possible</a:t>
            </a:r>
            <a:r>
              <a:rPr lang="en-US" sz="2800" spc="-85">
                <a:cs typeface="Calibri"/>
              </a:rPr>
              <a:t> </a:t>
            </a:r>
            <a:r>
              <a:rPr lang="en-US" sz="2800" spc="-10">
                <a:cs typeface="Calibri"/>
              </a:rPr>
              <a:t>Topics:</a:t>
            </a:r>
            <a:endParaRPr lang="en-US" sz="2800">
              <a:cs typeface="Calibri"/>
            </a:endParaRPr>
          </a:p>
          <a:p>
            <a:pPr marL="697230" lvl="1" indent="-227329">
              <a:lnSpc>
                <a:spcPct val="100000"/>
              </a:lnSpc>
              <a:spcBef>
                <a:spcPts val="229"/>
              </a:spcBef>
              <a:buFont typeface="Arial"/>
              <a:buChar char="•"/>
              <a:tabLst>
                <a:tab pos="697230" algn="l"/>
              </a:tabLst>
            </a:pPr>
            <a:r>
              <a:rPr lang="en-US" sz="2400" spc="-10">
                <a:cs typeface="Calibri"/>
              </a:rPr>
              <a:t>Private</a:t>
            </a:r>
            <a:r>
              <a:rPr lang="en-US" sz="2400" spc="-85">
                <a:cs typeface="Calibri"/>
              </a:rPr>
              <a:t> </a:t>
            </a:r>
            <a:r>
              <a:rPr lang="en-US" sz="2400" spc="-10">
                <a:cs typeface="Calibri"/>
              </a:rPr>
              <a:t>wells</a:t>
            </a:r>
          </a:p>
          <a:p>
            <a:pPr marL="697230" lvl="1" indent="-227329">
              <a:lnSpc>
                <a:spcPct val="100000"/>
              </a:lnSpc>
              <a:spcBef>
                <a:spcPts val="229"/>
              </a:spcBef>
              <a:buFont typeface="Arial"/>
              <a:buChar char="•"/>
              <a:tabLst>
                <a:tab pos="697230" algn="l"/>
              </a:tabLst>
            </a:pPr>
            <a:r>
              <a:rPr lang="en-US" sz="2400" spc="-10">
                <a:cs typeface="Calibri"/>
              </a:rPr>
              <a:t>Drought</a:t>
            </a:r>
          </a:p>
          <a:p>
            <a:pPr marL="697230" lvl="1" indent="-227329">
              <a:lnSpc>
                <a:spcPct val="100000"/>
              </a:lnSpc>
              <a:spcBef>
                <a:spcPts val="229"/>
              </a:spcBef>
              <a:buFont typeface="Arial"/>
              <a:buChar char="•"/>
              <a:tabLst>
                <a:tab pos="697230" algn="l"/>
              </a:tabLst>
            </a:pPr>
            <a:r>
              <a:rPr lang="en-US" sz="2400" spc="-10">
                <a:cs typeface="Calibri"/>
              </a:rPr>
              <a:t>Conservation</a:t>
            </a:r>
            <a:endParaRPr lang="en-US" sz="2400">
              <a:cs typeface="Calibri"/>
            </a:endParaRPr>
          </a:p>
          <a:p>
            <a:pPr marL="697230" lvl="1" indent="-227329">
              <a:lnSpc>
                <a:spcPct val="100000"/>
              </a:lnSpc>
              <a:spcBef>
                <a:spcPts val="219"/>
              </a:spcBef>
              <a:buFont typeface="Arial"/>
              <a:buChar char="•"/>
              <a:tabLst>
                <a:tab pos="697230" algn="l"/>
              </a:tabLst>
            </a:pPr>
            <a:r>
              <a:rPr lang="en-US" sz="2400">
                <a:cs typeface="Calibri"/>
              </a:rPr>
              <a:t>Recycling</a:t>
            </a:r>
            <a:r>
              <a:rPr lang="en-US" sz="2400" spc="-110">
                <a:cs typeface="Calibri"/>
              </a:rPr>
              <a:t> </a:t>
            </a:r>
            <a:r>
              <a:rPr lang="en-US" sz="2400">
                <a:cs typeface="Calibri"/>
              </a:rPr>
              <a:t>water</a:t>
            </a:r>
            <a:r>
              <a:rPr lang="en-US" sz="2400" spc="-110">
                <a:cs typeface="Calibri"/>
              </a:rPr>
              <a:t> </a:t>
            </a:r>
            <a:r>
              <a:rPr lang="en-US" sz="2400" spc="-10">
                <a:cs typeface="Calibri"/>
              </a:rPr>
              <a:t>(future)</a:t>
            </a:r>
            <a:endParaRPr lang="en-US" sz="2400">
              <a:cs typeface="Calibri"/>
            </a:endParaRPr>
          </a:p>
          <a:p>
            <a:pPr marL="697230" lvl="1" indent="-227329">
              <a:lnSpc>
                <a:spcPct val="100000"/>
              </a:lnSpc>
              <a:spcBef>
                <a:spcPts val="209"/>
              </a:spcBef>
              <a:buFont typeface="Arial"/>
              <a:buChar char="•"/>
              <a:tabLst>
                <a:tab pos="697230" algn="l"/>
              </a:tabLst>
            </a:pPr>
            <a:r>
              <a:rPr lang="en-US" sz="2400" spc="-10">
                <a:cs typeface="Calibri"/>
              </a:rPr>
              <a:t>Groundwater</a:t>
            </a:r>
            <a:r>
              <a:rPr lang="en-US" sz="2400" spc="-50">
                <a:cs typeface="Calibri"/>
              </a:rPr>
              <a:t> </a:t>
            </a:r>
            <a:r>
              <a:rPr lang="en-US" sz="2400" spc="-10">
                <a:cs typeface="Calibri"/>
              </a:rPr>
              <a:t>questions</a:t>
            </a:r>
            <a:endParaRPr lang="en-US" sz="2400">
              <a:cs typeface="Calibri"/>
            </a:endParaRPr>
          </a:p>
          <a:p>
            <a:endParaRPr lang="en-US"/>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59</a:t>
            </a:fld>
            <a:endParaRPr lang="en-US"/>
          </a:p>
        </p:txBody>
      </p:sp>
      <p:pic>
        <p:nvPicPr>
          <p:cNvPr id="7" name="Picture 6" descr="Classroom of students raising their hands in front of a teacher">
            <a:extLst>
              <a:ext uri="{FF2B5EF4-FFF2-40B4-BE49-F238E27FC236}">
                <a16:creationId xmlns:a16="http://schemas.microsoft.com/office/drawing/2014/main" id="{6162BEC1-AC54-6798-177A-0211DB979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714500"/>
            <a:ext cx="5034116" cy="3429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77DAD5-E25E-D555-654A-0DCEA2ACB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189416"/>
            <a:ext cx="10648950" cy="56292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EC0949-7705-8C10-DF58-60A371C16725}"/>
              </a:ext>
            </a:extLst>
          </p:cNvPr>
          <p:cNvSpPr/>
          <p:nvPr/>
        </p:nvSpPr>
        <p:spPr>
          <a:xfrm>
            <a:off x="10364755" y="2047875"/>
            <a:ext cx="1665606" cy="1181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66042F-5E69-1B76-E84A-667E4C7B1C63}"/>
              </a:ext>
            </a:extLst>
          </p:cNvPr>
          <p:cNvSpPr>
            <a:spLocks noGrp="1"/>
          </p:cNvSpPr>
          <p:nvPr>
            <p:ph type="title"/>
          </p:nvPr>
        </p:nvSpPr>
        <p:spPr>
          <a:xfrm>
            <a:off x="353059" y="176656"/>
            <a:ext cx="9782810" cy="492443"/>
          </a:xfrm>
        </p:spPr>
        <p:txBody>
          <a:bodyPr/>
          <a:lstStyle/>
          <a:p>
            <a:r>
              <a:rPr lang="en-US"/>
              <a:t>Mission Creek Subbasin</a:t>
            </a:r>
          </a:p>
        </p:txBody>
      </p:sp>
      <p:pic>
        <p:nvPicPr>
          <p:cNvPr id="1027" name="Picture 3">
            <a:extLst>
              <a:ext uri="{FF2B5EF4-FFF2-40B4-BE49-F238E27FC236}">
                <a16:creationId xmlns:a16="http://schemas.microsoft.com/office/drawing/2014/main" id="{A6E0E83B-23EA-20F9-BD58-BD2F31F19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091" y="1066800"/>
            <a:ext cx="498157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512254-50BA-C383-EB99-1E0178E460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3"/>
          <a:stretch>
            <a:fillRect/>
          </a:stretch>
        </p:blipFill>
        <p:spPr bwMode="auto">
          <a:xfrm>
            <a:off x="7051091" y="2247900"/>
            <a:ext cx="4146467" cy="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350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21828" y="2960923"/>
            <a:ext cx="8348344" cy="936154"/>
          </a:xfrm>
          <a:prstGeom prst="rect">
            <a:avLst/>
          </a:prstGeom>
        </p:spPr>
        <p:txBody>
          <a:bodyPr vert="horz" wrap="square" lIns="0" tIns="12700" rIns="0" bIns="0" rtlCol="0">
            <a:spAutoFit/>
          </a:bodyPr>
          <a:lstStyle/>
          <a:p>
            <a:pPr marL="12700" algn="ctr">
              <a:lnSpc>
                <a:spcPct val="100000"/>
              </a:lnSpc>
              <a:spcBef>
                <a:spcPts val="100"/>
              </a:spcBef>
            </a:pPr>
            <a:r>
              <a:rPr sz="6000" spc="-265">
                <a:latin typeface="Lucida Sans Unicode" panose="020B0602030504020204" pitchFamily="34" charset="0"/>
                <a:cs typeface="Lucida Sans Unicode" panose="020B0602030504020204" pitchFamily="34" charset="0"/>
              </a:rPr>
              <a:t>Thanks</a:t>
            </a:r>
            <a:r>
              <a:rPr lang="en-US" sz="6000" spc="120">
                <a:latin typeface="Lucida Sans Unicode" panose="020B0602030504020204" pitchFamily="34" charset="0"/>
                <a:cs typeface="Lucida Sans Unicode" panose="020B0602030504020204" pitchFamily="34" charset="0"/>
              </a:rPr>
              <a:t> </a:t>
            </a:r>
            <a:r>
              <a:rPr sz="6000">
                <a:latin typeface="Lucida Sans Unicode" panose="020B0602030504020204" pitchFamily="34" charset="0"/>
                <a:cs typeface="Lucida Sans Unicode" panose="020B0602030504020204" pitchFamily="34" charset="0"/>
              </a:rPr>
              <a:t>for</a:t>
            </a:r>
            <a:r>
              <a:rPr sz="6000" spc="125">
                <a:latin typeface="Lucida Sans Unicode" panose="020B0602030504020204" pitchFamily="34" charset="0"/>
                <a:cs typeface="Lucida Sans Unicode" panose="020B0602030504020204" pitchFamily="34" charset="0"/>
              </a:rPr>
              <a:t> </a:t>
            </a:r>
            <a:r>
              <a:rPr sz="6000">
                <a:latin typeface="Lucida Sans Unicode" panose="020B0602030504020204" pitchFamily="34" charset="0"/>
                <a:cs typeface="Lucida Sans Unicode" panose="020B0602030504020204" pitchFamily="34" charset="0"/>
              </a:rPr>
              <a:t>joining</a:t>
            </a:r>
            <a:r>
              <a:rPr sz="6000" spc="125">
                <a:latin typeface="Lucida Sans Unicode" panose="020B0602030504020204" pitchFamily="34" charset="0"/>
                <a:cs typeface="Lucida Sans Unicode" panose="020B0602030504020204" pitchFamily="34" charset="0"/>
              </a:rPr>
              <a:t> </a:t>
            </a:r>
            <a:r>
              <a:rPr sz="6000" spc="-120">
                <a:latin typeface="Lucida Sans Unicode" panose="020B0602030504020204" pitchFamily="34" charset="0"/>
                <a:cs typeface="Lucida Sans Unicode" panose="020B0602030504020204" pitchFamily="34" charset="0"/>
              </a:rPr>
              <a:t>us!</a:t>
            </a:r>
            <a:endParaRPr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60</a:t>
            </a:fld>
            <a:endParaRPr spc="-25"/>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8FC1F2-2DBD-1796-A4B1-114D814AD411}"/>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21D30C00-C482-51F1-45AE-DE88934EF2E1}"/>
              </a:ext>
            </a:extLst>
          </p:cNvPr>
          <p:cNvSpPr>
            <a:spLocks noGrp="1"/>
          </p:cNvSpPr>
          <p:nvPr>
            <p:ph type="subTitle" idx="4"/>
          </p:nvPr>
        </p:nvSpPr>
        <p:spPr>
          <a:xfrm>
            <a:off x="1828800" y="3840480"/>
            <a:ext cx="8534400" cy="738664"/>
          </a:xfrm>
        </p:spPr>
        <p:txBody>
          <a:bodyPr/>
          <a:lstStyle/>
          <a:p>
            <a:r>
              <a:rPr lang="en-US" sz="4800"/>
              <a:t>BACKUP SLIDES</a:t>
            </a:r>
          </a:p>
        </p:txBody>
      </p:sp>
    </p:spTree>
    <p:extLst>
      <p:ext uri="{BB962C8B-B14F-4D97-AF65-F5344CB8AC3E}">
        <p14:creationId xmlns:p14="http://schemas.microsoft.com/office/powerpoint/2010/main" val="1154568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AEDC1">
              <a:alpha val="50195"/>
            </a:srgbClr>
          </a:solidFill>
        </p:spPr>
        <p:txBody>
          <a:bodyPr wrap="square" lIns="0" tIns="0" rIns="0" bIns="0" rtlCol="0"/>
          <a:lstStyle/>
          <a:p>
            <a:endParaRPr/>
          </a:p>
        </p:txBody>
      </p:sp>
      <p:grpSp>
        <p:nvGrpSpPr>
          <p:cNvPr id="3" name="object 3"/>
          <p:cNvGrpSpPr/>
          <p:nvPr/>
        </p:nvGrpSpPr>
        <p:grpSpPr>
          <a:xfrm>
            <a:off x="0" y="0"/>
            <a:ext cx="12192000" cy="6858000"/>
            <a:chOff x="0" y="0"/>
            <a:chExt cx="12192000" cy="6858000"/>
          </a:xfrm>
        </p:grpSpPr>
        <p:sp>
          <p:nvSpPr>
            <p:cNvPr id="4" name="object 4"/>
            <p:cNvSpPr/>
            <p:nvPr/>
          </p:nvSpPr>
          <p:spPr>
            <a:xfrm>
              <a:off x="10298430" y="0"/>
              <a:ext cx="1893570" cy="914400"/>
            </a:xfrm>
            <a:custGeom>
              <a:avLst/>
              <a:gdLst/>
              <a:ahLst/>
              <a:cxnLst/>
              <a:rect l="l" t="t" r="r" b="b"/>
              <a:pathLst>
                <a:path w="1893570" h="914400">
                  <a:moveTo>
                    <a:pt x="1893570" y="0"/>
                  </a:moveTo>
                  <a:lnTo>
                    <a:pt x="0" y="0"/>
                  </a:lnTo>
                  <a:lnTo>
                    <a:pt x="0" y="914400"/>
                  </a:lnTo>
                  <a:lnTo>
                    <a:pt x="1893570" y="914400"/>
                  </a:lnTo>
                  <a:lnTo>
                    <a:pt x="1893570" y="0"/>
                  </a:lnTo>
                  <a:close/>
                </a:path>
              </a:pathLst>
            </a:custGeom>
            <a:solidFill>
              <a:srgbClr val="476974"/>
            </a:solidFill>
          </p:spPr>
          <p:txBody>
            <a:bodyPr wrap="square" lIns="0" tIns="0" rIns="0" bIns="0" rtlCol="0"/>
            <a:lstStyle/>
            <a:p>
              <a:endParaRPr/>
            </a:p>
          </p:txBody>
        </p:sp>
        <p:pic>
          <p:nvPicPr>
            <p:cNvPr id="5" name="object 5"/>
            <p:cNvPicPr/>
            <p:nvPr/>
          </p:nvPicPr>
          <p:blipFill>
            <a:blip r:embed="rId4" cstate="print"/>
            <a:stretch>
              <a:fillRect/>
            </a:stretch>
          </p:blipFill>
          <p:spPr>
            <a:xfrm>
              <a:off x="10546842" y="125729"/>
              <a:ext cx="1098803" cy="614934"/>
            </a:xfrm>
            <a:prstGeom prst="rect">
              <a:avLst/>
            </a:prstGeom>
          </p:spPr>
        </p:pic>
        <p:sp>
          <p:nvSpPr>
            <p:cNvPr id="6" name="object 6"/>
            <p:cNvSpPr/>
            <p:nvPr/>
          </p:nvSpPr>
          <p:spPr>
            <a:xfrm>
              <a:off x="3864102" y="923543"/>
              <a:ext cx="8328025" cy="5934710"/>
            </a:xfrm>
            <a:custGeom>
              <a:avLst/>
              <a:gdLst/>
              <a:ahLst/>
              <a:cxnLst/>
              <a:rect l="l" t="t" r="r" b="b"/>
              <a:pathLst>
                <a:path w="8328025" h="5934709">
                  <a:moveTo>
                    <a:pt x="8327898" y="0"/>
                  </a:moveTo>
                  <a:lnTo>
                    <a:pt x="0" y="0"/>
                  </a:lnTo>
                  <a:lnTo>
                    <a:pt x="0" y="5934456"/>
                  </a:lnTo>
                  <a:lnTo>
                    <a:pt x="8327898" y="5934456"/>
                  </a:lnTo>
                  <a:lnTo>
                    <a:pt x="8327898" y="0"/>
                  </a:lnTo>
                  <a:close/>
                </a:path>
              </a:pathLst>
            </a:custGeom>
            <a:solidFill>
              <a:srgbClr val="FFFFFF"/>
            </a:solidFill>
          </p:spPr>
          <p:txBody>
            <a:bodyPr wrap="square" lIns="0" tIns="0" rIns="0" bIns="0" rtlCol="0"/>
            <a:lstStyle/>
            <a:p>
              <a:endParaRPr/>
            </a:p>
          </p:txBody>
        </p:sp>
        <p:sp>
          <p:nvSpPr>
            <p:cNvPr id="7" name="object 7"/>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20">
                <a:latin typeface="Lucida Sans Unicode" panose="020B0602030504020204" pitchFamily="34" charset="0"/>
                <a:cs typeface="Lucida Sans Unicode" panose="020B0602030504020204" pitchFamily="34" charset="0"/>
              </a:rPr>
              <a:t>Groundwater</a:t>
            </a:r>
            <a:r>
              <a:rPr spc="-8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Simulations</a:t>
            </a:r>
          </a:p>
        </p:txBody>
      </p:sp>
      <p:sp>
        <p:nvSpPr>
          <p:cNvPr id="9" name="object 9"/>
          <p:cNvSpPr txBox="1"/>
          <p:nvPr/>
        </p:nvSpPr>
        <p:spPr>
          <a:xfrm>
            <a:off x="221234" y="949919"/>
            <a:ext cx="3355975" cy="5621411"/>
          </a:xfrm>
          <a:prstGeom prst="rect">
            <a:avLst/>
          </a:prstGeom>
        </p:spPr>
        <p:txBody>
          <a:bodyPr vert="horz" wrap="square" lIns="0" tIns="121285" rIns="0" bIns="0" rtlCol="0">
            <a:spAutoFit/>
          </a:bodyPr>
          <a:lstStyle/>
          <a:p>
            <a:pPr marL="240029" indent="-227329">
              <a:lnSpc>
                <a:spcPct val="100000"/>
              </a:lnSpc>
              <a:spcBef>
                <a:spcPts val="955"/>
              </a:spcBef>
              <a:buFont typeface="Arial"/>
              <a:buChar char="•"/>
              <a:tabLst>
                <a:tab pos="240029" algn="l"/>
              </a:tabLst>
            </a:pPr>
            <a:r>
              <a:rPr sz="2400" b="1" spc="-50">
                <a:highlight>
                  <a:srgbClr val="FFFF00"/>
                </a:highlight>
                <a:latin typeface="Calibri"/>
                <a:cs typeface="Calibri"/>
              </a:rPr>
              <a:t>Model</a:t>
            </a:r>
            <a:r>
              <a:rPr sz="2400" b="1" spc="-110">
                <a:highlight>
                  <a:srgbClr val="FFFF00"/>
                </a:highlight>
                <a:latin typeface="Calibri"/>
                <a:cs typeface="Calibri"/>
              </a:rPr>
              <a:t> </a:t>
            </a:r>
            <a:r>
              <a:rPr sz="2400" b="1" spc="-45">
                <a:highlight>
                  <a:srgbClr val="FFFF00"/>
                </a:highlight>
                <a:latin typeface="Calibri"/>
                <a:cs typeface="Calibri"/>
              </a:rPr>
              <a:t>used</a:t>
            </a:r>
            <a:r>
              <a:rPr sz="2400" b="1" spc="-100">
                <a:highlight>
                  <a:srgbClr val="FFFF00"/>
                </a:highlight>
                <a:latin typeface="Calibri"/>
                <a:cs typeface="Calibri"/>
              </a:rPr>
              <a:t> </a:t>
            </a:r>
            <a:r>
              <a:rPr sz="2400" b="1" spc="-20">
                <a:highlight>
                  <a:srgbClr val="FFFF00"/>
                </a:highlight>
                <a:latin typeface="Calibri"/>
                <a:cs typeface="Calibri"/>
              </a:rPr>
              <a:t>for:</a:t>
            </a:r>
            <a:endParaRPr sz="2400">
              <a:highlight>
                <a:srgbClr val="FFFF00"/>
              </a:highlight>
              <a:latin typeface="Calibri"/>
              <a:cs typeface="Calibri"/>
            </a:endParaRPr>
          </a:p>
          <a:p>
            <a:pPr marL="468630" marR="5080" lvl="1" indent="-227329">
              <a:lnSpc>
                <a:spcPts val="2590"/>
              </a:lnSpc>
              <a:spcBef>
                <a:spcPts val="1180"/>
              </a:spcBef>
              <a:buFont typeface="Arial"/>
              <a:buChar char="•"/>
              <a:tabLst>
                <a:tab pos="469900" algn="l"/>
              </a:tabLst>
            </a:pPr>
            <a:r>
              <a:rPr sz="2400" spc="-60">
                <a:highlight>
                  <a:srgbClr val="FFFF00"/>
                </a:highlight>
                <a:latin typeface="Calibri"/>
                <a:cs typeface="Calibri"/>
              </a:rPr>
              <a:t>Simulating</a:t>
            </a:r>
            <a:r>
              <a:rPr sz="2400" spc="-55">
                <a:highlight>
                  <a:srgbClr val="FFFF00"/>
                </a:highlight>
                <a:latin typeface="Calibri"/>
                <a:cs typeface="Calibri"/>
              </a:rPr>
              <a:t> </a:t>
            </a:r>
            <a:r>
              <a:rPr sz="2400" spc="-30">
                <a:highlight>
                  <a:srgbClr val="FFFF00"/>
                </a:highlight>
                <a:latin typeface="Calibri"/>
                <a:cs typeface="Calibri"/>
              </a:rPr>
              <a:t>groundwater 	</a:t>
            </a:r>
            <a:r>
              <a:rPr sz="2400" spc="-60">
                <a:highlight>
                  <a:srgbClr val="FFFF00"/>
                </a:highlight>
                <a:latin typeface="Calibri"/>
                <a:cs typeface="Calibri"/>
              </a:rPr>
              <a:t>inflows</a:t>
            </a:r>
            <a:r>
              <a:rPr sz="2400" spc="-90">
                <a:highlight>
                  <a:srgbClr val="FFFF00"/>
                </a:highlight>
                <a:latin typeface="Calibri"/>
                <a:cs typeface="Calibri"/>
              </a:rPr>
              <a:t> </a:t>
            </a:r>
            <a:r>
              <a:rPr sz="2400" spc="-55">
                <a:highlight>
                  <a:srgbClr val="FFFF00"/>
                </a:highlight>
                <a:latin typeface="Calibri"/>
                <a:cs typeface="Calibri"/>
              </a:rPr>
              <a:t>and</a:t>
            </a:r>
            <a:r>
              <a:rPr sz="2400" spc="-70">
                <a:highlight>
                  <a:srgbClr val="FFFF00"/>
                </a:highlight>
                <a:latin typeface="Calibri"/>
                <a:cs typeface="Calibri"/>
              </a:rPr>
              <a:t> </a:t>
            </a:r>
            <a:r>
              <a:rPr sz="2400" spc="-10">
                <a:highlight>
                  <a:srgbClr val="FFFF00"/>
                </a:highlight>
                <a:latin typeface="Calibri"/>
                <a:cs typeface="Calibri"/>
              </a:rPr>
              <a:t>outflows 	</a:t>
            </a:r>
            <a:r>
              <a:rPr sz="2400" spc="-55">
                <a:highlight>
                  <a:srgbClr val="FFFF00"/>
                </a:highlight>
                <a:latin typeface="Calibri"/>
                <a:cs typeface="Calibri"/>
              </a:rPr>
              <a:t>from</a:t>
            </a:r>
            <a:r>
              <a:rPr sz="2400" spc="-85">
                <a:highlight>
                  <a:srgbClr val="FFFF00"/>
                </a:highlight>
                <a:latin typeface="Calibri"/>
                <a:cs typeface="Calibri"/>
              </a:rPr>
              <a:t> </a:t>
            </a:r>
            <a:r>
              <a:rPr sz="2400" spc="-50">
                <a:highlight>
                  <a:srgbClr val="FFFF00"/>
                </a:highlight>
                <a:latin typeface="Calibri"/>
                <a:cs typeface="Calibri"/>
              </a:rPr>
              <a:t>the</a:t>
            </a:r>
            <a:r>
              <a:rPr sz="2400" spc="-70">
                <a:highlight>
                  <a:srgbClr val="FFFF00"/>
                </a:highlight>
                <a:latin typeface="Calibri"/>
                <a:cs typeface="Calibri"/>
              </a:rPr>
              <a:t> </a:t>
            </a:r>
            <a:r>
              <a:rPr sz="2400" spc="-60">
                <a:highlight>
                  <a:srgbClr val="FFFF00"/>
                </a:highlight>
                <a:latin typeface="Calibri"/>
                <a:cs typeface="Calibri"/>
              </a:rPr>
              <a:t>subbasin</a:t>
            </a:r>
            <a:r>
              <a:rPr sz="2400" spc="-85">
                <a:highlight>
                  <a:srgbClr val="FFFF00"/>
                </a:highlight>
                <a:latin typeface="Calibri"/>
                <a:cs typeface="Calibri"/>
              </a:rPr>
              <a:t> </a:t>
            </a:r>
            <a:r>
              <a:rPr sz="2400" spc="-25">
                <a:highlight>
                  <a:srgbClr val="FFFF00"/>
                </a:highlight>
                <a:latin typeface="Calibri"/>
                <a:cs typeface="Calibri"/>
              </a:rPr>
              <a:t>to 	</a:t>
            </a:r>
            <a:r>
              <a:rPr sz="2400" spc="-65">
                <a:highlight>
                  <a:srgbClr val="FFFF00"/>
                </a:highlight>
                <a:latin typeface="Calibri"/>
                <a:cs typeface="Calibri"/>
              </a:rPr>
              <a:t>estimate</a:t>
            </a:r>
            <a:r>
              <a:rPr sz="2400" spc="-75">
                <a:highlight>
                  <a:srgbClr val="FFFF00"/>
                </a:highlight>
                <a:latin typeface="Calibri"/>
                <a:cs typeface="Calibri"/>
              </a:rPr>
              <a:t> </a:t>
            </a:r>
            <a:r>
              <a:rPr sz="2400" spc="-10">
                <a:highlight>
                  <a:srgbClr val="FFFF00"/>
                </a:highlight>
                <a:latin typeface="Calibri"/>
                <a:cs typeface="Calibri"/>
              </a:rPr>
              <a:t>groundwater 	</a:t>
            </a:r>
            <a:r>
              <a:rPr sz="2400" spc="-55">
                <a:highlight>
                  <a:srgbClr val="FFFF00"/>
                </a:highlight>
                <a:latin typeface="Calibri"/>
                <a:cs typeface="Calibri"/>
              </a:rPr>
              <a:t>balance</a:t>
            </a:r>
            <a:r>
              <a:rPr sz="2400" spc="-90">
                <a:highlight>
                  <a:srgbClr val="FFFF00"/>
                </a:highlight>
                <a:latin typeface="Calibri"/>
                <a:cs typeface="Calibri"/>
              </a:rPr>
              <a:t> </a:t>
            </a:r>
            <a:r>
              <a:rPr sz="2400" spc="-65">
                <a:highlight>
                  <a:srgbClr val="FFFF00"/>
                </a:highlight>
                <a:latin typeface="Calibri"/>
                <a:cs typeface="Calibri"/>
              </a:rPr>
              <a:t>(water</a:t>
            </a:r>
            <a:r>
              <a:rPr sz="2400" spc="-95">
                <a:highlight>
                  <a:srgbClr val="FFFF00"/>
                </a:highlight>
                <a:latin typeface="Calibri"/>
                <a:cs typeface="Calibri"/>
              </a:rPr>
              <a:t> </a:t>
            </a:r>
            <a:r>
              <a:rPr sz="2400" spc="-25">
                <a:highlight>
                  <a:srgbClr val="FFFF00"/>
                </a:highlight>
                <a:latin typeface="Calibri"/>
                <a:cs typeface="Calibri"/>
              </a:rPr>
              <a:t>budgets) 	</a:t>
            </a:r>
            <a:r>
              <a:rPr sz="2400" spc="-55">
                <a:highlight>
                  <a:srgbClr val="FFFF00"/>
                </a:highlight>
                <a:latin typeface="Calibri"/>
                <a:cs typeface="Calibri"/>
              </a:rPr>
              <a:t>and</a:t>
            </a:r>
            <a:r>
              <a:rPr sz="2400" spc="-65">
                <a:highlight>
                  <a:srgbClr val="FFFF00"/>
                </a:highlight>
                <a:latin typeface="Calibri"/>
                <a:cs typeface="Calibri"/>
              </a:rPr>
              <a:t> </a:t>
            </a:r>
            <a:r>
              <a:rPr sz="2400" spc="-70">
                <a:highlight>
                  <a:srgbClr val="FFFF00"/>
                </a:highlight>
                <a:latin typeface="Calibri"/>
                <a:cs typeface="Calibri"/>
              </a:rPr>
              <a:t>calibrated</a:t>
            </a:r>
            <a:r>
              <a:rPr sz="2400" spc="-80">
                <a:highlight>
                  <a:srgbClr val="FFFF00"/>
                </a:highlight>
                <a:latin typeface="Calibri"/>
                <a:cs typeface="Calibri"/>
              </a:rPr>
              <a:t> </a:t>
            </a:r>
            <a:r>
              <a:rPr sz="2400" spc="-20">
                <a:highlight>
                  <a:srgbClr val="FFFF00"/>
                </a:highlight>
                <a:latin typeface="Calibri"/>
                <a:cs typeface="Calibri"/>
              </a:rPr>
              <a:t>using 	</a:t>
            </a:r>
            <a:r>
              <a:rPr sz="2400" spc="-65">
                <a:highlight>
                  <a:srgbClr val="FFFF00"/>
                </a:highlight>
                <a:latin typeface="Calibri"/>
                <a:cs typeface="Calibri"/>
              </a:rPr>
              <a:t>water</a:t>
            </a:r>
            <a:r>
              <a:rPr sz="2400" spc="-105">
                <a:highlight>
                  <a:srgbClr val="FFFF00"/>
                </a:highlight>
                <a:latin typeface="Calibri"/>
                <a:cs typeface="Calibri"/>
              </a:rPr>
              <a:t> </a:t>
            </a:r>
            <a:r>
              <a:rPr sz="2400" spc="-55">
                <a:highlight>
                  <a:srgbClr val="FFFF00"/>
                </a:highlight>
                <a:latin typeface="Calibri"/>
                <a:cs typeface="Calibri"/>
              </a:rPr>
              <a:t>level</a:t>
            </a:r>
            <a:r>
              <a:rPr sz="2400" spc="-95">
                <a:highlight>
                  <a:srgbClr val="FFFF00"/>
                </a:highlight>
                <a:latin typeface="Calibri"/>
                <a:cs typeface="Calibri"/>
              </a:rPr>
              <a:t> </a:t>
            </a:r>
            <a:r>
              <a:rPr sz="2400" spc="-50">
                <a:highlight>
                  <a:srgbClr val="FFFF00"/>
                </a:highlight>
                <a:latin typeface="Calibri"/>
                <a:cs typeface="Calibri"/>
              </a:rPr>
              <a:t>observations 	</a:t>
            </a:r>
            <a:r>
              <a:rPr sz="2400" spc="-65">
                <a:highlight>
                  <a:srgbClr val="FFFF00"/>
                </a:highlight>
                <a:latin typeface="Calibri"/>
                <a:cs typeface="Calibri"/>
              </a:rPr>
              <a:t>over</a:t>
            </a:r>
            <a:r>
              <a:rPr sz="2400" spc="-70">
                <a:highlight>
                  <a:srgbClr val="FFFF00"/>
                </a:highlight>
                <a:latin typeface="Calibri"/>
                <a:cs typeface="Calibri"/>
              </a:rPr>
              <a:t> </a:t>
            </a:r>
            <a:r>
              <a:rPr sz="2400" spc="-10">
                <a:highlight>
                  <a:srgbClr val="FFFF00"/>
                </a:highlight>
                <a:latin typeface="Calibri"/>
                <a:cs typeface="Calibri"/>
              </a:rPr>
              <a:t>decades</a:t>
            </a:r>
            <a:endParaRPr sz="2400">
              <a:highlight>
                <a:srgbClr val="FFFF00"/>
              </a:highlight>
              <a:latin typeface="Calibri"/>
              <a:cs typeface="Calibri"/>
            </a:endParaRPr>
          </a:p>
          <a:p>
            <a:pPr marL="468630" marR="43180" lvl="1" indent="-227329">
              <a:lnSpc>
                <a:spcPts val="2590"/>
              </a:lnSpc>
              <a:spcBef>
                <a:spcPts val="1220"/>
              </a:spcBef>
              <a:buFont typeface="Arial"/>
              <a:buChar char="•"/>
              <a:tabLst>
                <a:tab pos="469900" algn="l"/>
              </a:tabLst>
            </a:pPr>
            <a:r>
              <a:rPr sz="2400" spc="-70">
                <a:highlight>
                  <a:srgbClr val="FFFF00"/>
                </a:highlight>
                <a:latin typeface="Calibri"/>
                <a:cs typeface="Calibri"/>
              </a:rPr>
              <a:t>Evaluating</a:t>
            </a:r>
            <a:r>
              <a:rPr sz="2400" spc="-75">
                <a:highlight>
                  <a:srgbClr val="FFFF00"/>
                </a:highlight>
                <a:latin typeface="Calibri"/>
                <a:cs typeface="Calibri"/>
              </a:rPr>
              <a:t> </a:t>
            </a:r>
            <a:r>
              <a:rPr sz="2400" spc="-60">
                <a:highlight>
                  <a:srgbClr val="FFFF00"/>
                </a:highlight>
                <a:latin typeface="Calibri"/>
                <a:cs typeface="Calibri"/>
              </a:rPr>
              <a:t>benefits</a:t>
            </a:r>
            <a:r>
              <a:rPr sz="2400" spc="-45">
                <a:highlight>
                  <a:srgbClr val="FFFF00"/>
                </a:highlight>
                <a:latin typeface="Calibri"/>
                <a:cs typeface="Calibri"/>
              </a:rPr>
              <a:t> </a:t>
            </a:r>
            <a:r>
              <a:rPr sz="2400" spc="-25">
                <a:highlight>
                  <a:srgbClr val="FFFF00"/>
                </a:highlight>
                <a:latin typeface="Calibri"/>
                <a:cs typeface="Calibri"/>
              </a:rPr>
              <a:t>of 	</a:t>
            </a:r>
            <a:r>
              <a:rPr sz="2400" spc="-65">
                <a:highlight>
                  <a:srgbClr val="FFFF00"/>
                </a:highlight>
                <a:latin typeface="Calibri"/>
                <a:cs typeface="Calibri"/>
              </a:rPr>
              <a:t>management</a:t>
            </a:r>
            <a:r>
              <a:rPr sz="2400" spc="-60">
                <a:highlight>
                  <a:srgbClr val="FFFF00"/>
                </a:highlight>
                <a:latin typeface="Calibri"/>
                <a:cs typeface="Calibri"/>
              </a:rPr>
              <a:t> </a:t>
            </a:r>
            <a:r>
              <a:rPr sz="2400" spc="-55">
                <a:highlight>
                  <a:srgbClr val="FFFF00"/>
                </a:highlight>
                <a:latin typeface="Calibri"/>
                <a:cs typeface="Calibri"/>
              </a:rPr>
              <a:t>actions</a:t>
            </a:r>
            <a:r>
              <a:rPr sz="2400" spc="-65">
                <a:highlight>
                  <a:srgbClr val="FFFF00"/>
                </a:highlight>
                <a:latin typeface="Calibri"/>
                <a:cs typeface="Calibri"/>
              </a:rPr>
              <a:t> </a:t>
            </a:r>
            <a:r>
              <a:rPr sz="2400" spc="-25">
                <a:highlight>
                  <a:srgbClr val="FFFF00"/>
                </a:highlight>
                <a:latin typeface="Calibri"/>
                <a:cs typeface="Calibri"/>
              </a:rPr>
              <a:t>by 	</a:t>
            </a:r>
            <a:r>
              <a:rPr sz="2400" spc="-60">
                <a:highlight>
                  <a:srgbClr val="FFFF00"/>
                </a:highlight>
                <a:latin typeface="Calibri"/>
                <a:cs typeface="Calibri"/>
              </a:rPr>
              <a:t>simulating</a:t>
            </a:r>
            <a:r>
              <a:rPr sz="2400" spc="-80">
                <a:highlight>
                  <a:srgbClr val="FFFF00"/>
                </a:highlight>
                <a:latin typeface="Calibri"/>
                <a:cs typeface="Calibri"/>
              </a:rPr>
              <a:t> </a:t>
            </a:r>
            <a:r>
              <a:rPr sz="2400" spc="-50">
                <a:highlight>
                  <a:srgbClr val="FFFF00"/>
                </a:highlight>
                <a:latin typeface="Calibri"/>
                <a:cs typeface="Calibri"/>
              </a:rPr>
              <a:t>the</a:t>
            </a:r>
            <a:r>
              <a:rPr sz="2400" spc="-55">
                <a:highlight>
                  <a:srgbClr val="FFFF00"/>
                </a:highlight>
                <a:latin typeface="Calibri"/>
                <a:cs typeface="Calibri"/>
              </a:rPr>
              <a:t> </a:t>
            </a:r>
            <a:r>
              <a:rPr sz="2400" spc="-10">
                <a:highlight>
                  <a:srgbClr val="FFFF00"/>
                </a:highlight>
                <a:latin typeface="Calibri"/>
                <a:cs typeface="Calibri"/>
              </a:rPr>
              <a:t>actions</a:t>
            </a:r>
            <a:endParaRPr sz="2400">
              <a:highlight>
                <a:srgbClr val="FFFF00"/>
              </a:highlight>
              <a:latin typeface="Calibri"/>
              <a:cs typeface="Calibri"/>
            </a:endParaRPr>
          </a:p>
          <a:p>
            <a:pPr marL="468630" marR="358775" lvl="1" indent="-227329">
              <a:lnSpc>
                <a:spcPts val="2590"/>
              </a:lnSpc>
              <a:spcBef>
                <a:spcPts val="1205"/>
              </a:spcBef>
              <a:buFont typeface="Arial"/>
              <a:buChar char="•"/>
              <a:tabLst>
                <a:tab pos="469900" algn="l"/>
              </a:tabLst>
            </a:pPr>
            <a:r>
              <a:rPr sz="2400" spc="-55">
                <a:highlight>
                  <a:srgbClr val="FFFF00"/>
                </a:highlight>
                <a:latin typeface="Calibri"/>
                <a:cs typeface="Calibri"/>
              </a:rPr>
              <a:t>Selecting</a:t>
            </a:r>
            <a:r>
              <a:rPr sz="2400" spc="-70">
                <a:highlight>
                  <a:srgbClr val="FFFF00"/>
                </a:highlight>
                <a:latin typeface="Calibri"/>
                <a:cs typeface="Calibri"/>
              </a:rPr>
              <a:t> </a:t>
            </a:r>
            <a:r>
              <a:rPr sz="2400" spc="-55">
                <a:highlight>
                  <a:srgbClr val="FFFF00"/>
                </a:highlight>
                <a:latin typeface="Calibri"/>
                <a:cs typeface="Calibri"/>
              </a:rPr>
              <a:t>appropriate 	</a:t>
            </a:r>
            <a:r>
              <a:rPr sz="2400" spc="-10">
                <a:highlight>
                  <a:srgbClr val="FFFF00"/>
                </a:highlight>
                <a:latin typeface="Calibri"/>
                <a:cs typeface="Calibri"/>
              </a:rPr>
              <a:t>sustainability 	goals/criteria</a:t>
            </a:r>
            <a:endParaRPr sz="2400">
              <a:highlight>
                <a:srgbClr val="FFFF00"/>
              </a:highlight>
              <a:latin typeface="Calibri"/>
              <a:cs typeface="Calibri"/>
            </a:endParaRPr>
          </a:p>
        </p:txBody>
      </p:sp>
      <p:sp>
        <p:nvSpPr>
          <p:cNvPr id="10" name="object 10"/>
          <p:cNvSpPr/>
          <p:nvPr/>
        </p:nvSpPr>
        <p:spPr>
          <a:xfrm>
            <a:off x="3843528" y="1504188"/>
            <a:ext cx="8263255" cy="4533265"/>
          </a:xfrm>
          <a:custGeom>
            <a:avLst/>
            <a:gdLst/>
            <a:ahLst/>
            <a:cxnLst/>
            <a:rect l="l" t="t" r="r" b="b"/>
            <a:pathLst>
              <a:path w="8263255" h="4533265">
                <a:moveTo>
                  <a:pt x="8263128" y="0"/>
                </a:moveTo>
                <a:lnTo>
                  <a:pt x="0" y="0"/>
                </a:lnTo>
                <a:lnTo>
                  <a:pt x="0" y="4533138"/>
                </a:lnTo>
                <a:lnTo>
                  <a:pt x="8263128" y="4533138"/>
                </a:lnTo>
                <a:lnTo>
                  <a:pt x="8263128" y="0"/>
                </a:lnTo>
                <a:close/>
              </a:path>
            </a:pathLst>
          </a:custGeom>
          <a:solidFill>
            <a:srgbClr val="FFFFFF"/>
          </a:solidFill>
        </p:spPr>
        <p:txBody>
          <a:bodyPr wrap="square" lIns="0" tIns="0" rIns="0" bIns="0" rtlCol="0"/>
          <a:lstStyle/>
          <a:p>
            <a:endParaRPr/>
          </a:p>
        </p:txBody>
      </p:sp>
      <p:sp>
        <p:nvSpPr>
          <p:cNvPr id="11" name="object 11"/>
          <p:cNvSpPr txBox="1"/>
          <p:nvPr/>
        </p:nvSpPr>
        <p:spPr>
          <a:xfrm>
            <a:off x="5259323" y="1522984"/>
            <a:ext cx="5434330" cy="299720"/>
          </a:xfrm>
          <a:prstGeom prst="rect">
            <a:avLst/>
          </a:prstGeom>
        </p:spPr>
        <p:txBody>
          <a:bodyPr vert="horz" wrap="square" lIns="0" tIns="12700" rIns="0" bIns="0" rtlCol="0">
            <a:spAutoFit/>
          </a:bodyPr>
          <a:lstStyle/>
          <a:p>
            <a:pPr marL="12700">
              <a:lnSpc>
                <a:spcPct val="100000"/>
              </a:lnSpc>
              <a:spcBef>
                <a:spcPts val="100"/>
              </a:spcBef>
            </a:pPr>
            <a:r>
              <a:rPr sz="1800" b="1">
                <a:solidFill>
                  <a:srgbClr val="252525"/>
                </a:solidFill>
                <a:highlight>
                  <a:srgbClr val="FFFF00"/>
                </a:highlight>
                <a:latin typeface="Calibri"/>
                <a:cs typeface="Calibri"/>
              </a:rPr>
              <a:t>Model</a:t>
            </a:r>
            <a:r>
              <a:rPr sz="1800" b="1" spc="-40">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inputs</a:t>
            </a:r>
            <a:r>
              <a:rPr sz="1800" b="1" spc="-20">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include</a:t>
            </a:r>
            <a:r>
              <a:rPr sz="1800" b="1" spc="-30">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both</a:t>
            </a:r>
            <a:r>
              <a:rPr sz="1800" b="1" spc="-30">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temporal</a:t>
            </a:r>
            <a:r>
              <a:rPr sz="1800" b="1" spc="-25">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and</a:t>
            </a:r>
            <a:r>
              <a:rPr sz="1800" b="1" spc="-35">
                <a:solidFill>
                  <a:srgbClr val="252525"/>
                </a:solidFill>
                <a:highlight>
                  <a:srgbClr val="FFFF00"/>
                </a:highlight>
                <a:latin typeface="Calibri"/>
                <a:cs typeface="Calibri"/>
              </a:rPr>
              <a:t> </a:t>
            </a:r>
            <a:r>
              <a:rPr sz="1800" b="1">
                <a:solidFill>
                  <a:srgbClr val="252525"/>
                </a:solidFill>
                <a:highlight>
                  <a:srgbClr val="FFFF00"/>
                </a:highlight>
                <a:latin typeface="Calibri"/>
                <a:cs typeface="Calibri"/>
              </a:rPr>
              <a:t>spatial</a:t>
            </a:r>
            <a:r>
              <a:rPr sz="1800" b="1" spc="-25">
                <a:solidFill>
                  <a:srgbClr val="252525"/>
                </a:solidFill>
                <a:highlight>
                  <a:srgbClr val="FFFF00"/>
                </a:highlight>
                <a:latin typeface="Calibri"/>
                <a:cs typeface="Calibri"/>
              </a:rPr>
              <a:t> </a:t>
            </a:r>
            <a:r>
              <a:rPr sz="1800" b="1" spc="-10">
                <a:solidFill>
                  <a:srgbClr val="252525"/>
                </a:solidFill>
                <a:highlight>
                  <a:srgbClr val="FFFF00"/>
                </a:highlight>
                <a:latin typeface="Calibri"/>
                <a:cs typeface="Calibri"/>
              </a:rPr>
              <a:t>variables</a:t>
            </a:r>
            <a:endParaRPr sz="1800">
              <a:highlight>
                <a:srgbClr val="FFFF00"/>
              </a:highlight>
              <a:latin typeface="Calibri"/>
              <a:cs typeface="Calibri"/>
            </a:endParaRPr>
          </a:p>
        </p:txBody>
      </p:sp>
      <p:grpSp>
        <p:nvGrpSpPr>
          <p:cNvPr id="12" name="object 12"/>
          <p:cNvGrpSpPr/>
          <p:nvPr/>
        </p:nvGrpSpPr>
        <p:grpSpPr>
          <a:xfrm>
            <a:off x="3941826" y="2090927"/>
            <a:ext cx="8086090" cy="3848100"/>
            <a:chOff x="3941826" y="2090927"/>
            <a:chExt cx="8086090" cy="3848100"/>
          </a:xfrm>
        </p:grpSpPr>
        <p:pic>
          <p:nvPicPr>
            <p:cNvPr id="13" name="object 13"/>
            <p:cNvPicPr/>
            <p:nvPr/>
          </p:nvPicPr>
          <p:blipFill>
            <a:blip r:embed="rId5" cstate="print"/>
            <a:stretch>
              <a:fillRect/>
            </a:stretch>
          </p:blipFill>
          <p:spPr>
            <a:xfrm>
              <a:off x="4018026" y="2167127"/>
              <a:ext cx="2525268" cy="3695700"/>
            </a:xfrm>
            <a:prstGeom prst="rect">
              <a:avLst/>
            </a:prstGeom>
          </p:spPr>
        </p:pic>
        <p:sp>
          <p:nvSpPr>
            <p:cNvPr id="14" name="object 14"/>
            <p:cNvSpPr/>
            <p:nvPr/>
          </p:nvSpPr>
          <p:spPr>
            <a:xfrm>
              <a:off x="3979926" y="2129027"/>
              <a:ext cx="2601595" cy="3771900"/>
            </a:xfrm>
            <a:custGeom>
              <a:avLst/>
              <a:gdLst/>
              <a:ahLst/>
              <a:cxnLst/>
              <a:rect l="l" t="t" r="r" b="b"/>
              <a:pathLst>
                <a:path w="2601595" h="3771900">
                  <a:moveTo>
                    <a:pt x="0" y="3771900"/>
                  </a:moveTo>
                  <a:lnTo>
                    <a:pt x="2601468" y="3771900"/>
                  </a:lnTo>
                  <a:lnTo>
                    <a:pt x="2601468" y="0"/>
                  </a:lnTo>
                  <a:lnTo>
                    <a:pt x="0" y="0"/>
                  </a:lnTo>
                  <a:lnTo>
                    <a:pt x="0" y="3771900"/>
                  </a:lnTo>
                  <a:close/>
                </a:path>
              </a:pathLst>
            </a:custGeom>
            <a:ln w="76199">
              <a:solidFill>
                <a:srgbClr val="FFFFFF"/>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6683502" y="2167127"/>
              <a:ext cx="2564129" cy="3695700"/>
            </a:xfrm>
            <a:prstGeom prst="rect">
              <a:avLst/>
            </a:prstGeom>
          </p:spPr>
        </p:pic>
        <p:sp>
          <p:nvSpPr>
            <p:cNvPr id="16" name="object 16"/>
            <p:cNvSpPr/>
            <p:nvPr/>
          </p:nvSpPr>
          <p:spPr>
            <a:xfrm>
              <a:off x="6645402" y="2129027"/>
              <a:ext cx="2640330" cy="3771900"/>
            </a:xfrm>
            <a:custGeom>
              <a:avLst/>
              <a:gdLst/>
              <a:ahLst/>
              <a:cxnLst/>
              <a:rect l="l" t="t" r="r" b="b"/>
              <a:pathLst>
                <a:path w="2640329" h="3771900">
                  <a:moveTo>
                    <a:pt x="0" y="3771900"/>
                  </a:moveTo>
                  <a:lnTo>
                    <a:pt x="2640329" y="3771900"/>
                  </a:lnTo>
                  <a:lnTo>
                    <a:pt x="2640329" y="0"/>
                  </a:lnTo>
                  <a:lnTo>
                    <a:pt x="0" y="0"/>
                  </a:lnTo>
                  <a:lnTo>
                    <a:pt x="0" y="3771900"/>
                  </a:lnTo>
                  <a:close/>
                </a:path>
              </a:pathLst>
            </a:custGeom>
            <a:ln w="76200">
              <a:solidFill>
                <a:srgbClr val="FFFFFF"/>
              </a:solidFill>
            </a:ln>
          </p:spPr>
          <p:txBody>
            <a:bodyPr wrap="square" lIns="0" tIns="0" rIns="0" bIns="0" rtlCol="0"/>
            <a:lstStyle/>
            <a:p>
              <a:endParaRPr/>
            </a:p>
          </p:txBody>
        </p:sp>
        <p:pic>
          <p:nvPicPr>
            <p:cNvPr id="17" name="object 17"/>
            <p:cNvPicPr/>
            <p:nvPr/>
          </p:nvPicPr>
          <p:blipFill>
            <a:blip r:embed="rId7" cstate="print"/>
            <a:stretch>
              <a:fillRect/>
            </a:stretch>
          </p:blipFill>
          <p:spPr>
            <a:xfrm>
              <a:off x="9387840" y="2167127"/>
              <a:ext cx="2563368" cy="3695700"/>
            </a:xfrm>
            <a:prstGeom prst="rect">
              <a:avLst/>
            </a:prstGeom>
          </p:spPr>
        </p:pic>
        <p:sp>
          <p:nvSpPr>
            <p:cNvPr id="18" name="object 18"/>
            <p:cNvSpPr/>
            <p:nvPr/>
          </p:nvSpPr>
          <p:spPr>
            <a:xfrm>
              <a:off x="9349740" y="2129027"/>
              <a:ext cx="2639695" cy="3771900"/>
            </a:xfrm>
            <a:custGeom>
              <a:avLst/>
              <a:gdLst/>
              <a:ahLst/>
              <a:cxnLst/>
              <a:rect l="l" t="t" r="r" b="b"/>
              <a:pathLst>
                <a:path w="2639695" h="3771900">
                  <a:moveTo>
                    <a:pt x="0" y="3771900"/>
                  </a:moveTo>
                  <a:lnTo>
                    <a:pt x="2639568" y="3771900"/>
                  </a:lnTo>
                  <a:lnTo>
                    <a:pt x="2639568" y="0"/>
                  </a:lnTo>
                  <a:lnTo>
                    <a:pt x="0" y="0"/>
                  </a:lnTo>
                  <a:lnTo>
                    <a:pt x="0" y="3771900"/>
                  </a:lnTo>
                  <a:close/>
                </a:path>
              </a:pathLst>
            </a:custGeom>
            <a:ln w="76200">
              <a:solidFill>
                <a:srgbClr val="FFFFFF"/>
              </a:solidFill>
            </a:ln>
          </p:spPr>
          <p:txBody>
            <a:bodyPr wrap="square" lIns="0" tIns="0" rIns="0" bIns="0" rtlCol="0"/>
            <a:lstStyle/>
            <a:p>
              <a:endParaRPr/>
            </a:p>
          </p:txBody>
        </p:sp>
      </p:grpSp>
      <p:sp>
        <p:nvSpPr>
          <p:cNvPr id="19" name="object 19"/>
          <p:cNvSpPr txBox="1"/>
          <p:nvPr/>
        </p:nvSpPr>
        <p:spPr>
          <a:xfrm>
            <a:off x="5445505" y="6213855"/>
            <a:ext cx="501015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Source:</a:t>
            </a:r>
            <a:r>
              <a:rPr sz="1800" spc="-50">
                <a:latin typeface="Calibri"/>
                <a:cs typeface="Calibri"/>
              </a:rPr>
              <a:t> </a:t>
            </a:r>
            <a:r>
              <a:rPr sz="1800">
                <a:latin typeface="Calibri"/>
                <a:cs typeface="Calibri"/>
              </a:rPr>
              <a:t>MCSB</a:t>
            </a:r>
            <a:r>
              <a:rPr sz="1800" spc="-60">
                <a:latin typeface="Calibri"/>
                <a:cs typeface="Calibri"/>
              </a:rPr>
              <a:t> </a:t>
            </a:r>
            <a:r>
              <a:rPr sz="1800">
                <a:latin typeface="Calibri"/>
                <a:cs typeface="Calibri"/>
              </a:rPr>
              <a:t>Alternative</a:t>
            </a:r>
            <a:r>
              <a:rPr sz="1800" spc="-50">
                <a:latin typeface="Calibri"/>
                <a:cs typeface="Calibri"/>
              </a:rPr>
              <a:t> </a:t>
            </a:r>
            <a:r>
              <a:rPr sz="1800">
                <a:latin typeface="Calibri"/>
                <a:cs typeface="Calibri"/>
              </a:rPr>
              <a:t>Plan</a:t>
            </a:r>
            <a:r>
              <a:rPr sz="1800" spc="-60">
                <a:latin typeface="Calibri"/>
                <a:cs typeface="Calibri"/>
              </a:rPr>
              <a:t> </a:t>
            </a:r>
            <a:r>
              <a:rPr sz="1800">
                <a:latin typeface="Calibri"/>
                <a:cs typeface="Calibri"/>
              </a:rPr>
              <a:t>Model</a:t>
            </a:r>
            <a:r>
              <a:rPr sz="1800" spc="-40">
                <a:latin typeface="Calibri"/>
                <a:cs typeface="Calibri"/>
              </a:rPr>
              <a:t> </a:t>
            </a:r>
            <a:r>
              <a:rPr sz="1800">
                <a:latin typeface="Calibri"/>
                <a:cs typeface="Calibri"/>
              </a:rPr>
              <a:t>Update</a:t>
            </a:r>
            <a:r>
              <a:rPr sz="1800" spc="-50">
                <a:latin typeface="Calibri"/>
                <a:cs typeface="Calibri"/>
              </a:rPr>
              <a:t> </a:t>
            </a:r>
            <a:r>
              <a:rPr sz="1800">
                <a:latin typeface="Calibri"/>
                <a:cs typeface="Calibri"/>
              </a:rPr>
              <a:t>6-</a:t>
            </a:r>
            <a:r>
              <a:rPr sz="1800" spc="-10">
                <a:latin typeface="Calibri"/>
                <a:cs typeface="Calibri"/>
              </a:rPr>
              <a:t>16-</a:t>
            </a:r>
            <a:r>
              <a:rPr sz="1800" spc="-25">
                <a:latin typeface="Calibri"/>
                <a:cs typeface="Calibri"/>
              </a:rPr>
              <a:t>20</a:t>
            </a:r>
            <a:endParaRPr sz="1800">
              <a:latin typeface="Calibri"/>
              <a:cs typeface="Calibri"/>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62</a:t>
            </a:fld>
            <a:endParaRPr spc="-25"/>
          </a:p>
        </p:txBody>
      </p:sp>
    </p:spTree>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8B0FF2-C13D-7C67-50D5-0E33A722072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FC0AAFD-94D8-C29B-4E74-FA5B9A499283}"/>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4" name="object 4">
            <a:extLst>
              <a:ext uri="{FF2B5EF4-FFF2-40B4-BE49-F238E27FC236}">
                <a16:creationId xmlns:a16="http://schemas.microsoft.com/office/drawing/2014/main" id="{E0CA7889-0535-50A1-9C78-0330CE3A371E}"/>
              </a:ext>
            </a:extLst>
          </p:cNvPr>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The</a:t>
            </a:r>
            <a:r>
              <a:rPr spc="-9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Virtual</a:t>
            </a:r>
            <a:r>
              <a:rPr spc="-9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Experience:</a:t>
            </a:r>
            <a:r>
              <a:rPr spc="-8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Polls</a:t>
            </a:r>
          </a:p>
        </p:txBody>
      </p:sp>
      <p:grpSp>
        <p:nvGrpSpPr>
          <p:cNvPr id="5" name="object 5">
            <a:extLst>
              <a:ext uri="{FF2B5EF4-FFF2-40B4-BE49-F238E27FC236}">
                <a16:creationId xmlns:a16="http://schemas.microsoft.com/office/drawing/2014/main" id="{B52FCF5B-906C-7CA6-2CC0-6C86B3909539}"/>
              </a:ext>
            </a:extLst>
          </p:cNvPr>
          <p:cNvGrpSpPr/>
          <p:nvPr/>
        </p:nvGrpSpPr>
        <p:grpSpPr>
          <a:xfrm rot="6535705">
            <a:off x="9398447" y="2809574"/>
            <a:ext cx="931160" cy="710583"/>
            <a:chOff x="8319134" y="2589657"/>
            <a:chExt cx="977265" cy="596265"/>
          </a:xfrm>
        </p:grpSpPr>
        <p:sp>
          <p:nvSpPr>
            <p:cNvPr id="6" name="object 6">
              <a:extLst>
                <a:ext uri="{FF2B5EF4-FFF2-40B4-BE49-F238E27FC236}">
                  <a16:creationId xmlns:a16="http://schemas.microsoft.com/office/drawing/2014/main" id="{3D022B61-201F-C7EE-84F5-6119A9AF6D0B}"/>
                </a:ext>
              </a:extLst>
            </p:cNvPr>
            <p:cNvSpPr/>
            <p:nvPr/>
          </p:nvSpPr>
          <p:spPr>
            <a:xfrm>
              <a:off x="8325484" y="2596007"/>
              <a:ext cx="964565" cy="583565"/>
            </a:xfrm>
            <a:custGeom>
              <a:avLst/>
              <a:gdLst/>
              <a:ahLst/>
              <a:cxnLst/>
              <a:rect l="l" t="t" r="r" b="b"/>
              <a:pathLst>
                <a:path w="964565" h="583564">
                  <a:moveTo>
                    <a:pt x="78867" y="0"/>
                  </a:moveTo>
                  <a:lnTo>
                    <a:pt x="0" y="229234"/>
                  </a:lnTo>
                  <a:lnTo>
                    <a:pt x="696087" y="468629"/>
                  </a:lnTo>
                  <a:lnTo>
                    <a:pt x="656590" y="583183"/>
                  </a:lnTo>
                  <a:lnTo>
                    <a:pt x="964565" y="432942"/>
                  </a:lnTo>
                  <a:lnTo>
                    <a:pt x="814324" y="124967"/>
                  </a:lnTo>
                  <a:lnTo>
                    <a:pt x="774826" y="239521"/>
                  </a:lnTo>
                  <a:lnTo>
                    <a:pt x="78867" y="0"/>
                  </a:lnTo>
                  <a:close/>
                </a:path>
              </a:pathLst>
            </a:custGeom>
            <a:solidFill>
              <a:srgbClr val="9FC4D7"/>
            </a:solidFill>
          </p:spPr>
          <p:txBody>
            <a:bodyPr wrap="square" lIns="0" tIns="0" rIns="0" bIns="0" rtlCol="0"/>
            <a:lstStyle/>
            <a:p>
              <a:endParaRPr/>
            </a:p>
          </p:txBody>
        </p:sp>
        <p:sp>
          <p:nvSpPr>
            <p:cNvPr id="7" name="object 7">
              <a:extLst>
                <a:ext uri="{FF2B5EF4-FFF2-40B4-BE49-F238E27FC236}">
                  <a16:creationId xmlns:a16="http://schemas.microsoft.com/office/drawing/2014/main" id="{C1EE842A-0DEC-B73E-2526-1BC96F44237B}"/>
                </a:ext>
              </a:extLst>
            </p:cNvPr>
            <p:cNvSpPr/>
            <p:nvPr/>
          </p:nvSpPr>
          <p:spPr>
            <a:xfrm>
              <a:off x="8325484" y="2596007"/>
              <a:ext cx="964565" cy="583565"/>
            </a:xfrm>
            <a:custGeom>
              <a:avLst/>
              <a:gdLst/>
              <a:ahLst/>
              <a:cxnLst/>
              <a:rect l="l" t="t" r="r" b="b"/>
              <a:pathLst>
                <a:path w="964565" h="583564">
                  <a:moveTo>
                    <a:pt x="814324" y="124967"/>
                  </a:moveTo>
                  <a:lnTo>
                    <a:pt x="964565" y="432942"/>
                  </a:lnTo>
                  <a:lnTo>
                    <a:pt x="656590" y="583183"/>
                  </a:lnTo>
                  <a:lnTo>
                    <a:pt x="696087" y="468629"/>
                  </a:lnTo>
                  <a:lnTo>
                    <a:pt x="0" y="229234"/>
                  </a:lnTo>
                  <a:lnTo>
                    <a:pt x="78867" y="0"/>
                  </a:lnTo>
                  <a:lnTo>
                    <a:pt x="774826" y="239521"/>
                  </a:lnTo>
                  <a:lnTo>
                    <a:pt x="814324" y="124967"/>
                  </a:lnTo>
                  <a:close/>
                </a:path>
              </a:pathLst>
            </a:custGeom>
            <a:ln w="12700">
              <a:solidFill>
                <a:srgbClr val="748F9E"/>
              </a:solidFill>
            </a:ln>
          </p:spPr>
          <p:txBody>
            <a:bodyPr wrap="square" lIns="0" tIns="0" rIns="0" bIns="0" rtlCol="0"/>
            <a:lstStyle/>
            <a:p>
              <a:endParaRPr/>
            </a:p>
          </p:txBody>
        </p:sp>
      </p:grpSp>
      <p:sp>
        <p:nvSpPr>
          <p:cNvPr id="8" name="object 8">
            <a:extLst>
              <a:ext uri="{FF2B5EF4-FFF2-40B4-BE49-F238E27FC236}">
                <a16:creationId xmlns:a16="http://schemas.microsoft.com/office/drawing/2014/main" id="{E334921F-D152-C130-31EE-32B042D11CFA}"/>
              </a:ext>
            </a:extLst>
          </p:cNvPr>
          <p:cNvSpPr txBox="1"/>
          <p:nvPr/>
        </p:nvSpPr>
        <p:spPr>
          <a:xfrm>
            <a:off x="9677401" y="1776816"/>
            <a:ext cx="2245008" cy="862416"/>
          </a:xfrm>
          <a:prstGeom prst="rect">
            <a:avLst/>
          </a:prstGeom>
          <a:ln w="9525">
            <a:noFill/>
          </a:ln>
        </p:spPr>
        <p:txBody>
          <a:bodyPr vert="horz" wrap="square" lIns="0" tIns="31115" rIns="0" bIns="0" rtlCol="0">
            <a:spAutoFit/>
          </a:bodyPr>
          <a:lstStyle/>
          <a:p>
            <a:pPr marL="105410" marR="97790" algn="ctr">
              <a:lnSpc>
                <a:spcPct val="100000"/>
              </a:lnSpc>
              <a:spcBef>
                <a:spcPts val="245"/>
              </a:spcBef>
            </a:pPr>
            <a:r>
              <a:rPr sz="1800">
                <a:solidFill>
                  <a:schemeClr val="tx1"/>
                </a:solidFill>
                <a:highlight>
                  <a:srgbClr val="FFFF00"/>
                </a:highlight>
                <a:latin typeface="Calibri"/>
                <a:cs typeface="Calibri"/>
              </a:rPr>
              <a:t>Sometimes,</a:t>
            </a:r>
            <a:r>
              <a:rPr sz="1800" spc="-70">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there</a:t>
            </a:r>
            <a:r>
              <a:rPr sz="1800" spc="-70">
                <a:solidFill>
                  <a:schemeClr val="tx1"/>
                </a:solidFill>
                <a:highlight>
                  <a:srgbClr val="FFFF00"/>
                </a:highlight>
                <a:latin typeface="Calibri"/>
                <a:cs typeface="Calibri"/>
              </a:rPr>
              <a:t> </a:t>
            </a:r>
            <a:r>
              <a:rPr sz="1800" spc="-20">
                <a:solidFill>
                  <a:schemeClr val="tx1"/>
                </a:solidFill>
                <a:highlight>
                  <a:srgbClr val="FFFF00"/>
                </a:highlight>
                <a:latin typeface="Calibri"/>
                <a:cs typeface="Calibri"/>
              </a:rPr>
              <a:t>will </a:t>
            </a:r>
            <a:r>
              <a:rPr sz="1800">
                <a:solidFill>
                  <a:schemeClr val="tx1"/>
                </a:solidFill>
                <a:highlight>
                  <a:srgbClr val="FFFF00"/>
                </a:highlight>
                <a:latin typeface="Calibri"/>
                <a:cs typeface="Calibri"/>
              </a:rPr>
              <a:t>be</a:t>
            </a:r>
            <a:r>
              <a:rPr sz="1800" spc="-5">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a</a:t>
            </a:r>
            <a:r>
              <a:rPr sz="1800" spc="-10">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link</a:t>
            </a:r>
            <a:r>
              <a:rPr sz="1800" spc="-10">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to</a:t>
            </a:r>
            <a:r>
              <a:rPr sz="1800" spc="-15">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a</a:t>
            </a:r>
            <a:r>
              <a:rPr sz="1800" spc="-20">
                <a:solidFill>
                  <a:schemeClr val="tx1"/>
                </a:solidFill>
                <a:highlight>
                  <a:srgbClr val="FFFF00"/>
                </a:highlight>
                <a:latin typeface="Calibri"/>
                <a:cs typeface="Calibri"/>
              </a:rPr>
              <a:t> poll.</a:t>
            </a:r>
            <a:endParaRPr sz="1800">
              <a:solidFill>
                <a:schemeClr val="tx1"/>
              </a:solidFill>
              <a:highlight>
                <a:srgbClr val="FFFF00"/>
              </a:highlight>
              <a:latin typeface="Calibri"/>
              <a:cs typeface="Calibri"/>
            </a:endParaRPr>
          </a:p>
          <a:p>
            <a:pPr algn="ctr">
              <a:lnSpc>
                <a:spcPct val="100000"/>
              </a:lnSpc>
            </a:pPr>
            <a:r>
              <a:rPr sz="1800">
                <a:solidFill>
                  <a:schemeClr val="tx1"/>
                </a:solidFill>
                <a:highlight>
                  <a:srgbClr val="FFFF00"/>
                </a:highlight>
                <a:latin typeface="Calibri"/>
                <a:cs typeface="Calibri"/>
              </a:rPr>
              <a:t>Click</a:t>
            </a:r>
            <a:r>
              <a:rPr sz="1800" spc="-20">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on</a:t>
            </a:r>
            <a:r>
              <a:rPr sz="1800" spc="-5">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the</a:t>
            </a:r>
            <a:r>
              <a:rPr sz="1800" spc="-10">
                <a:solidFill>
                  <a:schemeClr val="tx1"/>
                </a:solidFill>
                <a:highlight>
                  <a:srgbClr val="FFFF00"/>
                </a:highlight>
                <a:latin typeface="Calibri"/>
                <a:cs typeface="Calibri"/>
              </a:rPr>
              <a:t> </a:t>
            </a:r>
            <a:r>
              <a:rPr sz="1800" spc="-20">
                <a:solidFill>
                  <a:schemeClr val="tx1"/>
                </a:solidFill>
                <a:highlight>
                  <a:srgbClr val="FFFF00"/>
                </a:highlight>
                <a:latin typeface="Calibri"/>
                <a:cs typeface="Calibri"/>
              </a:rPr>
              <a:t>link</a:t>
            </a:r>
            <a:endParaRPr sz="1800">
              <a:solidFill>
                <a:schemeClr val="tx1"/>
              </a:solidFill>
              <a:highlight>
                <a:srgbClr val="FFFF00"/>
              </a:highlight>
              <a:latin typeface="Calibri"/>
              <a:cs typeface="Calibri"/>
            </a:endParaRPr>
          </a:p>
        </p:txBody>
      </p:sp>
      <p:sp>
        <p:nvSpPr>
          <p:cNvPr id="9" name="object 9">
            <a:extLst>
              <a:ext uri="{FF2B5EF4-FFF2-40B4-BE49-F238E27FC236}">
                <a16:creationId xmlns:a16="http://schemas.microsoft.com/office/drawing/2014/main" id="{18187BCA-C549-D3A5-DDD2-AA95A51C5C12}"/>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63</a:t>
            </a:fld>
            <a:endParaRPr spc="-25"/>
          </a:p>
        </p:txBody>
      </p:sp>
      <p:pic>
        <p:nvPicPr>
          <p:cNvPr id="11" name="Picture 10">
            <a:extLst>
              <a:ext uri="{FF2B5EF4-FFF2-40B4-BE49-F238E27FC236}">
                <a16:creationId xmlns:a16="http://schemas.microsoft.com/office/drawing/2014/main" id="{EB7B0915-1791-9EFA-1F33-024458BB6925}"/>
              </a:ext>
            </a:extLst>
          </p:cNvPr>
          <p:cNvPicPr>
            <a:picLocks noChangeAspect="1"/>
          </p:cNvPicPr>
          <p:nvPr/>
        </p:nvPicPr>
        <p:blipFill>
          <a:blip r:embed="rId2"/>
          <a:stretch>
            <a:fillRect/>
          </a:stretch>
        </p:blipFill>
        <p:spPr>
          <a:xfrm>
            <a:off x="533400" y="1045463"/>
            <a:ext cx="8725231" cy="5415429"/>
          </a:xfrm>
          <a:prstGeom prst="rect">
            <a:avLst/>
          </a:prstGeom>
        </p:spPr>
      </p:pic>
      <p:sp>
        <p:nvSpPr>
          <p:cNvPr id="10" name="Rectangle 9">
            <a:extLst>
              <a:ext uri="{FF2B5EF4-FFF2-40B4-BE49-F238E27FC236}">
                <a16:creationId xmlns:a16="http://schemas.microsoft.com/office/drawing/2014/main" id="{4C258C8A-5EBE-DE0E-E31C-ECEABEF81522}"/>
              </a:ext>
            </a:extLst>
          </p:cNvPr>
          <p:cNvSpPr/>
          <p:nvPr/>
        </p:nvSpPr>
        <p:spPr>
          <a:xfrm>
            <a:off x="7341622" y="1980731"/>
            <a:ext cx="1828800" cy="747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63F5CD-B69A-65D2-15C3-04352AEBCCEA}"/>
              </a:ext>
            </a:extLst>
          </p:cNvPr>
          <p:cNvSpPr/>
          <p:nvPr/>
        </p:nvSpPr>
        <p:spPr>
          <a:xfrm>
            <a:off x="685800" y="1045463"/>
            <a:ext cx="1828800" cy="13365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17A93D-C25B-0814-9A11-0C07986A378A}"/>
              </a:ext>
            </a:extLst>
          </p:cNvPr>
          <p:cNvSpPr/>
          <p:nvPr/>
        </p:nvSpPr>
        <p:spPr>
          <a:xfrm>
            <a:off x="7676270" y="3127241"/>
            <a:ext cx="1324039" cy="469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164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1581C5-9422-6372-E595-34DC7E91A3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3471BFD-B212-E53D-9BBE-20A619FB9EF1}"/>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760D8CAF-CA95-9FE4-5744-E7D8E14A88EA}"/>
              </a:ext>
            </a:extLst>
          </p:cNvPr>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The</a:t>
            </a:r>
            <a:r>
              <a:rPr spc="-9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Virtual</a:t>
            </a:r>
            <a:r>
              <a:rPr spc="-9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Experience:</a:t>
            </a:r>
            <a:r>
              <a:rPr spc="-8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Comments</a:t>
            </a:r>
          </a:p>
        </p:txBody>
      </p:sp>
      <p:sp>
        <p:nvSpPr>
          <p:cNvPr id="12" name="object 12">
            <a:extLst>
              <a:ext uri="{FF2B5EF4-FFF2-40B4-BE49-F238E27FC236}">
                <a16:creationId xmlns:a16="http://schemas.microsoft.com/office/drawing/2014/main" id="{4A7EA660-1A52-DCC2-0439-151F1DBD1A3D}"/>
              </a:ext>
            </a:extLst>
          </p:cNvPr>
          <p:cNvSpPr txBox="1"/>
          <p:nvPr/>
        </p:nvSpPr>
        <p:spPr>
          <a:xfrm>
            <a:off x="152400" y="2012587"/>
            <a:ext cx="2113280" cy="1416413"/>
          </a:xfrm>
          <a:prstGeom prst="rect">
            <a:avLst/>
          </a:prstGeom>
          <a:ln w="9525">
            <a:noFill/>
          </a:ln>
        </p:spPr>
        <p:txBody>
          <a:bodyPr vert="horz" wrap="square" lIns="0" tIns="31115" rIns="0" bIns="0" rtlCol="0">
            <a:spAutoFit/>
          </a:bodyPr>
          <a:lstStyle/>
          <a:p>
            <a:pPr marL="123825" marR="118110" indent="1270" algn="ctr">
              <a:lnSpc>
                <a:spcPct val="100000"/>
              </a:lnSpc>
              <a:spcBef>
                <a:spcPts val="245"/>
              </a:spcBef>
            </a:pPr>
            <a:r>
              <a:rPr sz="1800">
                <a:solidFill>
                  <a:schemeClr val="tx1"/>
                </a:solidFill>
                <a:highlight>
                  <a:srgbClr val="FFFF00"/>
                </a:highlight>
                <a:latin typeface="Calibri"/>
                <a:cs typeface="Calibri"/>
              </a:rPr>
              <a:t>Click</a:t>
            </a:r>
            <a:r>
              <a:rPr sz="1800" spc="-15">
                <a:solidFill>
                  <a:schemeClr val="tx1"/>
                </a:solidFill>
                <a:highlight>
                  <a:srgbClr val="FFFF00"/>
                </a:highlight>
                <a:latin typeface="Calibri"/>
                <a:cs typeface="Calibri"/>
              </a:rPr>
              <a:t> </a:t>
            </a:r>
            <a:r>
              <a:rPr sz="1800">
                <a:solidFill>
                  <a:schemeClr val="tx1"/>
                </a:solidFill>
                <a:highlight>
                  <a:srgbClr val="FFFF00"/>
                </a:highlight>
                <a:latin typeface="Calibri"/>
                <a:cs typeface="Calibri"/>
              </a:rPr>
              <a:t>on </a:t>
            </a:r>
            <a:r>
              <a:rPr lang="en-US" sz="1800">
                <a:solidFill>
                  <a:schemeClr val="tx1"/>
                </a:solidFill>
                <a:highlight>
                  <a:srgbClr val="FFFF00"/>
                </a:highlight>
                <a:latin typeface="Calibri"/>
                <a:cs typeface="Calibri"/>
              </a:rPr>
              <a:t>the comment button </a:t>
            </a:r>
            <a:r>
              <a:rPr sz="1800">
                <a:solidFill>
                  <a:schemeClr val="tx1"/>
                </a:solidFill>
                <a:highlight>
                  <a:srgbClr val="FFFF00"/>
                </a:highlight>
                <a:latin typeface="Calibri"/>
                <a:cs typeface="Calibri"/>
              </a:rPr>
              <a:t>to</a:t>
            </a:r>
            <a:r>
              <a:rPr sz="1800" spc="-50">
                <a:solidFill>
                  <a:schemeClr val="tx1"/>
                </a:solidFill>
                <a:highlight>
                  <a:srgbClr val="FFFF00"/>
                </a:highlight>
                <a:latin typeface="Calibri"/>
                <a:cs typeface="Calibri"/>
              </a:rPr>
              <a:t> </a:t>
            </a:r>
            <a:r>
              <a:rPr sz="1800" spc="-20">
                <a:solidFill>
                  <a:schemeClr val="tx1"/>
                </a:solidFill>
                <a:highlight>
                  <a:srgbClr val="FFFF00"/>
                </a:highlight>
                <a:latin typeface="Calibri"/>
                <a:cs typeface="Calibri"/>
              </a:rPr>
              <a:t>open </a:t>
            </a:r>
            <a:r>
              <a:rPr sz="1800">
                <a:solidFill>
                  <a:schemeClr val="tx1"/>
                </a:solidFill>
                <a:highlight>
                  <a:srgbClr val="FFFF00"/>
                </a:highlight>
                <a:latin typeface="Calibri"/>
                <a:cs typeface="Calibri"/>
              </a:rPr>
              <a:t>“Chat”</a:t>
            </a:r>
            <a:r>
              <a:rPr sz="1800" spc="-20">
                <a:solidFill>
                  <a:schemeClr val="tx1"/>
                </a:solidFill>
                <a:highlight>
                  <a:srgbClr val="FFFF00"/>
                </a:highlight>
                <a:latin typeface="Calibri"/>
                <a:cs typeface="Calibri"/>
              </a:rPr>
              <a:t> </a:t>
            </a:r>
            <a:r>
              <a:rPr sz="1800" spc="-25">
                <a:solidFill>
                  <a:schemeClr val="tx1"/>
                </a:solidFill>
                <a:highlight>
                  <a:srgbClr val="FFFF00"/>
                </a:highlight>
                <a:latin typeface="Calibri"/>
                <a:cs typeface="Calibri"/>
              </a:rPr>
              <a:t>for </a:t>
            </a:r>
            <a:r>
              <a:rPr sz="1800" spc="-10">
                <a:solidFill>
                  <a:schemeClr val="tx1"/>
                </a:solidFill>
                <a:highlight>
                  <a:srgbClr val="FFFF00"/>
                </a:highlight>
                <a:latin typeface="Calibri"/>
                <a:cs typeface="Calibri"/>
              </a:rPr>
              <a:t>comments</a:t>
            </a:r>
            <a:r>
              <a:rPr sz="1800" spc="-45">
                <a:solidFill>
                  <a:schemeClr val="tx1"/>
                </a:solidFill>
                <a:highlight>
                  <a:srgbClr val="FFFF00"/>
                </a:highlight>
                <a:latin typeface="Calibri"/>
                <a:cs typeface="Calibri"/>
              </a:rPr>
              <a:t> </a:t>
            </a:r>
            <a:r>
              <a:rPr sz="1800" spc="-25">
                <a:solidFill>
                  <a:schemeClr val="tx1"/>
                </a:solidFill>
                <a:highlight>
                  <a:srgbClr val="FFFF00"/>
                </a:highlight>
                <a:latin typeface="Calibri"/>
                <a:cs typeface="Calibri"/>
              </a:rPr>
              <a:t>and </a:t>
            </a:r>
            <a:r>
              <a:rPr sz="1800" spc="-10">
                <a:solidFill>
                  <a:schemeClr val="tx1"/>
                </a:solidFill>
                <a:highlight>
                  <a:srgbClr val="FFFF00"/>
                </a:highlight>
                <a:latin typeface="Calibri"/>
                <a:cs typeface="Calibri"/>
              </a:rPr>
              <a:t>questions</a:t>
            </a:r>
            <a:endParaRPr sz="1800">
              <a:solidFill>
                <a:schemeClr val="tx1"/>
              </a:solidFill>
              <a:highlight>
                <a:srgbClr val="FFFF00"/>
              </a:highlight>
              <a:latin typeface="Calibri"/>
              <a:cs typeface="Calibri"/>
            </a:endParaRPr>
          </a:p>
        </p:txBody>
      </p:sp>
      <p:sp>
        <p:nvSpPr>
          <p:cNvPr id="14" name="object 14">
            <a:extLst>
              <a:ext uri="{FF2B5EF4-FFF2-40B4-BE49-F238E27FC236}">
                <a16:creationId xmlns:a16="http://schemas.microsoft.com/office/drawing/2014/main" id="{52B3B4C5-D76D-39AE-B98E-ED055545A776}"/>
              </a:ext>
            </a:extLst>
          </p:cNvPr>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64</a:t>
            </a:fld>
            <a:endParaRPr spc="-25"/>
          </a:p>
        </p:txBody>
      </p:sp>
      <p:sp>
        <p:nvSpPr>
          <p:cNvPr id="13" name="object 13">
            <a:extLst>
              <a:ext uri="{FF2B5EF4-FFF2-40B4-BE49-F238E27FC236}">
                <a16:creationId xmlns:a16="http://schemas.microsoft.com/office/drawing/2014/main" id="{C548BF61-7D37-841A-A34A-EE87E5295DBD}"/>
              </a:ext>
            </a:extLst>
          </p:cNvPr>
          <p:cNvSpPr txBox="1"/>
          <p:nvPr/>
        </p:nvSpPr>
        <p:spPr>
          <a:xfrm>
            <a:off x="9653269" y="5257800"/>
            <a:ext cx="2098040" cy="586058"/>
          </a:xfrm>
          <a:prstGeom prst="rect">
            <a:avLst/>
          </a:prstGeom>
          <a:ln w="9525">
            <a:noFill/>
          </a:ln>
        </p:spPr>
        <p:txBody>
          <a:bodyPr vert="horz" wrap="square" lIns="0" tIns="31750" rIns="0" bIns="0" rtlCol="0">
            <a:spAutoFit/>
          </a:bodyPr>
          <a:lstStyle/>
          <a:p>
            <a:pPr marL="360045" marR="179705" indent="-172720">
              <a:lnSpc>
                <a:spcPct val="100000"/>
              </a:lnSpc>
              <a:spcBef>
                <a:spcPts val="250"/>
              </a:spcBef>
            </a:pPr>
            <a:r>
              <a:rPr sz="1800" spc="-10">
                <a:solidFill>
                  <a:schemeClr val="tx1"/>
                </a:solidFill>
                <a:highlight>
                  <a:srgbClr val="FFFF00"/>
                </a:highlight>
                <a:latin typeface="Calibri"/>
                <a:cs typeface="Calibri"/>
              </a:rPr>
              <a:t>Type</a:t>
            </a:r>
            <a:r>
              <a:rPr sz="1800" spc="-55">
                <a:solidFill>
                  <a:schemeClr val="tx1"/>
                </a:solidFill>
                <a:highlight>
                  <a:srgbClr val="FFFF00"/>
                </a:highlight>
                <a:latin typeface="Calibri"/>
                <a:cs typeface="Calibri"/>
              </a:rPr>
              <a:t> </a:t>
            </a:r>
            <a:r>
              <a:rPr sz="1800" spc="-10">
                <a:solidFill>
                  <a:schemeClr val="tx1"/>
                </a:solidFill>
                <a:highlight>
                  <a:srgbClr val="FFFF00"/>
                </a:highlight>
                <a:latin typeface="Calibri"/>
                <a:cs typeface="Calibri"/>
              </a:rPr>
              <a:t>comments</a:t>
            </a:r>
            <a:r>
              <a:rPr sz="1800" spc="-60">
                <a:solidFill>
                  <a:schemeClr val="tx1"/>
                </a:solidFill>
                <a:highlight>
                  <a:srgbClr val="FFFF00"/>
                </a:highlight>
                <a:latin typeface="Calibri"/>
                <a:cs typeface="Calibri"/>
              </a:rPr>
              <a:t> </a:t>
            </a:r>
            <a:r>
              <a:rPr sz="1800" spc="-25">
                <a:solidFill>
                  <a:schemeClr val="tx1"/>
                </a:solidFill>
                <a:highlight>
                  <a:srgbClr val="FFFF00"/>
                </a:highlight>
                <a:latin typeface="Calibri"/>
                <a:cs typeface="Calibri"/>
              </a:rPr>
              <a:t>or </a:t>
            </a:r>
            <a:r>
              <a:rPr sz="1800">
                <a:solidFill>
                  <a:schemeClr val="tx1"/>
                </a:solidFill>
                <a:highlight>
                  <a:srgbClr val="FFFF00"/>
                </a:highlight>
                <a:latin typeface="Calibri"/>
                <a:cs typeface="Calibri"/>
              </a:rPr>
              <a:t>questions</a:t>
            </a:r>
            <a:r>
              <a:rPr sz="1800" spc="-95">
                <a:solidFill>
                  <a:schemeClr val="tx1"/>
                </a:solidFill>
                <a:highlight>
                  <a:srgbClr val="FFFF00"/>
                </a:highlight>
                <a:latin typeface="Calibri"/>
                <a:cs typeface="Calibri"/>
              </a:rPr>
              <a:t> </a:t>
            </a:r>
            <a:r>
              <a:rPr sz="1800" spc="-20">
                <a:solidFill>
                  <a:schemeClr val="tx1"/>
                </a:solidFill>
                <a:highlight>
                  <a:srgbClr val="FFFF00"/>
                </a:highlight>
                <a:latin typeface="Calibri"/>
                <a:cs typeface="Calibri"/>
              </a:rPr>
              <a:t>here</a:t>
            </a:r>
            <a:endParaRPr sz="1800">
              <a:solidFill>
                <a:schemeClr val="tx1"/>
              </a:solidFill>
              <a:highlight>
                <a:srgbClr val="FFFF00"/>
              </a:highlight>
              <a:latin typeface="Calibri"/>
              <a:cs typeface="Calibri"/>
            </a:endParaRPr>
          </a:p>
        </p:txBody>
      </p:sp>
      <p:pic>
        <p:nvPicPr>
          <p:cNvPr id="18" name="Picture 17">
            <a:extLst>
              <a:ext uri="{FF2B5EF4-FFF2-40B4-BE49-F238E27FC236}">
                <a16:creationId xmlns:a16="http://schemas.microsoft.com/office/drawing/2014/main" id="{0520B696-5BC6-1164-0177-1E0C466DA06A}"/>
              </a:ext>
            </a:extLst>
          </p:cNvPr>
          <p:cNvPicPr>
            <a:picLocks noChangeAspect="1"/>
          </p:cNvPicPr>
          <p:nvPr/>
        </p:nvPicPr>
        <p:blipFill>
          <a:blip r:embed="rId2"/>
          <a:srcRect l="-690" r="690" b="1313"/>
          <a:stretch>
            <a:fillRect/>
          </a:stretch>
        </p:blipFill>
        <p:spPr>
          <a:xfrm>
            <a:off x="2133600" y="956095"/>
            <a:ext cx="7479001" cy="5789533"/>
          </a:xfrm>
          <a:prstGeom prst="rect">
            <a:avLst/>
          </a:prstGeom>
        </p:spPr>
      </p:pic>
      <p:sp>
        <p:nvSpPr>
          <p:cNvPr id="17" name="Arrow: Right 16">
            <a:extLst>
              <a:ext uri="{FF2B5EF4-FFF2-40B4-BE49-F238E27FC236}">
                <a16:creationId xmlns:a16="http://schemas.microsoft.com/office/drawing/2014/main" id="{0CDE0661-0755-374D-8A22-35E151932ABE}"/>
              </a:ext>
            </a:extLst>
          </p:cNvPr>
          <p:cNvSpPr/>
          <p:nvPr/>
        </p:nvSpPr>
        <p:spPr>
          <a:xfrm rot="19632425">
            <a:off x="2216953" y="1850350"/>
            <a:ext cx="178637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3B195A5-EF80-085B-AB70-7F5F139D9DB1}"/>
              </a:ext>
            </a:extLst>
          </p:cNvPr>
          <p:cNvSpPr/>
          <p:nvPr/>
        </p:nvSpPr>
        <p:spPr>
          <a:xfrm rot="9412373">
            <a:off x="8583443" y="5381339"/>
            <a:ext cx="1207799" cy="5860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6F6050-47ED-E25C-A06C-AD242A491339}"/>
              </a:ext>
            </a:extLst>
          </p:cNvPr>
          <p:cNvSpPr/>
          <p:nvPr/>
        </p:nvSpPr>
        <p:spPr>
          <a:xfrm>
            <a:off x="7467600" y="2007008"/>
            <a:ext cx="1828800" cy="747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DCB481C-77AA-8FD2-3407-36799925C56A}"/>
              </a:ext>
            </a:extLst>
          </p:cNvPr>
          <p:cNvSpPr/>
          <p:nvPr/>
        </p:nvSpPr>
        <p:spPr>
          <a:xfrm>
            <a:off x="2362200" y="937287"/>
            <a:ext cx="1828800" cy="13365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658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The</a:t>
            </a:r>
            <a:r>
              <a:rPr spc="-10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Virtual</a:t>
            </a:r>
            <a:r>
              <a:rPr spc="-9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Experience:</a:t>
            </a:r>
            <a:r>
              <a:rPr spc="-9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Raising</a:t>
            </a:r>
            <a:r>
              <a:rPr spc="-75">
                <a:latin typeface="Lucida Sans Unicode" panose="020B0602030504020204" pitchFamily="34" charset="0"/>
                <a:cs typeface="Lucida Sans Unicode" panose="020B0602030504020204" pitchFamily="34" charset="0"/>
              </a:rPr>
              <a:t> </a:t>
            </a:r>
            <a:r>
              <a:rPr spc="-20">
                <a:latin typeface="Lucida Sans Unicode" panose="020B0602030504020204" pitchFamily="34" charset="0"/>
                <a:cs typeface="Lucida Sans Unicode" panose="020B0602030504020204" pitchFamily="34" charset="0"/>
              </a:rPr>
              <a:t>Hand</a:t>
            </a:r>
          </a:p>
        </p:txBody>
      </p:sp>
      <p:sp>
        <p:nvSpPr>
          <p:cNvPr id="8" name="object 8"/>
          <p:cNvSpPr txBox="1"/>
          <p:nvPr/>
        </p:nvSpPr>
        <p:spPr>
          <a:xfrm>
            <a:off x="1066801" y="3505200"/>
            <a:ext cx="2857834" cy="770083"/>
          </a:xfrm>
          <a:prstGeom prst="rect">
            <a:avLst/>
          </a:prstGeom>
          <a:ln w="9525">
            <a:noFill/>
          </a:ln>
        </p:spPr>
        <p:txBody>
          <a:bodyPr vert="horz" wrap="square" lIns="0" tIns="31115" rIns="0" bIns="0" rtlCol="0">
            <a:spAutoFit/>
          </a:bodyPr>
          <a:lstStyle/>
          <a:p>
            <a:pPr marL="119380">
              <a:lnSpc>
                <a:spcPct val="100000"/>
              </a:lnSpc>
              <a:spcBef>
                <a:spcPts val="245"/>
              </a:spcBef>
            </a:pPr>
            <a:r>
              <a:rPr sz="1800">
                <a:solidFill>
                  <a:srgbClr val="FFFFFF"/>
                </a:solidFill>
                <a:latin typeface="Calibri"/>
                <a:cs typeface="Calibri"/>
              </a:rPr>
              <a:t>“</a:t>
            </a:r>
            <a:r>
              <a:rPr sz="2400">
                <a:solidFill>
                  <a:schemeClr val="tx1"/>
                </a:solidFill>
                <a:highlight>
                  <a:srgbClr val="FFFF00"/>
                </a:highlight>
                <a:latin typeface="Calibri"/>
                <a:cs typeface="Calibri"/>
              </a:rPr>
              <a:t>Raise</a:t>
            </a:r>
            <a:r>
              <a:rPr sz="2400" spc="-50">
                <a:solidFill>
                  <a:schemeClr val="tx1"/>
                </a:solidFill>
                <a:highlight>
                  <a:srgbClr val="FFFF00"/>
                </a:highlight>
                <a:latin typeface="Calibri"/>
                <a:cs typeface="Calibri"/>
              </a:rPr>
              <a:t> </a:t>
            </a:r>
            <a:r>
              <a:rPr sz="2400">
                <a:solidFill>
                  <a:schemeClr val="tx1"/>
                </a:solidFill>
                <a:highlight>
                  <a:srgbClr val="FFFF00"/>
                </a:highlight>
                <a:latin typeface="Calibri"/>
                <a:cs typeface="Calibri"/>
              </a:rPr>
              <a:t>your</a:t>
            </a:r>
            <a:r>
              <a:rPr sz="2400" spc="-30">
                <a:solidFill>
                  <a:schemeClr val="tx1"/>
                </a:solidFill>
                <a:highlight>
                  <a:srgbClr val="FFFF00"/>
                </a:highlight>
                <a:latin typeface="Calibri"/>
                <a:cs typeface="Calibri"/>
              </a:rPr>
              <a:t> </a:t>
            </a:r>
            <a:r>
              <a:rPr sz="2400">
                <a:solidFill>
                  <a:schemeClr val="tx1"/>
                </a:solidFill>
                <a:highlight>
                  <a:srgbClr val="FFFF00"/>
                </a:highlight>
                <a:latin typeface="Calibri"/>
                <a:cs typeface="Calibri"/>
              </a:rPr>
              <a:t>hand”</a:t>
            </a:r>
            <a:r>
              <a:rPr sz="2400" spc="-35">
                <a:solidFill>
                  <a:schemeClr val="tx1"/>
                </a:solidFill>
                <a:highlight>
                  <a:srgbClr val="FFFF00"/>
                </a:highlight>
                <a:latin typeface="Calibri"/>
                <a:cs typeface="Calibri"/>
              </a:rPr>
              <a:t> </a:t>
            </a:r>
            <a:r>
              <a:rPr sz="2400" spc="-25">
                <a:solidFill>
                  <a:schemeClr val="tx1"/>
                </a:solidFill>
                <a:highlight>
                  <a:srgbClr val="FFFF00"/>
                </a:highlight>
                <a:latin typeface="Calibri"/>
                <a:cs typeface="Calibri"/>
              </a:rPr>
              <a:t>by</a:t>
            </a:r>
            <a:endParaRPr sz="2400">
              <a:solidFill>
                <a:schemeClr val="tx1"/>
              </a:solidFill>
              <a:highlight>
                <a:srgbClr val="FFFF00"/>
              </a:highlight>
              <a:latin typeface="Calibri"/>
              <a:cs typeface="Calibri"/>
            </a:endParaRPr>
          </a:p>
          <a:p>
            <a:pPr marL="124460">
              <a:lnSpc>
                <a:spcPct val="100000"/>
              </a:lnSpc>
            </a:pPr>
            <a:r>
              <a:rPr sz="2400">
                <a:solidFill>
                  <a:schemeClr val="tx1"/>
                </a:solidFill>
                <a:highlight>
                  <a:srgbClr val="FFFF00"/>
                </a:highlight>
                <a:latin typeface="Calibri"/>
                <a:cs typeface="Calibri"/>
              </a:rPr>
              <a:t>clicking</a:t>
            </a:r>
            <a:r>
              <a:rPr sz="2400" spc="-40">
                <a:solidFill>
                  <a:schemeClr val="tx1"/>
                </a:solidFill>
                <a:highlight>
                  <a:srgbClr val="FFFF00"/>
                </a:highlight>
                <a:latin typeface="Calibri"/>
                <a:cs typeface="Calibri"/>
              </a:rPr>
              <a:t> </a:t>
            </a:r>
            <a:r>
              <a:rPr sz="2400">
                <a:solidFill>
                  <a:schemeClr val="tx1"/>
                </a:solidFill>
                <a:highlight>
                  <a:srgbClr val="FFFF00"/>
                </a:highlight>
                <a:latin typeface="Calibri"/>
                <a:cs typeface="Calibri"/>
              </a:rPr>
              <a:t>on</a:t>
            </a:r>
            <a:r>
              <a:rPr sz="2400" spc="-35">
                <a:solidFill>
                  <a:schemeClr val="tx1"/>
                </a:solidFill>
                <a:highlight>
                  <a:srgbClr val="FFFF00"/>
                </a:highlight>
                <a:latin typeface="Calibri"/>
                <a:cs typeface="Calibri"/>
              </a:rPr>
              <a:t> </a:t>
            </a:r>
            <a:r>
              <a:rPr sz="2400">
                <a:solidFill>
                  <a:schemeClr val="tx1"/>
                </a:solidFill>
                <a:highlight>
                  <a:srgbClr val="FFFF00"/>
                </a:highlight>
                <a:latin typeface="Calibri"/>
                <a:cs typeface="Calibri"/>
              </a:rPr>
              <a:t>hand</a:t>
            </a:r>
            <a:r>
              <a:rPr sz="2400" spc="-30">
                <a:solidFill>
                  <a:schemeClr val="tx1"/>
                </a:solidFill>
                <a:highlight>
                  <a:srgbClr val="FFFF00"/>
                </a:highlight>
                <a:latin typeface="Calibri"/>
                <a:cs typeface="Calibri"/>
              </a:rPr>
              <a:t> </a:t>
            </a:r>
            <a:r>
              <a:rPr sz="2400" spc="-20">
                <a:solidFill>
                  <a:schemeClr val="tx1"/>
                </a:solidFill>
                <a:highlight>
                  <a:srgbClr val="FFFF00"/>
                </a:highlight>
                <a:latin typeface="Calibri"/>
                <a:cs typeface="Calibri"/>
              </a:rPr>
              <a:t>icon</a:t>
            </a:r>
            <a:endParaRPr sz="2400">
              <a:solidFill>
                <a:schemeClr val="tx1"/>
              </a:solidFill>
              <a:highlight>
                <a:srgbClr val="FFFF00"/>
              </a:highlight>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65</a:t>
            </a:fld>
            <a:endParaRPr spc="-25"/>
          </a:p>
        </p:txBody>
      </p:sp>
      <p:pic>
        <p:nvPicPr>
          <p:cNvPr id="10" name="Picture 9">
            <a:extLst>
              <a:ext uri="{FF2B5EF4-FFF2-40B4-BE49-F238E27FC236}">
                <a16:creationId xmlns:a16="http://schemas.microsoft.com/office/drawing/2014/main" id="{CF59A78C-F191-9D2D-C47D-5A9D08A2B76D}"/>
              </a:ext>
            </a:extLst>
          </p:cNvPr>
          <p:cNvPicPr>
            <a:picLocks noChangeAspect="1"/>
          </p:cNvPicPr>
          <p:nvPr/>
        </p:nvPicPr>
        <p:blipFill>
          <a:blip r:embed="rId2"/>
          <a:srcRect l="-690" r="690" b="1313"/>
          <a:stretch>
            <a:fillRect/>
          </a:stretch>
        </p:blipFill>
        <p:spPr>
          <a:xfrm>
            <a:off x="4114800" y="1014983"/>
            <a:ext cx="7479001" cy="5789533"/>
          </a:xfrm>
          <a:prstGeom prst="rect">
            <a:avLst/>
          </a:prstGeom>
        </p:spPr>
      </p:pic>
      <p:sp>
        <p:nvSpPr>
          <p:cNvPr id="11" name="Arrow: Right 10">
            <a:extLst>
              <a:ext uri="{FF2B5EF4-FFF2-40B4-BE49-F238E27FC236}">
                <a16:creationId xmlns:a16="http://schemas.microsoft.com/office/drawing/2014/main" id="{7FBD3F48-FD8A-8505-23E2-C067E50DCA0B}"/>
              </a:ext>
            </a:extLst>
          </p:cNvPr>
          <p:cNvSpPr/>
          <p:nvPr/>
        </p:nvSpPr>
        <p:spPr>
          <a:xfrm rot="19381053">
            <a:off x="3738660" y="2466126"/>
            <a:ext cx="3432393"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9DA4C1-70A1-868D-9D53-1724B12A2532}"/>
              </a:ext>
            </a:extLst>
          </p:cNvPr>
          <p:cNvSpPr/>
          <p:nvPr/>
        </p:nvSpPr>
        <p:spPr>
          <a:xfrm>
            <a:off x="9525000" y="2057400"/>
            <a:ext cx="1828800" cy="747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8F0FB3-4244-0699-348B-EEAF91DFA263}"/>
              </a:ext>
            </a:extLst>
          </p:cNvPr>
          <p:cNvSpPr/>
          <p:nvPr/>
        </p:nvSpPr>
        <p:spPr>
          <a:xfrm>
            <a:off x="4343400" y="1014983"/>
            <a:ext cx="1828800" cy="130174"/>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6488" y="1070610"/>
            <a:ext cx="10479023" cy="5627370"/>
          </a:xfrm>
          <a:prstGeom prst="rect">
            <a:avLst/>
          </a:prstGeom>
        </p:spPr>
      </p:pic>
      <p:sp>
        <p:nvSpPr>
          <p:cNvPr id="3" name="object 3"/>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The</a:t>
            </a:r>
            <a:r>
              <a:rPr spc="-9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Virtual</a:t>
            </a:r>
            <a:r>
              <a:rPr spc="-9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Experience:</a:t>
            </a:r>
            <a:r>
              <a:rPr spc="-8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Polls</a:t>
            </a:r>
          </a:p>
        </p:txBody>
      </p:sp>
      <p:grpSp>
        <p:nvGrpSpPr>
          <p:cNvPr id="5" name="object 5"/>
          <p:cNvGrpSpPr/>
          <p:nvPr/>
        </p:nvGrpSpPr>
        <p:grpSpPr>
          <a:xfrm>
            <a:off x="2955035" y="5292344"/>
            <a:ext cx="680720" cy="932815"/>
            <a:chOff x="2955035" y="5292344"/>
            <a:chExt cx="680720" cy="932815"/>
          </a:xfrm>
        </p:grpSpPr>
        <p:sp>
          <p:nvSpPr>
            <p:cNvPr id="6" name="object 6"/>
            <p:cNvSpPr/>
            <p:nvPr/>
          </p:nvSpPr>
          <p:spPr>
            <a:xfrm>
              <a:off x="2961385" y="5298694"/>
              <a:ext cx="668020" cy="920115"/>
            </a:xfrm>
            <a:custGeom>
              <a:avLst/>
              <a:gdLst/>
              <a:ahLst/>
              <a:cxnLst/>
              <a:rect l="l" t="t" r="r" b="b"/>
              <a:pathLst>
                <a:path w="668020" h="920114">
                  <a:moveTo>
                    <a:pt x="213740" y="0"/>
                  </a:moveTo>
                  <a:lnTo>
                    <a:pt x="0" y="114299"/>
                  </a:lnTo>
                  <a:lnTo>
                    <a:pt x="347217" y="763371"/>
                  </a:lnTo>
                  <a:lnTo>
                    <a:pt x="240411" y="820521"/>
                  </a:lnTo>
                  <a:lnTo>
                    <a:pt x="568451" y="919886"/>
                  </a:lnTo>
                  <a:lnTo>
                    <a:pt x="667765" y="591921"/>
                  </a:lnTo>
                  <a:lnTo>
                    <a:pt x="560959" y="649071"/>
                  </a:lnTo>
                  <a:lnTo>
                    <a:pt x="213740" y="0"/>
                  </a:lnTo>
                  <a:close/>
                </a:path>
              </a:pathLst>
            </a:custGeom>
            <a:solidFill>
              <a:srgbClr val="9FC4D7"/>
            </a:solidFill>
          </p:spPr>
          <p:txBody>
            <a:bodyPr wrap="square" lIns="0" tIns="0" rIns="0" bIns="0" rtlCol="0"/>
            <a:lstStyle/>
            <a:p>
              <a:endParaRPr/>
            </a:p>
          </p:txBody>
        </p:sp>
        <p:sp>
          <p:nvSpPr>
            <p:cNvPr id="7" name="object 7"/>
            <p:cNvSpPr/>
            <p:nvPr/>
          </p:nvSpPr>
          <p:spPr>
            <a:xfrm>
              <a:off x="2961385" y="5298694"/>
              <a:ext cx="668020" cy="920115"/>
            </a:xfrm>
            <a:custGeom>
              <a:avLst/>
              <a:gdLst/>
              <a:ahLst/>
              <a:cxnLst/>
              <a:rect l="l" t="t" r="r" b="b"/>
              <a:pathLst>
                <a:path w="668020" h="920114">
                  <a:moveTo>
                    <a:pt x="667765" y="591921"/>
                  </a:moveTo>
                  <a:lnTo>
                    <a:pt x="568451" y="919886"/>
                  </a:lnTo>
                  <a:lnTo>
                    <a:pt x="240411" y="820521"/>
                  </a:lnTo>
                  <a:lnTo>
                    <a:pt x="347217" y="763371"/>
                  </a:lnTo>
                  <a:lnTo>
                    <a:pt x="0" y="114299"/>
                  </a:lnTo>
                  <a:lnTo>
                    <a:pt x="213740" y="0"/>
                  </a:lnTo>
                  <a:lnTo>
                    <a:pt x="560959" y="649071"/>
                  </a:lnTo>
                  <a:lnTo>
                    <a:pt x="667765" y="591921"/>
                  </a:lnTo>
                  <a:close/>
                </a:path>
              </a:pathLst>
            </a:custGeom>
            <a:ln w="12700">
              <a:solidFill>
                <a:srgbClr val="748F9E"/>
              </a:solidFill>
            </a:ln>
          </p:spPr>
          <p:txBody>
            <a:bodyPr wrap="square" lIns="0" tIns="0" rIns="0" bIns="0" rtlCol="0"/>
            <a:lstStyle/>
            <a:p>
              <a:endParaRPr/>
            </a:p>
          </p:txBody>
        </p:sp>
      </p:grpSp>
      <p:sp>
        <p:nvSpPr>
          <p:cNvPr id="8" name="object 8"/>
          <p:cNvSpPr txBox="1"/>
          <p:nvPr/>
        </p:nvSpPr>
        <p:spPr>
          <a:xfrm>
            <a:off x="1067180" y="4595240"/>
            <a:ext cx="2232025" cy="647065"/>
          </a:xfrm>
          <a:prstGeom prst="rect">
            <a:avLst/>
          </a:prstGeom>
          <a:ln w="9525">
            <a:solidFill>
              <a:srgbClr val="000000"/>
            </a:solidFill>
          </a:ln>
        </p:spPr>
        <p:txBody>
          <a:bodyPr vert="horz" wrap="square" lIns="0" tIns="31750" rIns="0" bIns="0" rtlCol="0">
            <a:spAutoFit/>
          </a:bodyPr>
          <a:lstStyle/>
          <a:p>
            <a:pPr algn="ctr">
              <a:lnSpc>
                <a:spcPct val="100000"/>
              </a:lnSpc>
              <a:spcBef>
                <a:spcPts val="250"/>
              </a:spcBef>
            </a:pPr>
            <a:r>
              <a:rPr sz="1800">
                <a:latin typeface="Calibri"/>
                <a:cs typeface="Calibri"/>
              </a:rPr>
              <a:t>Fill</a:t>
            </a:r>
            <a:r>
              <a:rPr sz="1800" spc="-20">
                <a:latin typeface="Calibri"/>
                <a:cs typeface="Calibri"/>
              </a:rPr>
              <a:t> </a:t>
            </a:r>
            <a:r>
              <a:rPr sz="1800">
                <a:latin typeface="Calibri"/>
                <a:cs typeface="Calibri"/>
              </a:rPr>
              <a:t>out</a:t>
            </a:r>
            <a:r>
              <a:rPr sz="1800" spc="-15">
                <a:latin typeface="Calibri"/>
                <a:cs typeface="Calibri"/>
              </a:rPr>
              <a:t> </a:t>
            </a:r>
            <a:r>
              <a:rPr sz="1800">
                <a:latin typeface="Calibri"/>
                <a:cs typeface="Calibri"/>
              </a:rPr>
              <a:t>the</a:t>
            </a:r>
            <a:r>
              <a:rPr sz="1800" spc="-15">
                <a:latin typeface="Calibri"/>
                <a:cs typeface="Calibri"/>
              </a:rPr>
              <a:t> </a:t>
            </a:r>
            <a:r>
              <a:rPr sz="1800">
                <a:latin typeface="Calibri"/>
                <a:cs typeface="Calibri"/>
              </a:rPr>
              <a:t>poll</a:t>
            </a:r>
            <a:r>
              <a:rPr sz="1800" spc="-15">
                <a:latin typeface="Calibri"/>
                <a:cs typeface="Calibri"/>
              </a:rPr>
              <a:t> </a:t>
            </a:r>
            <a:r>
              <a:rPr sz="1800" spc="-25">
                <a:latin typeface="Calibri"/>
                <a:cs typeface="Calibri"/>
              </a:rPr>
              <a:t>and</a:t>
            </a:r>
            <a:endParaRPr sz="1800">
              <a:latin typeface="Calibri"/>
              <a:cs typeface="Calibri"/>
            </a:endParaRPr>
          </a:p>
          <a:p>
            <a:pPr algn="ctr">
              <a:lnSpc>
                <a:spcPct val="100000"/>
              </a:lnSpc>
            </a:pPr>
            <a:r>
              <a:rPr sz="1800">
                <a:latin typeface="Calibri"/>
                <a:cs typeface="Calibri"/>
              </a:rPr>
              <a:t>click </a:t>
            </a:r>
            <a:r>
              <a:rPr sz="1800" spc="-10">
                <a:latin typeface="Calibri"/>
                <a:cs typeface="Calibri"/>
              </a:rPr>
              <a:t>“Submit”</a:t>
            </a:r>
            <a:endParaRPr sz="1800">
              <a:latin typeface="Calibri"/>
              <a:cs typeface="Calibri"/>
            </a:endParaRP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66</a:t>
            </a:fld>
            <a:endParaRPr spc="-25"/>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5E89EE-A20C-0E04-1C8E-1E7D2EFF4A5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DD4B594-5073-971D-D938-F1095A54E308}"/>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a:extLst>
              <a:ext uri="{FF2B5EF4-FFF2-40B4-BE49-F238E27FC236}">
                <a16:creationId xmlns:a16="http://schemas.microsoft.com/office/drawing/2014/main" id="{984519CB-9B28-179E-9A7B-926B7AB4985E}"/>
              </a:ext>
            </a:extLst>
          </p:cNvPr>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Action:</a:t>
            </a:r>
            <a:r>
              <a:rPr spc="-75">
                <a:latin typeface="Lucida Sans Unicode" panose="020B0602030504020204" pitchFamily="34" charset="0"/>
                <a:cs typeface="Lucida Sans Unicode" panose="020B0602030504020204" pitchFamily="34" charset="0"/>
              </a:rPr>
              <a:t> </a:t>
            </a:r>
            <a:r>
              <a:rPr spc="-20">
                <a:latin typeface="Lucida Sans Unicode" panose="020B0602030504020204" pitchFamily="34" charset="0"/>
                <a:cs typeface="Lucida Sans Unicode" panose="020B0602030504020204" pitchFamily="34" charset="0"/>
              </a:rPr>
              <a:t>Groundwater</a:t>
            </a:r>
            <a:r>
              <a:rPr spc="-70">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Replenishment</a:t>
            </a:r>
          </a:p>
        </p:txBody>
      </p:sp>
      <p:sp>
        <p:nvSpPr>
          <p:cNvPr id="13" name="object 13">
            <a:extLst>
              <a:ext uri="{FF2B5EF4-FFF2-40B4-BE49-F238E27FC236}">
                <a16:creationId xmlns:a16="http://schemas.microsoft.com/office/drawing/2014/main" id="{148669EF-1533-BF59-AD43-1D03B82C5C6F}"/>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solidFill>
                  <a:srgbClr val="000000"/>
                </a:solidFill>
              </a:rPr>
              <a:t>67</a:t>
            </a:fld>
            <a:endParaRPr spc="-25">
              <a:solidFill>
                <a:srgbClr val="000000"/>
              </a:solidFill>
            </a:endParaRPr>
          </a:p>
        </p:txBody>
      </p:sp>
      <p:sp>
        <p:nvSpPr>
          <p:cNvPr id="14" name="object 14">
            <a:extLst>
              <a:ext uri="{FF2B5EF4-FFF2-40B4-BE49-F238E27FC236}">
                <a16:creationId xmlns:a16="http://schemas.microsoft.com/office/drawing/2014/main" id="{C83004B9-3C74-4790-A33A-AE01A7999783}"/>
              </a:ext>
            </a:extLst>
          </p:cNvPr>
          <p:cNvSpPr txBox="1"/>
          <p:nvPr/>
        </p:nvSpPr>
        <p:spPr>
          <a:xfrm>
            <a:off x="3276600" y="6652259"/>
            <a:ext cx="5082540" cy="141064"/>
          </a:xfrm>
          <a:prstGeom prst="rect">
            <a:avLst/>
          </a:prstGeom>
        </p:spPr>
        <p:txBody>
          <a:bodyPr vert="horz" wrap="square" lIns="0" tIns="0" rIns="0" bIns="0" rtlCol="0">
            <a:spAutoFit/>
          </a:bodyPr>
          <a:lstStyle/>
          <a:p>
            <a:pPr marL="12700">
              <a:lnSpc>
                <a:spcPts val="1050"/>
              </a:lnSpc>
            </a:pPr>
            <a:r>
              <a:rPr sz="1000">
                <a:latin typeface="Calibri"/>
                <a:cs typeface="Calibri"/>
              </a:rPr>
              <a:t>Source:</a:t>
            </a:r>
            <a:r>
              <a:rPr sz="1000" spc="-15">
                <a:latin typeface="Calibri"/>
                <a:cs typeface="Calibri"/>
              </a:rPr>
              <a:t> </a:t>
            </a:r>
            <a:r>
              <a:rPr sz="1000" spc="-10">
                <a:latin typeface="Calibri"/>
                <a:cs typeface="Calibri"/>
              </a:rPr>
              <a:t>202</a:t>
            </a:r>
            <a:r>
              <a:rPr lang="en-US" sz="1000" spc="-10">
                <a:latin typeface="Calibri"/>
                <a:cs typeface="Calibri"/>
              </a:rPr>
              <a:t>2</a:t>
            </a:r>
            <a:r>
              <a:rPr sz="1000" spc="-10">
                <a:latin typeface="Calibri"/>
                <a:cs typeface="Calibri"/>
              </a:rPr>
              <a:t>-</a:t>
            </a:r>
            <a:r>
              <a:rPr sz="1000">
                <a:latin typeface="Calibri"/>
                <a:cs typeface="Calibri"/>
              </a:rPr>
              <a:t>202</a:t>
            </a:r>
            <a:r>
              <a:rPr lang="en-US" sz="1000">
                <a:latin typeface="Calibri"/>
                <a:cs typeface="Calibri"/>
              </a:rPr>
              <a:t>3</a:t>
            </a:r>
            <a:r>
              <a:rPr sz="1000" spc="15">
                <a:latin typeface="Calibri"/>
                <a:cs typeface="Calibri"/>
              </a:rPr>
              <a:t> </a:t>
            </a:r>
            <a:r>
              <a:rPr sz="1000">
                <a:latin typeface="Calibri"/>
                <a:cs typeface="Calibri"/>
              </a:rPr>
              <a:t>Engineer's</a:t>
            </a:r>
            <a:r>
              <a:rPr sz="1000" spc="-15">
                <a:latin typeface="Calibri"/>
                <a:cs typeface="Calibri"/>
              </a:rPr>
              <a:t> </a:t>
            </a:r>
            <a:r>
              <a:rPr sz="1000">
                <a:latin typeface="Calibri"/>
                <a:cs typeface="Calibri"/>
              </a:rPr>
              <a:t>Report</a:t>
            </a:r>
            <a:r>
              <a:rPr sz="1000" spc="-10">
                <a:latin typeface="Calibri"/>
                <a:cs typeface="Calibri"/>
              </a:rPr>
              <a:t> </a:t>
            </a:r>
            <a:r>
              <a:rPr sz="1000">
                <a:latin typeface="Calibri"/>
                <a:cs typeface="Calibri"/>
              </a:rPr>
              <a:t>on Water</a:t>
            </a:r>
            <a:r>
              <a:rPr sz="1000" spc="-15">
                <a:latin typeface="Calibri"/>
                <a:cs typeface="Calibri"/>
              </a:rPr>
              <a:t> </a:t>
            </a:r>
            <a:r>
              <a:rPr sz="1000">
                <a:latin typeface="Calibri"/>
                <a:cs typeface="Calibri"/>
              </a:rPr>
              <a:t>Supply</a:t>
            </a:r>
            <a:r>
              <a:rPr sz="1000" spc="-20">
                <a:latin typeface="Calibri"/>
                <a:cs typeface="Calibri"/>
              </a:rPr>
              <a:t> </a:t>
            </a:r>
            <a:r>
              <a:rPr sz="1000">
                <a:latin typeface="Calibri"/>
                <a:cs typeface="Calibri"/>
              </a:rPr>
              <a:t>and</a:t>
            </a:r>
            <a:r>
              <a:rPr sz="1000" spc="-15">
                <a:latin typeface="Calibri"/>
                <a:cs typeface="Calibri"/>
              </a:rPr>
              <a:t> </a:t>
            </a:r>
            <a:r>
              <a:rPr sz="1000">
                <a:latin typeface="Calibri"/>
                <a:cs typeface="Calibri"/>
              </a:rPr>
              <a:t>Replenishment</a:t>
            </a:r>
            <a:r>
              <a:rPr sz="1000" spc="-15">
                <a:latin typeface="Calibri"/>
                <a:cs typeface="Calibri"/>
              </a:rPr>
              <a:t> </a:t>
            </a:r>
            <a:r>
              <a:rPr sz="1000" spc="-10">
                <a:latin typeface="Calibri"/>
                <a:cs typeface="Calibri"/>
              </a:rPr>
              <a:t>Assessment,</a:t>
            </a:r>
            <a:r>
              <a:rPr sz="1000" spc="-15">
                <a:latin typeface="Calibri"/>
                <a:cs typeface="Calibri"/>
              </a:rPr>
              <a:t> </a:t>
            </a:r>
            <a:r>
              <a:rPr sz="1000">
                <a:latin typeface="Calibri"/>
                <a:cs typeface="Calibri"/>
              </a:rPr>
              <a:t>April</a:t>
            </a:r>
            <a:r>
              <a:rPr sz="1000" spc="-20">
                <a:latin typeface="Calibri"/>
                <a:cs typeface="Calibri"/>
              </a:rPr>
              <a:t> 202</a:t>
            </a:r>
            <a:r>
              <a:rPr lang="en-US" sz="1000" spc="-20">
                <a:latin typeface="Calibri"/>
                <a:cs typeface="Calibri"/>
              </a:rPr>
              <a:t>2</a:t>
            </a:r>
            <a:endParaRPr sz="1000">
              <a:latin typeface="Calibri"/>
              <a:cs typeface="Calibri"/>
            </a:endParaRPr>
          </a:p>
        </p:txBody>
      </p:sp>
      <p:sp>
        <p:nvSpPr>
          <p:cNvPr id="12" name="object 12">
            <a:extLst>
              <a:ext uri="{FF2B5EF4-FFF2-40B4-BE49-F238E27FC236}">
                <a16:creationId xmlns:a16="http://schemas.microsoft.com/office/drawing/2014/main" id="{269A7A34-DD3B-3125-6CA2-52FAD041ACF9}"/>
              </a:ext>
            </a:extLst>
          </p:cNvPr>
          <p:cNvSpPr txBox="1"/>
          <p:nvPr/>
        </p:nvSpPr>
        <p:spPr>
          <a:xfrm>
            <a:off x="535824" y="1919695"/>
            <a:ext cx="3094138" cy="3334887"/>
          </a:xfrm>
          <a:prstGeom prst="rect">
            <a:avLst/>
          </a:prstGeom>
        </p:spPr>
        <p:txBody>
          <a:bodyPr vert="horz" wrap="square" lIns="0" tIns="53975" rIns="0" bIns="0" rtlCol="0">
            <a:spAutoFit/>
          </a:bodyPr>
          <a:lstStyle/>
          <a:p>
            <a:pPr marL="240029" marR="984885" indent="-227329">
              <a:lnSpc>
                <a:spcPts val="2590"/>
              </a:lnSpc>
              <a:spcBef>
                <a:spcPts val="425"/>
              </a:spcBef>
              <a:buFont typeface="Arial"/>
              <a:buChar char="•"/>
              <a:tabLst>
                <a:tab pos="241300" algn="l"/>
              </a:tabLst>
            </a:pPr>
            <a:r>
              <a:rPr sz="2400">
                <a:latin typeface="Calibri"/>
                <a:cs typeface="Calibri"/>
              </a:rPr>
              <a:t>Mission</a:t>
            </a:r>
            <a:r>
              <a:rPr sz="2400" spc="-70">
                <a:latin typeface="Calibri"/>
                <a:cs typeface="Calibri"/>
              </a:rPr>
              <a:t> </a:t>
            </a:r>
            <a:r>
              <a:rPr sz="2400">
                <a:latin typeface="Calibri"/>
                <a:cs typeface="Calibri"/>
              </a:rPr>
              <a:t>Creek</a:t>
            </a:r>
            <a:r>
              <a:rPr sz="2400" spc="-50">
                <a:latin typeface="Calibri"/>
                <a:cs typeface="Calibri"/>
              </a:rPr>
              <a:t> </a:t>
            </a:r>
            <a:r>
              <a:rPr sz="2400" spc="-10">
                <a:latin typeface="Calibri"/>
                <a:cs typeface="Calibri"/>
              </a:rPr>
              <a:t>Groundwater 	Replenishment</a:t>
            </a:r>
            <a:r>
              <a:rPr sz="2400" spc="-120">
                <a:latin typeface="Calibri"/>
                <a:cs typeface="Calibri"/>
              </a:rPr>
              <a:t> </a:t>
            </a:r>
            <a:r>
              <a:rPr sz="2400" spc="-10">
                <a:latin typeface="Calibri"/>
                <a:cs typeface="Calibri"/>
              </a:rPr>
              <a:t>Facility</a:t>
            </a:r>
            <a:endParaRPr sz="2400">
              <a:latin typeface="Calibri"/>
              <a:cs typeface="Calibri"/>
            </a:endParaRPr>
          </a:p>
          <a:p>
            <a:pPr marL="240029" marR="5080" indent="-227329">
              <a:lnSpc>
                <a:spcPts val="2590"/>
              </a:lnSpc>
              <a:spcBef>
                <a:spcPts val="1805"/>
              </a:spcBef>
              <a:buFont typeface="Arial"/>
              <a:buChar char="•"/>
              <a:tabLst>
                <a:tab pos="241300" algn="l"/>
              </a:tabLst>
            </a:pPr>
            <a:r>
              <a:rPr sz="2400">
                <a:latin typeface="Calibri"/>
                <a:cs typeface="Calibri"/>
              </a:rPr>
              <a:t>Utilizes</a:t>
            </a:r>
            <a:r>
              <a:rPr sz="2400" spc="-90">
                <a:latin typeface="Calibri"/>
                <a:cs typeface="Calibri"/>
              </a:rPr>
              <a:t> </a:t>
            </a:r>
            <a:r>
              <a:rPr sz="2400">
                <a:latin typeface="Calibri"/>
                <a:cs typeface="Calibri"/>
              </a:rPr>
              <a:t>imported</a:t>
            </a:r>
            <a:r>
              <a:rPr sz="2400" spc="-85">
                <a:latin typeface="Calibri"/>
                <a:cs typeface="Calibri"/>
              </a:rPr>
              <a:t> </a:t>
            </a:r>
            <a:r>
              <a:rPr sz="2400">
                <a:latin typeface="Calibri"/>
                <a:cs typeface="Calibri"/>
              </a:rPr>
              <a:t>water</a:t>
            </a:r>
            <a:r>
              <a:rPr sz="2400" spc="-70">
                <a:latin typeface="Calibri"/>
                <a:cs typeface="Calibri"/>
              </a:rPr>
              <a:t> </a:t>
            </a:r>
            <a:r>
              <a:rPr sz="2400">
                <a:latin typeface="Calibri"/>
                <a:cs typeface="Calibri"/>
              </a:rPr>
              <a:t>to</a:t>
            </a:r>
            <a:r>
              <a:rPr sz="2400" spc="-90">
                <a:latin typeface="Calibri"/>
                <a:cs typeface="Calibri"/>
              </a:rPr>
              <a:t> </a:t>
            </a:r>
            <a:r>
              <a:rPr sz="2400" spc="-10">
                <a:latin typeface="Calibri"/>
                <a:cs typeface="Calibri"/>
              </a:rPr>
              <a:t>replenish 	groundwater</a:t>
            </a:r>
            <a:r>
              <a:rPr sz="2400" spc="-40">
                <a:latin typeface="Calibri"/>
                <a:cs typeface="Calibri"/>
              </a:rPr>
              <a:t> </a:t>
            </a:r>
            <a:r>
              <a:rPr sz="2400">
                <a:latin typeface="Calibri"/>
                <a:cs typeface="Calibri"/>
              </a:rPr>
              <a:t>in</a:t>
            </a:r>
            <a:r>
              <a:rPr sz="2400" spc="-30">
                <a:latin typeface="Calibri"/>
                <a:cs typeface="Calibri"/>
              </a:rPr>
              <a:t> </a:t>
            </a:r>
            <a:r>
              <a:rPr sz="2400">
                <a:latin typeface="Calibri"/>
                <a:cs typeface="Calibri"/>
              </a:rPr>
              <a:t>the</a:t>
            </a:r>
            <a:r>
              <a:rPr sz="2400" spc="-35">
                <a:latin typeface="Calibri"/>
                <a:cs typeface="Calibri"/>
              </a:rPr>
              <a:t> </a:t>
            </a:r>
            <a:r>
              <a:rPr sz="2400" spc="-10">
                <a:latin typeface="Calibri"/>
                <a:cs typeface="Calibri"/>
              </a:rPr>
              <a:t>subbasin</a:t>
            </a:r>
            <a:endParaRPr sz="2400">
              <a:latin typeface="Calibri"/>
              <a:cs typeface="Calibri"/>
            </a:endParaRPr>
          </a:p>
          <a:p>
            <a:pPr marR="58419" algn="ctr">
              <a:lnSpc>
                <a:spcPct val="100000"/>
              </a:lnSpc>
              <a:spcBef>
                <a:spcPts val="1295"/>
              </a:spcBef>
            </a:pPr>
            <a:endParaRPr sz="1400">
              <a:latin typeface="Calibri"/>
              <a:cs typeface="Calibri"/>
            </a:endParaRPr>
          </a:p>
        </p:txBody>
      </p:sp>
      <p:pic>
        <p:nvPicPr>
          <p:cNvPr id="16" name="Picture 15" descr="A table with numbers and numbers&#10;&#10;AI-generated content may be incorrect.">
            <a:extLst>
              <a:ext uri="{FF2B5EF4-FFF2-40B4-BE49-F238E27FC236}">
                <a16:creationId xmlns:a16="http://schemas.microsoft.com/office/drawing/2014/main" id="{7541349D-39C9-01C1-A015-2E4E1C0AA48F}"/>
              </a:ext>
            </a:extLst>
          </p:cNvPr>
          <p:cNvPicPr>
            <a:picLocks noChangeAspect="1"/>
          </p:cNvPicPr>
          <p:nvPr/>
        </p:nvPicPr>
        <p:blipFill>
          <a:blip r:embed="rId4">
            <a:extLst>
              <a:ext uri="{28A0092B-C50C-407E-A947-70E740481C1C}">
                <a14:useLocalDpi xmlns:a14="http://schemas.microsoft.com/office/drawing/2010/main" val="0"/>
              </a:ext>
            </a:extLst>
          </a:blip>
          <a:srcRect l="697" t="-4076" b="16268"/>
          <a:stretch>
            <a:fillRect/>
          </a:stretch>
        </p:blipFill>
        <p:spPr>
          <a:xfrm>
            <a:off x="3822662" y="1494311"/>
            <a:ext cx="3990415" cy="5040722"/>
          </a:xfrm>
          <a:prstGeom prst="rect">
            <a:avLst/>
          </a:prstGeom>
        </p:spPr>
      </p:pic>
      <p:sp>
        <p:nvSpPr>
          <p:cNvPr id="18" name="TextBox 17">
            <a:extLst>
              <a:ext uri="{FF2B5EF4-FFF2-40B4-BE49-F238E27FC236}">
                <a16:creationId xmlns:a16="http://schemas.microsoft.com/office/drawing/2014/main" id="{8D5C436A-5D1E-D273-D1C3-0D5EA8FD5492}"/>
              </a:ext>
            </a:extLst>
          </p:cNvPr>
          <p:cNvSpPr txBox="1"/>
          <p:nvPr/>
        </p:nvSpPr>
        <p:spPr>
          <a:xfrm>
            <a:off x="343123" y="1057427"/>
            <a:ext cx="11545232" cy="461665"/>
          </a:xfrm>
          <a:prstGeom prst="rect">
            <a:avLst/>
          </a:prstGeom>
          <a:noFill/>
        </p:spPr>
        <p:txBody>
          <a:bodyPr wrap="square">
            <a:spAutoFit/>
          </a:bodyPr>
          <a:lstStyle/>
          <a:p>
            <a:pPr marR="58419" algn="ctr">
              <a:lnSpc>
                <a:spcPct val="100000"/>
              </a:lnSpc>
              <a:spcBef>
                <a:spcPts val="1295"/>
              </a:spcBef>
            </a:pPr>
            <a:r>
              <a:rPr lang="en-US" sz="2400" spc="-35">
                <a:solidFill>
                  <a:schemeClr val="tx1"/>
                </a:solidFill>
                <a:latin typeface="Calibri"/>
                <a:cs typeface="Calibri"/>
              </a:rPr>
              <a:t>Deliveries for Direct Replenishment at Mission </a:t>
            </a:r>
            <a:r>
              <a:rPr lang="en-US" sz="2400">
                <a:solidFill>
                  <a:schemeClr val="tx1"/>
                </a:solidFill>
                <a:latin typeface="Calibri"/>
                <a:cs typeface="Calibri"/>
              </a:rPr>
              <a:t>Creek</a:t>
            </a:r>
            <a:r>
              <a:rPr lang="en-US" sz="2400" spc="-50">
                <a:solidFill>
                  <a:schemeClr val="tx1"/>
                </a:solidFill>
                <a:latin typeface="Calibri"/>
                <a:cs typeface="Calibri"/>
              </a:rPr>
              <a:t> </a:t>
            </a:r>
            <a:r>
              <a:rPr lang="en-US" sz="2400" spc="-10">
                <a:solidFill>
                  <a:schemeClr val="tx1"/>
                </a:solidFill>
                <a:latin typeface="Calibri"/>
                <a:cs typeface="Calibri"/>
              </a:rPr>
              <a:t>Groundwater</a:t>
            </a:r>
            <a:r>
              <a:rPr lang="en-US" sz="2400" spc="-35">
                <a:solidFill>
                  <a:schemeClr val="tx1"/>
                </a:solidFill>
                <a:latin typeface="Calibri"/>
                <a:cs typeface="Calibri"/>
              </a:rPr>
              <a:t> </a:t>
            </a:r>
            <a:r>
              <a:rPr lang="en-US" sz="2400" spc="-10">
                <a:solidFill>
                  <a:schemeClr val="tx1"/>
                </a:solidFill>
                <a:latin typeface="Calibri"/>
                <a:cs typeface="Calibri"/>
              </a:rPr>
              <a:t>Replenishment</a:t>
            </a:r>
            <a:r>
              <a:rPr lang="en-US" sz="2400" spc="-40">
                <a:solidFill>
                  <a:schemeClr val="tx1"/>
                </a:solidFill>
                <a:latin typeface="Calibri"/>
                <a:cs typeface="Calibri"/>
              </a:rPr>
              <a:t> </a:t>
            </a:r>
            <a:r>
              <a:rPr lang="en-US" sz="2400" spc="-10">
                <a:solidFill>
                  <a:schemeClr val="tx1"/>
                </a:solidFill>
                <a:latin typeface="Calibri"/>
                <a:cs typeface="Calibri"/>
              </a:rPr>
              <a:t>Facility</a:t>
            </a:r>
            <a:endParaRPr lang="en-US" sz="2400">
              <a:solidFill>
                <a:schemeClr val="tx1"/>
              </a:solidFill>
              <a:latin typeface="Calibri"/>
              <a:cs typeface="Calibri"/>
            </a:endParaRPr>
          </a:p>
        </p:txBody>
      </p:sp>
      <p:pic>
        <p:nvPicPr>
          <p:cNvPr id="21" name="Picture 20" descr="A table with numbers and numbers&#10;&#10;AI-generated content may be incorrect.">
            <a:extLst>
              <a:ext uri="{FF2B5EF4-FFF2-40B4-BE49-F238E27FC236}">
                <a16:creationId xmlns:a16="http://schemas.microsoft.com/office/drawing/2014/main" id="{2D500702-AD1D-4A78-BF5D-8115D2559C33}"/>
              </a:ext>
            </a:extLst>
          </p:cNvPr>
          <p:cNvPicPr>
            <a:picLocks noChangeAspect="1"/>
          </p:cNvPicPr>
          <p:nvPr/>
        </p:nvPicPr>
        <p:blipFill>
          <a:blip r:embed="rId4">
            <a:extLst>
              <a:ext uri="{28A0092B-C50C-407E-A947-70E740481C1C}">
                <a14:useLocalDpi xmlns:a14="http://schemas.microsoft.com/office/drawing/2010/main" val="0"/>
              </a:ext>
            </a:extLst>
          </a:blip>
          <a:srcRect l="-21474" t="84071"/>
          <a:stretch>
            <a:fillRect/>
          </a:stretch>
        </p:blipFill>
        <p:spPr>
          <a:xfrm>
            <a:off x="7167914" y="2942506"/>
            <a:ext cx="4881356" cy="914400"/>
          </a:xfrm>
          <a:prstGeom prst="rect">
            <a:avLst/>
          </a:prstGeom>
        </p:spPr>
      </p:pic>
    </p:spTree>
    <p:extLst>
      <p:ext uri="{BB962C8B-B14F-4D97-AF65-F5344CB8AC3E}">
        <p14:creationId xmlns:p14="http://schemas.microsoft.com/office/powerpoint/2010/main" val="1603468616"/>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object 2"/>
          <p:cNvGrpSpPr/>
          <p:nvPr/>
        </p:nvGrpSpPr>
        <p:grpSpPr>
          <a:xfrm>
            <a:off x="0" y="0"/>
            <a:ext cx="12192000" cy="6529705"/>
            <a:chOff x="0" y="0"/>
            <a:chExt cx="12192000" cy="6529705"/>
          </a:xfrm>
        </p:grpSpPr>
        <p:pic>
          <p:nvPicPr>
            <p:cNvPr id="3" name="object 3"/>
            <p:cNvPicPr/>
            <p:nvPr/>
          </p:nvPicPr>
          <p:blipFill>
            <a:blip r:embed="rId3" cstate="print"/>
            <a:stretch>
              <a:fillRect/>
            </a:stretch>
          </p:blipFill>
          <p:spPr>
            <a:xfrm>
              <a:off x="2595372" y="900683"/>
              <a:ext cx="9596628" cy="5628894"/>
            </a:xfrm>
            <a:prstGeom prst="rect">
              <a:avLst/>
            </a:prstGeom>
          </p:spPr>
        </p:pic>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xfrm>
            <a:off x="423541" y="195567"/>
            <a:ext cx="9782810" cy="412292"/>
          </a:xfrm>
          <a:prstGeom prst="rect">
            <a:avLst/>
          </a:prstGeom>
        </p:spPr>
        <p:txBody>
          <a:bodyPr vert="horz" wrap="square" lIns="0" tIns="12065" rIns="0" bIns="0" rtlCol="0">
            <a:spAutoFit/>
          </a:bodyPr>
          <a:lstStyle/>
          <a:p>
            <a:pPr marL="12700">
              <a:lnSpc>
                <a:spcPct val="100000"/>
              </a:lnSpc>
              <a:spcBef>
                <a:spcPts val="95"/>
              </a:spcBef>
            </a:pPr>
            <a:r>
              <a:rPr sz="2600">
                <a:latin typeface="Lucida Sans Unicode" panose="020B0602030504020204" pitchFamily="34" charset="0"/>
                <a:cs typeface="Lucida Sans Unicode" panose="020B0602030504020204" pitchFamily="34" charset="0"/>
              </a:rPr>
              <a:t>Action:</a:t>
            </a:r>
            <a:r>
              <a:rPr sz="2600" spc="-95">
                <a:latin typeface="Lucida Sans Unicode" panose="020B0602030504020204" pitchFamily="34" charset="0"/>
                <a:cs typeface="Lucida Sans Unicode" panose="020B0602030504020204" pitchFamily="34" charset="0"/>
              </a:rPr>
              <a:t> </a:t>
            </a:r>
            <a:r>
              <a:rPr sz="2600" spc="-10">
                <a:latin typeface="Lucida Sans Unicode" panose="020B0602030504020204" pitchFamily="34" charset="0"/>
                <a:cs typeface="Lucida Sans Unicode" panose="020B0602030504020204" pitchFamily="34" charset="0"/>
              </a:rPr>
              <a:t>Potential</a:t>
            </a:r>
            <a:r>
              <a:rPr sz="2600" spc="-85">
                <a:latin typeface="Lucida Sans Unicode" panose="020B0602030504020204" pitchFamily="34" charset="0"/>
                <a:cs typeface="Lucida Sans Unicode" panose="020B0602030504020204" pitchFamily="34" charset="0"/>
              </a:rPr>
              <a:t> </a:t>
            </a:r>
            <a:r>
              <a:rPr sz="2600">
                <a:latin typeface="Lucida Sans Unicode" panose="020B0602030504020204" pitchFamily="34" charset="0"/>
                <a:cs typeface="Lucida Sans Unicode" panose="020B0602030504020204" pitchFamily="34" charset="0"/>
              </a:rPr>
              <a:t>Source</a:t>
            </a:r>
            <a:r>
              <a:rPr sz="2600" spc="-105">
                <a:latin typeface="Lucida Sans Unicode" panose="020B0602030504020204" pitchFamily="34" charset="0"/>
                <a:cs typeface="Lucida Sans Unicode" panose="020B0602030504020204" pitchFamily="34" charset="0"/>
              </a:rPr>
              <a:t> </a:t>
            </a:r>
            <a:r>
              <a:rPr sz="2600" spc="-10">
                <a:latin typeface="Lucida Sans Unicode" panose="020B0602030504020204" pitchFamily="34" charset="0"/>
                <a:cs typeface="Lucida Sans Unicode" panose="020B0602030504020204" pitchFamily="34" charset="0"/>
              </a:rPr>
              <a:t>Substitution</a:t>
            </a:r>
            <a:r>
              <a:rPr sz="2600" spc="-75">
                <a:latin typeface="Lucida Sans Unicode" panose="020B0602030504020204" pitchFamily="34" charset="0"/>
                <a:cs typeface="Lucida Sans Unicode" panose="020B0602030504020204" pitchFamily="34" charset="0"/>
              </a:rPr>
              <a:t> </a:t>
            </a:r>
            <a:r>
              <a:rPr sz="2600">
                <a:latin typeface="Lucida Sans Unicode" panose="020B0602030504020204" pitchFamily="34" charset="0"/>
                <a:cs typeface="Lucida Sans Unicode" panose="020B0602030504020204" pitchFamily="34" charset="0"/>
              </a:rPr>
              <a:t>of</a:t>
            </a:r>
            <a:r>
              <a:rPr sz="2600" spc="-110">
                <a:latin typeface="Lucida Sans Unicode" panose="020B0602030504020204" pitchFamily="34" charset="0"/>
                <a:cs typeface="Lucida Sans Unicode" panose="020B0602030504020204" pitchFamily="34" charset="0"/>
              </a:rPr>
              <a:t> </a:t>
            </a:r>
            <a:r>
              <a:rPr sz="2600" spc="-20">
                <a:latin typeface="Lucida Sans Unicode" panose="020B0602030504020204" pitchFamily="34" charset="0"/>
                <a:cs typeface="Lucida Sans Unicode" panose="020B0602030504020204" pitchFamily="34" charset="0"/>
              </a:rPr>
              <a:t>Non-</a:t>
            </a:r>
            <a:r>
              <a:rPr sz="2600">
                <a:latin typeface="Lucida Sans Unicode" panose="020B0602030504020204" pitchFamily="34" charset="0"/>
                <a:cs typeface="Lucida Sans Unicode" panose="020B0602030504020204" pitchFamily="34" charset="0"/>
              </a:rPr>
              <a:t>Potable</a:t>
            </a:r>
            <a:r>
              <a:rPr sz="2600" spc="-85">
                <a:latin typeface="Lucida Sans Unicode" panose="020B0602030504020204" pitchFamily="34" charset="0"/>
                <a:cs typeface="Lucida Sans Unicode" panose="020B0602030504020204" pitchFamily="34" charset="0"/>
              </a:rPr>
              <a:t> </a:t>
            </a:r>
            <a:r>
              <a:rPr sz="2600" spc="-10">
                <a:latin typeface="Lucida Sans Unicode" panose="020B0602030504020204" pitchFamily="34" charset="0"/>
                <a:cs typeface="Lucida Sans Unicode" panose="020B0602030504020204" pitchFamily="34" charset="0"/>
              </a:rPr>
              <a:t>Water</a:t>
            </a:r>
          </a:p>
        </p:txBody>
      </p:sp>
      <p:sp>
        <p:nvSpPr>
          <p:cNvPr id="6" name="object 6"/>
          <p:cNvSpPr/>
          <p:nvPr/>
        </p:nvSpPr>
        <p:spPr>
          <a:xfrm>
            <a:off x="9144" y="3569208"/>
            <a:ext cx="6588759" cy="2969895"/>
          </a:xfrm>
          <a:custGeom>
            <a:avLst/>
            <a:gdLst/>
            <a:ahLst/>
            <a:cxnLst/>
            <a:rect l="l" t="t" r="r" b="b"/>
            <a:pathLst>
              <a:path w="6588759" h="2969895">
                <a:moveTo>
                  <a:pt x="6588252" y="0"/>
                </a:moveTo>
                <a:lnTo>
                  <a:pt x="0" y="0"/>
                </a:lnTo>
                <a:lnTo>
                  <a:pt x="0" y="2969514"/>
                </a:lnTo>
                <a:lnTo>
                  <a:pt x="6588252" y="2969514"/>
                </a:lnTo>
                <a:lnTo>
                  <a:pt x="6588252" y="0"/>
                </a:lnTo>
                <a:close/>
              </a:path>
            </a:pathLst>
          </a:custGeom>
          <a:solidFill>
            <a:srgbClr val="FCF6DF"/>
          </a:solidFill>
        </p:spPr>
        <p:txBody>
          <a:bodyPr wrap="square" lIns="0" tIns="0" rIns="0" bIns="0" rtlCol="0"/>
          <a:lstStyle/>
          <a:p>
            <a:endParaRPr/>
          </a:p>
        </p:txBody>
      </p:sp>
      <p:sp>
        <p:nvSpPr>
          <p:cNvPr id="7" name="object 7"/>
          <p:cNvSpPr txBox="1"/>
          <p:nvPr/>
        </p:nvSpPr>
        <p:spPr>
          <a:xfrm>
            <a:off x="87884" y="3344447"/>
            <a:ext cx="5905500" cy="2936875"/>
          </a:xfrm>
          <a:prstGeom prst="rect">
            <a:avLst/>
          </a:prstGeom>
        </p:spPr>
        <p:txBody>
          <a:bodyPr vert="horz" wrap="square" lIns="0" tIns="148590" rIns="0" bIns="0" rtlCol="0">
            <a:spAutoFit/>
          </a:bodyPr>
          <a:lstStyle/>
          <a:p>
            <a:pPr marL="240665" indent="-227965">
              <a:lnSpc>
                <a:spcPct val="100000"/>
              </a:lnSpc>
              <a:spcBef>
                <a:spcPts val="1170"/>
              </a:spcBef>
              <a:buFont typeface="Arial"/>
              <a:buChar char="•"/>
              <a:tabLst>
                <a:tab pos="240665" algn="l"/>
              </a:tabLst>
            </a:pPr>
            <a:r>
              <a:rPr sz="2600" b="1" spc="-10">
                <a:latin typeface="Calibri"/>
                <a:cs typeface="Calibri"/>
              </a:rPr>
              <a:t>Possible</a:t>
            </a:r>
            <a:r>
              <a:rPr sz="2600" b="1" spc="-80">
                <a:latin typeface="Calibri"/>
                <a:cs typeface="Calibri"/>
              </a:rPr>
              <a:t> </a:t>
            </a:r>
            <a:r>
              <a:rPr sz="2600" b="1" spc="-10">
                <a:latin typeface="Calibri"/>
                <a:cs typeface="Calibri"/>
              </a:rPr>
              <a:t>Alternative</a:t>
            </a:r>
            <a:r>
              <a:rPr sz="2600" b="1" spc="-75">
                <a:latin typeface="Calibri"/>
                <a:cs typeface="Calibri"/>
              </a:rPr>
              <a:t> </a:t>
            </a:r>
            <a:r>
              <a:rPr sz="2600" b="1" spc="-20">
                <a:latin typeface="Calibri"/>
                <a:cs typeface="Calibri"/>
              </a:rPr>
              <a:t>Non-</a:t>
            </a:r>
            <a:r>
              <a:rPr sz="2600" b="1">
                <a:latin typeface="Calibri"/>
                <a:cs typeface="Calibri"/>
              </a:rPr>
              <a:t>Potable</a:t>
            </a:r>
            <a:r>
              <a:rPr sz="2600" b="1" spc="-65">
                <a:latin typeface="Calibri"/>
                <a:cs typeface="Calibri"/>
              </a:rPr>
              <a:t> </a:t>
            </a:r>
            <a:r>
              <a:rPr sz="2600" b="1" spc="-10">
                <a:latin typeface="Calibri"/>
                <a:cs typeface="Calibri"/>
              </a:rPr>
              <a:t>Sources</a:t>
            </a:r>
            <a:endParaRPr sz="2600">
              <a:latin typeface="Calibri"/>
              <a:cs typeface="Calibri"/>
            </a:endParaRPr>
          </a:p>
          <a:p>
            <a:pPr marL="698500" marR="250190" lvl="1" indent="-229235">
              <a:lnSpc>
                <a:spcPct val="70000"/>
              </a:lnSpc>
              <a:spcBef>
                <a:spcPts val="1700"/>
              </a:spcBef>
              <a:buFont typeface="Arial"/>
              <a:buChar char="•"/>
              <a:tabLst>
                <a:tab pos="698500" algn="l"/>
              </a:tabLst>
            </a:pPr>
            <a:r>
              <a:rPr sz="2200" spc="-20">
                <a:latin typeface="Calibri"/>
                <a:cs typeface="Calibri"/>
              </a:rPr>
              <a:t>Tertiary</a:t>
            </a:r>
            <a:r>
              <a:rPr sz="2200" spc="-60">
                <a:latin typeface="Calibri"/>
                <a:cs typeface="Calibri"/>
              </a:rPr>
              <a:t> </a:t>
            </a:r>
            <a:r>
              <a:rPr sz="2200" spc="-10">
                <a:latin typeface="Calibri"/>
                <a:cs typeface="Calibri"/>
              </a:rPr>
              <a:t>treatment</a:t>
            </a:r>
            <a:r>
              <a:rPr sz="2200" spc="-60">
                <a:latin typeface="Calibri"/>
                <a:cs typeface="Calibri"/>
              </a:rPr>
              <a:t> </a:t>
            </a:r>
            <a:r>
              <a:rPr sz="2200">
                <a:latin typeface="Calibri"/>
                <a:cs typeface="Calibri"/>
              </a:rPr>
              <a:t>to</a:t>
            </a:r>
            <a:r>
              <a:rPr sz="2200" spc="-50">
                <a:latin typeface="Calibri"/>
                <a:cs typeface="Calibri"/>
              </a:rPr>
              <a:t> </a:t>
            </a:r>
            <a:r>
              <a:rPr sz="2200">
                <a:latin typeface="Calibri"/>
                <a:cs typeface="Calibri"/>
              </a:rPr>
              <a:t>use</a:t>
            </a:r>
            <a:r>
              <a:rPr sz="2200" spc="-45">
                <a:latin typeface="Calibri"/>
                <a:cs typeface="Calibri"/>
              </a:rPr>
              <a:t> </a:t>
            </a:r>
            <a:r>
              <a:rPr sz="2200" spc="-10">
                <a:latin typeface="Calibri"/>
                <a:cs typeface="Calibri"/>
              </a:rPr>
              <a:t>recycled</a:t>
            </a:r>
            <a:r>
              <a:rPr sz="2200" spc="-60">
                <a:latin typeface="Calibri"/>
                <a:cs typeface="Calibri"/>
              </a:rPr>
              <a:t> </a:t>
            </a:r>
            <a:r>
              <a:rPr sz="2200">
                <a:latin typeface="Calibri"/>
                <a:cs typeface="Calibri"/>
              </a:rPr>
              <a:t>water</a:t>
            </a:r>
            <a:r>
              <a:rPr sz="2200" spc="-45">
                <a:latin typeface="Calibri"/>
                <a:cs typeface="Calibri"/>
              </a:rPr>
              <a:t> </a:t>
            </a:r>
            <a:r>
              <a:rPr sz="2200" spc="-25">
                <a:latin typeface="Calibri"/>
                <a:cs typeface="Calibri"/>
              </a:rPr>
              <a:t>for </a:t>
            </a:r>
            <a:r>
              <a:rPr sz="2200" spc="-10">
                <a:latin typeface="Calibri"/>
                <a:cs typeface="Calibri"/>
              </a:rPr>
              <a:t>irrigation</a:t>
            </a:r>
            <a:endParaRPr sz="2200">
              <a:latin typeface="Calibri"/>
              <a:cs typeface="Calibri"/>
            </a:endParaRPr>
          </a:p>
          <a:p>
            <a:pPr marL="698500" lvl="1" indent="-228600">
              <a:lnSpc>
                <a:spcPct val="100000"/>
              </a:lnSpc>
              <a:spcBef>
                <a:spcPts val="910"/>
              </a:spcBef>
              <a:buFont typeface="Arial"/>
              <a:buChar char="•"/>
              <a:tabLst>
                <a:tab pos="698500" algn="l"/>
              </a:tabLst>
            </a:pPr>
            <a:r>
              <a:rPr sz="2200" spc="-10">
                <a:latin typeface="Calibri"/>
                <a:cs typeface="Calibri"/>
              </a:rPr>
              <a:t>Stormwater</a:t>
            </a:r>
            <a:r>
              <a:rPr sz="2200" spc="-30">
                <a:latin typeface="Calibri"/>
                <a:cs typeface="Calibri"/>
              </a:rPr>
              <a:t> </a:t>
            </a:r>
            <a:r>
              <a:rPr sz="2200" spc="-10">
                <a:latin typeface="Calibri"/>
                <a:cs typeface="Calibri"/>
              </a:rPr>
              <a:t>capture</a:t>
            </a:r>
            <a:endParaRPr sz="2200">
              <a:latin typeface="Calibri"/>
              <a:cs typeface="Calibri"/>
            </a:endParaRPr>
          </a:p>
          <a:p>
            <a:pPr marL="240665" indent="-227965">
              <a:lnSpc>
                <a:spcPct val="100000"/>
              </a:lnSpc>
              <a:spcBef>
                <a:spcPts val="1260"/>
              </a:spcBef>
              <a:buFont typeface="Arial"/>
              <a:buChar char="•"/>
              <a:tabLst>
                <a:tab pos="240665" algn="l"/>
              </a:tabLst>
            </a:pPr>
            <a:r>
              <a:rPr sz="2600" b="1">
                <a:latin typeface="Calibri"/>
                <a:cs typeface="Calibri"/>
              </a:rPr>
              <a:t>Within</a:t>
            </a:r>
            <a:r>
              <a:rPr sz="2600" b="1" spc="-65">
                <a:latin typeface="Calibri"/>
                <a:cs typeface="Calibri"/>
              </a:rPr>
              <a:t> </a:t>
            </a:r>
            <a:r>
              <a:rPr sz="2600" b="1" spc="-20">
                <a:latin typeface="Calibri"/>
                <a:cs typeface="Calibri"/>
              </a:rPr>
              <a:t>MCSB</a:t>
            </a:r>
            <a:endParaRPr sz="2600">
              <a:latin typeface="Calibri"/>
              <a:cs typeface="Calibri"/>
            </a:endParaRPr>
          </a:p>
          <a:p>
            <a:pPr marL="698500" marR="88265" lvl="1" indent="-229235">
              <a:lnSpc>
                <a:spcPct val="70000"/>
              </a:lnSpc>
              <a:spcBef>
                <a:spcPts val="1710"/>
              </a:spcBef>
              <a:buFont typeface="Arial"/>
              <a:buChar char="•"/>
              <a:tabLst>
                <a:tab pos="698500" algn="l"/>
              </a:tabLst>
            </a:pPr>
            <a:r>
              <a:rPr sz="2200">
                <a:latin typeface="Calibri"/>
                <a:cs typeface="Calibri"/>
              </a:rPr>
              <a:t>MSWD:</a:t>
            </a:r>
            <a:r>
              <a:rPr sz="2200" spc="-70">
                <a:latin typeface="Calibri"/>
                <a:cs typeface="Calibri"/>
              </a:rPr>
              <a:t> </a:t>
            </a:r>
            <a:r>
              <a:rPr sz="2200">
                <a:latin typeface="Calibri"/>
                <a:cs typeface="Calibri"/>
              </a:rPr>
              <a:t>potential</a:t>
            </a:r>
            <a:r>
              <a:rPr sz="2200" spc="-80">
                <a:latin typeface="Calibri"/>
                <a:cs typeface="Calibri"/>
              </a:rPr>
              <a:t> </a:t>
            </a:r>
            <a:r>
              <a:rPr sz="2200" spc="-10">
                <a:latin typeface="Calibri"/>
                <a:cs typeface="Calibri"/>
              </a:rPr>
              <a:t>80-</a:t>
            </a:r>
            <a:r>
              <a:rPr sz="2200">
                <a:latin typeface="Calibri"/>
                <a:cs typeface="Calibri"/>
              </a:rPr>
              <a:t>acre</a:t>
            </a:r>
            <a:r>
              <a:rPr sz="2200" spc="-75">
                <a:latin typeface="Calibri"/>
                <a:cs typeface="Calibri"/>
              </a:rPr>
              <a:t> </a:t>
            </a:r>
            <a:r>
              <a:rPr sz="2200">
                <a:latin typeface="Calibri"/>
                <a:cs typeface="Calibri"/>
              </a:rPr>
              <a:t>recharge</a:t>
            </a:r>
            <a:r>
              <a:rPr sz="2200" spc="-75">
                <a:latin typeface="Calibri"/>
                <a:cs typeface="Calibri"/>
              </a:rPr>
              <a:t> </a:t>
            </a:r>
            <a:r>
              <a:rPr sz="2200">
                <a:latin typeface="Calibri"/>
                <a:cs typeface="Calibri"/>
              </a:rPr>
              <a:t>facility</a:t>
            </a:r>
            <a:r>
              <a:rPr sz="2200" spc="-70">
                <a:latin typeface="Calibri"/>
                <a:cs typeface="Calibri"/>
              </a:rPr>
              <a:t> </a:t>
            </a:r>
            <a:r>
              <a:rPr sz="2200" spc="-25">
                <a:latin typeface="Calibri"/>
                <a:cs typeface="Calibri"/>
              </a:rPr>
              <a:t>for </a:t>
            </a:r>
            <a:r>
              <a:rPr sz="2200">
                <a:latin typeface="Calibri"/>
                <a:cs typeface="Calibri"/>
              </a:rPr>
              <a:t>recycled</a:t>
            </a:r>
            <a:r>
              <a:rPr sz="2200" spc="-80">
                <a:latin typeface="Calibri"/>
                <a:cs typeface="Calibri"/>
              </a:rPr>
              <a:t> </a:t>
            </a:r>
            <a:r>
              <a:rPr sz="2200">
                <a:latin typeface="Calibri"/>
                <a:cs typeface="Calibri"/>
              </a:rPr>
              <a:t>water</a:t>
            </a:r>
            <a:r>
              <a:rPr sz="2200" spc="-75">
                <a:latin typeface="Calibri"/>
                <a:cs typeface="Calibri"/>
              </a:rPr>
              <a:t> </a:t>
            </a:r>
            <a:r>
              <a:rPr sz="2200">
                <a:latin typeface="Calibri"/>
                <a:cs typeface="Calibri"/>
              </a:rPr>
              <a:t>or</a:t>
            </a:r>
            <a:r>
              <a:rPr sz="2200" spc="-70">
                <a:latin typeface="Calibri"/>
                <a:cs typeface="Calibri"/>
              </a:rPr>
              <a:t> </a:t>
            </a:r>
            <a:r>
              <a:rPr sz="2200" spc="-10">
                <a:latin typeface="Calibri"/>
                <a:cs typeface="Calibri"/>
              </a:rPr>
              <a:t>stormwater</a:t>
            </a:r>
            <a:endParaRPr sz="2200">
              <a:latin typeface="Calibri"/>
              <a:cs typeface="Calibri"/>
            </a:endParaRPr>
          </a:p>
        </p:txBody>
      </p:sp>
      <p:sp>
        <p:nvSpPr>
          <p:cNvPr id="8" name="object 8"/>
          <p:cNvSpPr txBox="1"/>
          <p:nvPr/>
        </p:nvSpPr>
        <p:spPr>
          <a:xfrm>
            <a:off x="11794743" y="6436359"/>
            <a:ext cx="17970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888888"/>
                </a:solidFill>
                <a:latin typeface="Calibri"/>
                <a:cs typeface="Calibri"/>
              </a:rPr>
              <a:t>30</a:t>
            </a:r>
            <a:endParaRPr sz="1200">
              <a:latin typeface="Calibri"/>
              <a:cs typeface="Calibri"/>
            </a:endParaRPr>
          </a:p>
        </p:txBody>
      </p:sp>
      <p:grpSp>
        <p:nvGrpSpPr>
          <p:cNvPr id="9" name="object 9"/>
          <p:cNvGrpSpPr/>
          <p:nvPr/>
        </p:nvGrpSpPr>
        <p:grpSpPr>
          <a:xfrm>
            <a:off x="6961631" y="2437002"/>
            <a:ext cx="3467735" cy="1534795"/>
            <a:chOff x="6961631" y="2437002"/>
            <a:chExt cx="3467735" cy="1534795"/>
          </a:xfrm>
        </p:grpSpPr>
        <p:pic>
          <p:nvPicPr>
            <p:cNvPr id="10" name="object 10"/>
            <p:cNvPicPr/>
            <p:nvPr/>
          </p:nvPicPr>
          <p:blipFill>
            <a:blip r:embed="rId4" cstate="print"/>
            <a:stretch>
              <a:fillRect/>
            </a:stretch>
          </p:blipFill>
          <p:spPr>
            <a:xfrm>
              <a:off x="7199756" y="3715892"/>
              <a:ext cx="245364" cy="199644"/>
            </a:xfrm>
            <a:prstGeom prst="rect">
              <a:avLst/>
            </a:prstGeom>
          </p:spPr>
        </p:pic>
        <p:sp>
          <p:nvSpPr>
            <p:cNvPr id="11" name="object 11"/>
            <p:cNvSpPr/>
            <p:nvPr/>
          </p:nvSpPr>
          <p:spPr>
            <a:xfrm>
              <a:off x="7199756" y="3715892"/>
              <a:ext cx="245745" cy="200025"/>
            </a:xfrm>
            <a:custGeom>
              <a:avLst/>
              <a:gdLst/>
              <a:ahLst/>
              <a:cxnLst/>
              <a:rect l="l" t="t" r="r" b="b"/>
              <a:pathLst>
                <a:path w="245745" h="200025">
                  <a:moveTo>
                    <a:pt x="0" y="76199"/>
                  </a:moveTo>
                  <a:lnTo>
                    <a:pt x="93725" y="76199"/>
                  </a:lnTo>
                  <a:lnTo>
                    <a:pt x="122682" y="0"/>
                  </a:lnTo>
                  <a:lnTo>
                    <a:pt x="151638" y="76199"/>
                  </a:lnTo>
                  <a:lnTo>
                    <a:pt x="245364" y="76199"/>
                  </a:lnTo>
                  <a:lnTo>
                    <a:pt x="169545" y="123443"/>
                  </a:lnTo>
                  <a:lnTo>
                    <a:pt x="198500" y="199643"/>
                  </a:lnTo>
                  <a:lnTo>
                    <a:pt x="122682" y="152526"/>
                  </a:lnTo>
                  <a:lnTo>
                    <a:pt x="46863" y="199643"/>
                  </a:lnTo>
                  <a:lnTo>
                    <a:pt x="75819" y="123443"/>
                  </a:lnTo>
                  <a:lnTo>
                    <a:pt x="0" y="76199"/>
                  </a:lnTo>
                  <a:close/>
                </a:path>
              </a:pathLst>
            </a:custGeom>
            <a:ln w="12699">
              <a:solidFill>
                <a:srgbClr val="748F9E"/>
              </a:solidFill>
            </a:ln>
          </p:spPr>
          <p:txBody>
            <a:bodyPr wrap="square" lIns="0" tIns="0" rIns="0" bIns="0" rtlCol="0"/>
            <a:lstStyle/>
            <a:p>
              <a:endParaRPr/>
            </a:p>
          </p:txBody>
        </p:sp>
        <p:sp>
          <p:nvSpPr>
            <p:cNvPr id="12" name="object 12"/>
            <p:cNvSpPr/>
            <p:nvPr/>
          </p:nvSpPr>
          <p:spPr>
            <a:xfrm>
              <a:off x="6980681" y="2969513"/>
              <a:ext cx="855980" cy="982980"/>
            </a:xfrm>
            <a:custGeom>
              <a:avLst/>
              <a:gdLst/>
              <a:ahLst/>
              <a:cxnLst/>
              <a:rect l="l" t="t" r="r" b="b"/>
              <a:pathLst>
                <a:path w="855979" h="982979">
                  <a:moveTo>
                    <a:pt x="0" y="142621"/>
                  </a:moveTo>
                  <a:lnTo>
                    <a:pt x="7273" y="97552"/>
                  </a:lnTo>
                  <a:lnTo>
                    <a:pt x="27525" y="58402"/>
                  </a:lnTo>
                  <a:lnTo>
                    <a:pt x="58402" y="27525"/>
                  </a:lnTo>
                  <a:lnTo>
                    <a:pt x="97552" y="7273"/>
                  </a:lnTo>
                  <a:lnTo>
                    <a:pt x="142621" y="0"/>
                  </a:lnTo>
                  <a:lnTo>
                    <a:pt x="713104" y="0"/>
                  </a:lnTo>
                  <a:lnTo>
                    <a:pt x="758173" y="7273"/>
                  </a:lnTo>
                  <a:lnTo>
                    <a:pt x="797323" y="27525"/>
                  </a:lnTo>
                  <a:lnTo>
                    <a:pt x="828200" y="58402"/>
                  </a:lnTo>
                  <a:lnTo>
                    <a:pt x="848452" y="97552"/>
                  </a:lnTo>
                  <a:lnTo>
                    <a:pt x="855726" y="142621"/>
                  </a:lnTo>
                  <a:lnTo>
                    <a:pt x="855726" y="840359"/>
                  </a:lnTo>
                  <a:lnTo>
                    <a:pt x="848452" y="885427"/>
                  </a:lnTo>
                  <a:lnTo>
                    <a:pt x="828200" y="924577"/>
                  </a:lnTo>
                  <a:lnTo>
                    <a:pt x="797323" y="955454"/>
                  </a:lnTo>
                  <a:lnTo>
                    <a:pt x="758173" y="975706"/>
                  </a:lnTo>
                  <a:lnTo>
                    <a:pt x="713104" y="982980"/>
                  </a:lnTo>
                  <a:lnTo>
                    <a:pt x="142621" y="982980"/>
                  </a:lnTo>
                  <a:lnTo>
                    <a:pt x="97552" y="975706"/>
                  </a:lnTo>
                  <a:lnTo>
                    <a:pt x="58402" y="955454"/>
                  </a:lnTo>
                  <a:lnTo>
                    <a:pt x="27525" y="924577"/>
                  </a:lnTo>
                  <a:lnTo>
                    <a:pt x="7273" y="885427"/>
                  </a:lnTo>
                  <a:lnTo>
                    <a:pt x="0" y="840359"/>
                  </a:lnTo>
                  <a:lnTo>
                    <a:pt x="0" y="142621"/>
                  </a:lnTo>
                  <a:close/>
                </a:path>
              </a:pathLst>
            </a:custGeom>
            <a:ln w="38100">
              <a:solidFill>
                <a:srgbClr val="000000"/>
              </a:solidFill>
              <a:prstDash val="sysDash"/>
            </a:ln>
          </p:spPr>
          <p:txBody>
            <a:bodyPr wrap="square" lIns="0" tIns="0" rIns="0" bIns="0" rtlCol="0"/>
            <a:lstStyle/>
            <a:p>
              <a:endParaRPr/>
            </a:p>
          </p:txBody>
        </p:sp>
        <p:sp>
          <p:nvSpPr>
            <p:cNvPr id="13" name="object 13"/>
            <p:cNvSpPr/>
            <p:nvPr/>
          </p:nvSpPr>
          <p:spPr>
            <a:xfrm>
              <a:off x="7839963" y="2443352"/>
              <a:ext cx="2583180" cy="914400"/>
            </a:xfrm>
            <a:custGeom>
              <a:avLst/>
              <a:gdLst/>
              <a:ahLst/>
              <a:cxnLst/>
              <a:rect l="l" t="t" r="r" b="b"/>
              <a:pathLst>
                <a:path w="2583179" h="914400">
                  <a:moveTo>
                    <a:pt x="2583053" y="762000"/>
                  </a:moveTo>
                  <a:lnTo>
                    <a:pt x="778636" y="762000"/>
                  </a:lnTo>
                  <a:lnTo>
                    <a:pt x="786403" y="810182"/>
                  </a:lnTo>
                  <a:lnTo>
                    <a:pt x="808031" y="852019"/>
                  </a:lnTo>
                  <a:lnTo>
                    <a:pt x="841017" y="885005"/>
                  </a:lnTo>
                  <a:lnTo>
                    <a:pt x="882854" y="906633"/>
                  </a:lnTo>
                  <a:lnTo>
                    <a:pt x="931036" y="914400"/>
                  </a:lnTo>
                  <a:lnTo>
                    <a:pt x="2430653" y="914400"/>
                  </a:lnTo>
                  <a:lnTo>
                    <a:pt x="2478835" y="906633"/>
                  </a:lnTo>
                  <a:lnTo>
                    <a:pt x="2520672" y="885005"/>
                  </a:lnTo>
                  <a:lnTo>
                    <a:pt x="2553658" y="852019"/>
                  </a:lnTo>
                  <a:lnTo>
                    <a:pt x="2575286" y="810182"/>
                  </a:lnTo>
                  <a:lnTo>
                    <a:pt x="2583053" y="762000"/>
                  </a:lnTo>
                  <a:close/>
                </a:path>
                <a:path w="2583179" h="914400">
                  <a:moveTo>
                    <a:pt x="2430653" y="0"/>
                  </a:moveTo>
                  <a:lnTo>
                    <a:pt x="931036" y="0"/>
                  </a:lnTo>
                  <a:lnTo>
                    <a:pt x="882854" y="7766"/>
                  </a:lnTo>
                  <a:lnTo>
                    <a:pt x="841017" y="29394"/>
                  </a:lnTo>
                  <a:lnTo>
                    <a:pt x="808031" y="62380"/>
                  </a:lnTo>
                  <a:lnTo>
                    <a:pt x="786403" y="104217"/>
                  </a:lnTo>
                  <a:lnTo>
                    <a:pt x="778636" y="152400"/>
                  </a:lnTo>
                  <a:lnTo>
                    <a:pt x="778636" y="533400"/>
                  </a:lnTo>
                  <a:lnTo>
                    <a:pt x="0" y="868680"/>
                  </a:lnTo>
                  <a:lnTo>
                    <a:pt x="778636" y="762000"/>
                  </a:lnTo>
                  <a:lnTo>
                    <a:pt x="2583053" y="762000"/>
                  </a:lnTo>
                  <a:lnTo>
                    <a:pt x="2583053" y="152400"/>
                  </a:lnTo>
                  <a:lnTo>
                    <a:pt x="2575286" y="104217"/>
                  </a:lnTo>
                  <a:lnTo>
                    <a:pt x="2553658" y="62380"/>
                  </a:lnTo>
                  <a:lnTo>
                    <a:pt x="2520672" y="29394"/>
                  </a:lnTo>
                  <a:lnTo>
                    <a:pt x="2478835" y="7766"/>
                  </a:lnTo>
                  <a:lnTo>
                    <a:pt x="2430653" y="0"/>
                  </a:lnTo>
                  <a:close/>
                </a:path>
              </a:pathLst>
            </a:custGeom>
            <a:solidFill>
              <a:srgbClr val="FFFFFF"/>
            </a:solidFill>
          </p:spPr>
          <p:txBody>
            <a:bodyPr wrap="square" lIns="0" tIns="0" rIns="0" bIns="0" rtlCol="0"/>
            <a:lstStyle/>
            <a:p>
              <a:endParaRPr/>
            </a:p>
          </p:txBody>
        </p:sp>
        <p:sp>
          <p:nvSpPr>
            <p:cNvPr id="14" name="object 14"/>
            <p:cNvSpPr/>
            <p:nvPr/>
          </p:nvSpPr>
          <p:spPr>
            <a:xfrm>
              <a:off x="7839963" y="2443352"/>
              <a:ext cx="2583180" cy="914400"/>
            </a:xfrm>
            <a:custGeom>
              <a:avLst/>
              <a:gdLst/>
              <a:ahLst/>
              <a:cxnLst/>
              <a:rect l="l" t="t" r="r" b="b"/>
              <a:pathLst>
                <a:path w="2583179" h="914400">
                  <a:moveTo>
                    <a:pt x="778636" y="152400"/>
                  </a:moveTo>
                  <a:lnTo>
                    <a:pt x="786403" y="104217"/>
                  </a:lnTo>
                  <a:lnTo>
                    <a:pt x="808031" y="62380"/>
                  </a:lnTo>
                  <a:lnTo>
                    <a:pt x="841017" y="29394"/>
                  </a:lnTo>
                  <a:lnTo>
                    <a:pt x="882854" y="7766"/>
                  </a:lnTo>
                  <a:lnTo>
                    <a:pt x="931036" y="0"/>
                  </a:lnTo>
                  <a:lnTo>
                    <a:pt x="1079372" y="0"/>
                  </a:lnTo>
                  <a:lnTo>
                    <a:pt x="1530477" y="0"/>
                  </a:lnTo>
                  <a:lnTo>
                    <a:pt x="2430653" y="0"/>
                  </a:lnTo>
                  <a:lnTo>
                    <a:pt x="2478835" y="7766"/>
                  </a:lnTo>
                  <a:lnTo>
                    <a:pt x="2520672" y="29394"/>
                  </a:lnTo>
                  <a:lnTo>
                    <a:pt x="2553658" y="62380"/>
                  </a:lnTo>
                  <a:lnTo>
                    <a:pt x="2575286" y="104217"/>
                  </a:lnTo>
                  <a:lnTo>
                    <a:pt x="2583053" y="152400"/>
                  </a:lnTo>
                  <a:lnTo>
                    <a:pt x="2583053" y="533400"/>
                  </a:lnTo>
                  <a:lnTo>
                    <a:pt x="2583053" y="762000"/>
                  </a:lnTo>
                  <a:lnTo>
                    <a:pt x="2575286" y="810182"/>
                  </a:lnTo>
                  <a:lnTo>
                    <a:pt x="2553658" y="852019"/>
                  </a:lnTo>
                  <a:lnTo>
                    <a:pt x="2520672" y="885005"/>
                  </a:lnTo>
                  <a:lnTo>
                    <a:pt x="2478835" y="906633"/>
                  </a:lnTo>
                  <a:lnTo>
                    <a:pt x="2430653" y="914400"/>
                  </a:lnTo>
                  <a:lnTo>
                    <a:pt x="1530477" y="914400"/>
                  </a:lnTo>
                  <a:lnTo>
                    <a:pt x="1079372" y="914400"/>
                  </a:lnTo>
                  <a:lnTo>
                    <a:pt x="931036" y="914400"/>
                  </a:lnTo>
                  <a:lnTo>
                    <a:pt x="882854" y="906633"/>
                  </a:lnTo>
                  <a:lnTo>
                    <a:pt x="841017" y="885005"/>
                  </a:lnTo>
                  <a:lnTo>
                    <a:pt x="808031" y="852019"/>
                  </a:lnTo>
                  <a:lnTo>
                    <a:pt x="786403" y="810182"/>
                  </a:lnTo>
                  <a:lnTo>
                    <a:pt x="778636" y="762000"/>
                  </a:lnTo>
                  <a:lnTo>
                    <a:pt x="0" y="868680"/>
                  </a:lnTo>
                  <a:lnTo>
                    <a:pt x="778636" y="533400"/>
                  </a:lnTo>
                  <a:lnTo>
                    <a:pt x="778636" y="152400"/>
                  </a:lnTo>
                  <a:close/>
                </a:path>
              </a:pathLst>
            </a:custGeom>
            <a:ln w="12700">
              <a:solidFill>
                <a:srgbClr val="000000"/>
              </a:solidFill>
            </a:ln>
          </p:spPr>
          <p:txBody>
            <a:bodyPr wrap="square" lIns="0" tIns="0" rIns="0" bIns="0" rtlCol="0"/>
            <a:lstStyle/>
            <a:p>
              <a:endParaRPr/>
            </a:p>
          </p:txBody>
        </p:sp>
      </p:grpSp>
      <p:sp>
        <p:nvSpPr>
          <p:cNvPr id="15" name="object 15"/>
          <p:cNvSpPr txBox="1"/>
          <p:nvPr/>
        </p:nvSpPr>
        <p:spPr>
          <a:xfrm>
            <a:off x="8760968" y="2461514"/>
            <a:ext cx="1520825" cy="848360"/>
          </a:xfrm>
          <a:prstGeom prst="rect">
            <a:avLst/>
          </a:prstGeom>
        </p:spPr>
        <p:txBody>
          <a:bodyPr vert="horz" wrap="square" lIns="0" tIns="12700" rIns="0" bIns="0" rtlCol="0">
            <a:spAutoFit/>
          </a:bodyPr>
          <a:lstStyle/>
          <a:p>
            <a:pPr marL="12700" marR="5080" algn="ctr">
              <a:lnSpc>
                <a:spcPct val="100000"/>
              </a:lnSpc>
              <a:spcBef>
                <a:spcPts val="100"/>
              </a:spcBef>
            </a:pPr>
            <a:r>
              <a:rPr sz="1800" spc="-10">
                <a:latin typeface="Calibri"/>
                <a:cs typeface="Calibri"/>
              </a:rPr>
              <a:t>Potential Groundwater Recharge</a:t>
            </a:r>
            <a:r>
              <a:rPr sz="1800" spc="-45">
                <a:latin typeface="Calibri"/>
                <a:cs typeface="Calibri"/>
              </a:rPr>
              <a:t> </a:t>
            </a:r>
            <a:r>
              <a:rPr sz="1800" spc="-10">
                <a:latin typeface="Calibri"/>
                <a:cs typeface="Calibri"/>
              </a:rPr>
              <a:t>Basins</a:t>
            </a:r>
            <a:endParaRPr sz="1800">
              <a:latin typeface="Calibri"/>
              <a:cs typeface="Calibri"/>
            </a:endParaRPr>
          </a:p>
        </p:txBody>
      </p:sp>
      <p:grpSp>
        <p:nvGrpSpPr>
          <p:cNvPr id="16" name="object 16"/>
          <p:cNvGrpSpPr/>
          <p:nvPr/>
        </p:nvGrpSpPr>
        <p:grpSpPr>
          <a:xfrm>
            <a:off x="202056" y="1165225"/>
            <a:ext cx="7459345" cy="2184400"/>
            <a:chOff x="202056" y="1165225"/>
            <a:chExt cx="7459345" cy="2184400"/>
          </a:xfrm>
        </p:grpSpPr>
        <p:pic>
          <p:nvPicPr>
            <p:cNvPr id="17" name="object 17"/>
            <p:cNvPicPr/>
            <p:nvPr/>
          </p:nvPicPr>
          <p:blipFill>
            <a:blip r:embed="rId5" cstate="print"/>
            <a:stretch>
              <a:fillRect/>
            </a:stretch>
          </p:blipFill>
          <p:spPr>
            <a:xfrm>
              <a:off x="7409306" y="3142869"/>
              <a:ext cx="245364" cy="200405"/>
            </a:xfrm>
            <a:prstGeom prst="rect">
              <a:avLst/>
            </a:prstGeom>
          </p:spPr>
        </p:pic>
        <p:sp>
          <p:nvSpPr>
            <p:cNvPr id="18" name="object 18"/>
            <p:cNvSpPr/>
            <p:nvPr/>
          </p:nvSpPr>
          <p:spPr>
            <a:xfrm>
              <a:off x="7409306" y="3142869"/>
              <a:ext cx="245745" cy="200660"/>
            </a:xfrm>
            <a:custGeom>
              <a:avLst/>
              <a:gdLst/>
              <a:ahLst/>
              <a:cxnLst/>
              <a:rect l="l" t="t" r="r" b="b"/>
              <a:pathLst>
                <a:path w="245745" h="200660">
                  <a:moveTo>
                    <a:pt x="0" y="76580"/>
                  </a:moveTo>
                  <a:lnTo>
                    <a:pt x="93725" y="76580"/>
                  </a:lnTo>
                  <a:lnTo>
                    <a:pt x="122682" y="0"/>
                  </a:lnTo>
                  <a:lnTo>
                    <a:pt x="151638" y="76580"/>
                  </a:lnTo>
                  <a:lnTo>
                    <a:pt x="245364" y="76580"/>
                  </a:lnTo>
                  <a:lnTo>
                    <a:pt x="169545" y="123825"/>
                  </a:lnTo>
                  <a:lnTo>
                    <a:pt x="198500" y="200405"/>
                  </a:lnTo>
                  <a:lnTo>
                    <a:pt x="122682" y="153034"/>
                  </a:lnTo>
                  <a:lnTo>
                    <a:pt x="46863" y="200405"/>
                  </a:lnTo>
                  <a:lnTo>
                    <a:pt x="75819" y="123825"/>
                  </a:lnTo>
                  <a:lnTo>
                    <a:pt x="0" y="76580"/>
                  </a:lnTo>
                  <a:close/>
                </a:path>
              </a:pathLst>
            </a:custGeom>
            <a:ln w="12700">
              <a:solidFill>
                <a:srgbClr val="748F9E"/>
              </a:solidFill>
            </a:ln>
          </p:spPr>
          <p:txBody>
            <a:bodyPr wrap="square" lIns="0" tIns="0" rIns="0" bIns="0" rtlCol="0"/>
            <a:lstStyle/>
            <a:p>
              <a:endParaRPr/>
            </a:p>
          </p:txBody>
        </p:sp>
        <p:pic>
          <p:nvPicPr>
            <p:cNvPr id="19" name="object 19"/>
            <p:cNvPicPr/>
            <p:nvPr/>
          </p:nvPicPr>
          <p:blipFill>
            <a:blip r:embed="rId5" cstate="print"/>
            <a:stretch>
              <a:fillRect/>
            </a:stretch>
          </p:blipFill>
          <p:spPr>
            <a:xfrm>
              <a:off x="208406" y="1171575"/>
              <a:ext cx="245363" cy="200405"/>
            </a:xfrm>
            <a:prstGeom prst="rect">
              <a:avLst/>
            </a:prstGeom>
          </p:spPr>
        </p:pic>
        <p:sp>
          <p:nvSpPr>
            <p:cNvPr id="20" name="object 20"/>
            <p:cNvSpPr/>
            <p:nvPr/>
          </p:nvSpPr>
          <p:spPr>
            <a:xfrm>
              <a:off x="208406" y="1171575"/>
              <a:ext cx="245745" cy="200660"/>
            </a:xfrm>
            <a:custGeom>
              <a:avLst/>
              <a:gdLst/>
              <a:ahLst/>
              <a:cxnLst/>
              <a:rect l="l" t="t" r="r" b="b"/>
              <a:pathLst>
                <a:path w="245745" h="200659">
                  <a:moveTo>
                    <a:pt x="0" y="76580"/>
                  </a:moveTo>
                  <a:lnTo>
                    <a:pt x="93725" y="76580"/>
                  </a:lnTo>
                  <a:lnTo>
                    <a:pt x="122682" y="0"/>
                  </a:lnTo>
                  <a:lnTo>
                    <a:pt x="151638" y="76580"/>
                  </a:lnTo>
                  <a:lnTo>
                    <a:pt x="245363" y="76580"/>
                  </a:lnTo>
                  <a:lnTo>
                    <a:pt x="169545" y="123825"/>
                  </a:lnTo>
                  <a:lnTo>
                    <a:pt x="198501" y="200405"/>
                  </a:lnTo>
                  <a:lnTo>
                    <a:pt x="122682" y="153035"/>
                  </a:lnTo>
                  <a:lnTo>
                    <a:pt x="46863" y="200405"/>
                  </a:lnTo>
                  <a:lnTo>
                    <a:pt x="75818" y="123825"/>
                  </a:lnTo>
                  <a:lnTo>
                    <a:pt x="0" y="76580"/>
                  </a:lnTo>
                  <a:close/>
                </a:path>
              </a:pathLst>
            </a:custGeom>
            <a:ln w="12700">
              <a:solidFill>
                <a:srgbClr val="748F9E"/>
              </a:solidFill>
            </a:ln>
          </p:spPr>
          <p:txBody>
            <a:bodyPr wrap="square" lIns="0" tIns="0" rIns="0" bIns="0" rtlCol="0"/>
            <a:lstStyle/>
            <a:p>
              <a:endParaRPr/>
            </a:p>
          </p:txBody>
        </p:sp>
      </p:grpSp>
      <p:sp>
        <p:nvSpPr>
          <p:cNvPr id="21" name="object 21"/>
          <p:cNvSpPr txBox="1"/>
          <p:nvPr/>
        </p:nvSpPr>
        <p:spPr>
          <a:xfrm>
            <a:off x="532383" y="1143253"/>
            <a:ext cx="1828164" cy="299720"/>
          </a:xfrm>
          <a:prstGeom prst="rect">
            <a:avLst/>
          </a:prstGeom>
        </p:spPr>
        <p:txBody>
          <a:bodyPr vert="horz" wrap="square" lIns="0" tIns="12700" rIns="0" bIns="0" rtlCol="0">
            <a:spAutoFit/>
          </a:bodyPr>
          <a:lstStyle/>
          <a:p>
            <a:pPr marL="12700">
              <a:lnSpc>
                <a:spcPct val="100000"/>
              </a:lnSpc>
              <a:spcBef>
                <a:spcPts val="100"/>
              </a:spcBef>
            </a:pPr>
            <a:r>
              <a:rPr sz="1800" spc="-10">
                <a:latin typeface="Calibri"/>
                <a:cs typeface="Calibri"/>
              </a:rPr>
              <a:t>Recharge</a:t>
            </a:r>
            <a:r>
              <a:rPr sz="1800" spc="-30">
                <a:latin typeface="Calibri"/>
                <a:cs typeface="Calibri"/>
              </a:rPr>
              <a:t> </a:t>
            </a:r>
            <a:r>
              <a:rPr sz="1800">
                <a:latin typeface="Calibri"/>
                <a:cs typeface="Calibri"/>
              </a:rPr>
              <a:t>Basin</a:t>
            </a:r>
            <a:r>
              <a:rPr sz="1800" spc="-40">
                <a:latin typeface="Calibri"/>
                <a:cs typeface="Calibri"/>
              </a:rPr>
              <a:t> </a:t>
            </a:r>
            <a:r>
              <a:rPr sz="1800" spc="-20">
                <a:latin typeface="Calibri"/>
                <a:cs typeface="Calibri"/>
              </a:rPr>
              <a:t>Site</a:t>
            </a:r>
            <a:endParaRPr sz="1800">
              <a:latin typeface="Calibri"/>
              <a:cs typeface="Calibri"/>
            </a:endParaRPr>
          </a:p>
        </p:txBody>
      </p:sp>
      <p:sp>
        <p:nvSpPr>
          <p:cNvPr id="22" name="object 22"/>
          <p:cNvSpPr txBox="1"/>
          <p:nvPr/>
        </p:nvSpPr>
        <p:spPr>
          <a:xfrm>
            <a:off x="78739" y="6564883"/>
            <a:ext cx="5955665" cy="254000"/>
          </a:xfrm>
          <a:prstGeom prst="rect">
            <a:avLst/>
          </a:prstGeom>
        </p:spPr>
        <p:txBody>
          <a:bodyPr vert="horz" wrap="square" lIns="0" tIns="0" rIns="0" bIns="0" rtlCol="0">
            <a:spAutoFit/>
          </a:bodyPr>
          <a:lstStyle/>
          <a:p>
            <a:pPr marL="12700">
              <a:lnSpc>
                <a:spcPts val="1810"/>
              </a:lnSpc>
            </a:pPr>
            <a:r>
              <a:rPr sz="1800">
                <a:latin typeface="Calibri"/>
                <a:cs typeface="Calibri"/>
              </a:rPr>
              <a:t>Source:</a:t>
            </a:r>
            <a:r>
              <a:rPr sz="1800" spc="-55">
                <a:latin typeface="Calibri"/>
                <a:cs typeface="Calibri"/>
              </a:rPr>
              <a:t> </a:t>
            </a:r>
            <a:r>
              <a:rPr sz="1800">
                <a:latin typeface="Calibri"/>
                <a:cs typeface="Calibri"/>
              </a:rPr>
              <a:t>MSWD</a:t>
            </a:r>
            <a:r>
              <a:rPr sz="1800" spc="-65">
                <a:latin typeface="Calibri"/>
                <a:cs typeface="Calibri"/>
              </a:rPr>
              <a:t> </a:t>
            </a:r>
            <a:r>
              <a:rPr sz="1800" spc="-10">
                <a:latin typeface="Calibri"/>
                <a:cs typeface="Calibri"/>
              </a:rPr>
              <a:t>Recycled</a:t>
            </a:r>
            <a:r>
              <a:rPr sz="1800" spc="-50">
                <a:latin typeface="Calibri"/>
                <a:cs typeface="Calibri"/>
              </a:rPr>
              <a:t> </a:t>
            </a:r>
            <a:r>
              <a:rPr sz="1800" spc="-10">
                <a:latin typeface="Calibri"/>
                <a:cs typeface="Calibri"/>
              </a:rPr>
              <a:t>Water</a:t>
            </a:r>
            <a:r>
              <a:rPr sz="1800" spc="-60">
                <a:latin typeface="Calibri"/>
                <a:cs typeface="Calibri"/>
              </a:rPr>
              <a:t> </a:t>
            </a:r>
            <a:r>
              <a:rPr sz="1800">
                <a:latin typeface="Calibri"/>
                <a:cs typeface="Calibri"/>
              </a:rPr>
              <a:t>Program</a:t>
            </a:r>
            <a:r>
              <a:rPr sz="1800" spc="-60">
                <a:latin typeface="Calibri"/>
                <a:cs typeface="Calibri"/>
              </a:rPr>
              <a:t> </a:t>
            </a:r>
            <a:r>
              <a:rPr sz="1800">
                <a:latin typeface="Calibri"/>
                <a:cs typeface="Calibri"/>
              </a:rPr>
              <a:t>Feasibility</a:t>
            </a:r>
            <a:r>
              <a:rPr sz="1800" spc="-65">
                <a:latin typeface="Calibri"/>
                <a:cs typeface="Calibri"/>
              </a:rPr>
              <a:t> </a:t>
            </a:r>
            <a:r>
              <a:rPr sz="1800">
                <a:latin typeface="Calibri"/>
                <a:cs typeface="Calibri"/>
              </a:rPr>
              <a:t>Study</a:t>
            </a:r>
            <a:r>
              <a:rPr sz="1800" spc="-60">
                <a:latin typeface="Calibri"/>
                <a:cs typeface="Calibri"/>
              </a:rPr>
              <a:t> </a:t>
            </a:r>
            <a:r>
              <a:rPr sz="1800" spc="-10">
                <a:latin typeface="Calibri"/>
                <a:cs typeface="Calibri"/>
              </a:rPr>
              <a:t>(2018)</a:t>
            </a:r>
            <a:endParaRPr sz="1800">
              <a:latin typeface="Calibri"/>
              <a:cs typeface="Calibri"/>
            </a:endParaRPr>
          </a:p>
        </p:txBody>
      </p:sp>
    </p:spTree>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77952" y="4466080"/>
            <a:ext cx="3557778" cy="2372104"/>
          </a:xfrm>
          <a:prstGeom prst="rect">
            <a:avLst/>
          </a:prstGeom>
        </p:spPr>
      </p:pic>
      <p:sp>
        <p:nvSpPr>
          <p:cNvPr id="3" name="object 3"/>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highlight>
                  <a:srgbClr val="FFFF00"/>
                </a:highlight>
                <a:latin typeface="Lucida Sans Unicode" panose="020B0602030504020204" pitchFamily="34" charset="0"/>
                <a:cs typeface="Lucida Sans Unicode" panose="020B0602030504020204" pitchFamily="34" charset="0"/>
              </a:rPr>
              <a:t>Action:</a:t>
            </a:r>
            <a:r>
              <a:rPr spc="-80">
                <a:highlight>
                  <a:srgbClr val="FFFF00"/>
                </a:highlight>
                <a:latin typeface="Lucida Sans Unicode" panose="020B0602030504020204" pitchFamily="34" charset="0"/>
                <a:cs typeface="Lucida Sans Unicode" panose="020B0602030504020204" pitchFamily="34" charset="0"/>
              </a:rPr>
              <a:t> </a:t>
            </a:r>
            <a:r>
              <a:rPr spc="-10">
                <a:highlight>
                  <a:srgbClr val="FFFF00"/>
                </a:highlight>
                <a:latin typeface="Lucida Sans Unicode" panose="020B0602030504020204" pitchFamily="34" charset="0"/>
                <a:cs typeface="Lucida Sans Unicode" panose="020B0602030504020204" pitchFamily="34" charset="0"/>
              </a:rPr>
              <a:t>Conservation</a:t>
            </a:r>
          </a:p>
        </p:txBody>
      </p:sp>
      <p:sp>
        <p:nvSpPr>
          <p:cNvPr id="5" name="object 5"/>
          <p:cNvSpPr txBox="1"/>
          <p:nvPr/>
        </p:nvSpPr>
        <p:spPr>
          <a:xfrm>
            <a:off x="647954" y="1152411"/>
            <a:ext cx="3391535" cy="2455545"/>
          </a:xfrm>
          <a:prstGeom prst="rect">
            <a:avLst/>
          </a:prstGeom>
        </p:spPr>
        <p:txBody>
          <a:bodyPr vert="horz" wrap="square" lIns="0" tIns="137160" rIns="0" bIns="0" rtlCol="0">
            <a:spAutoFit/>
          </a:bodyPr>
          <a:lstStyle/>
          <a:p>
            <a:pPr marL="240665" indent="-227965">
              <a:lnSpc>
                <a:spcPct val="100000"/>
              </a:lnSpc>
              <a:spcBef>
                <a:spcPts val="1080"/>
              </a:spcBef>
              <a:buFont typeface="Arial"/>
              <a:buChar char="•"/>
              <a:tabLst>
                <a:tab pos="240665" algn="l"/>
              </a:tabLst>
            </a:pPr>
            <a:r>
              <a:rPr sz="2800" b="1" spc="-10">
                <a:solidFill>
                  <a:schemeClr val="tx1"/>
                </a:solidFill>
                <a:latin typeface="Calibri"/>
                <a:cs typeface="Calibri"/>
              </a:rPr>
              <a:t>Urban</a:t>
            </a:r>
            <a:endParaRPr sz="2800">
              <a:solidFill>
                <a:schemeClr val="tx1"/>
              </a:solidFill>
              <a:latin typeface="Calibri"/>
              <a:cs typeface="Calibri"/>
            </a:endParaRPr>
          </a:p>
          <a:p>
            <a:pPr marL="697230" lvl="1" indent="-227329">
              <a:lnSpc>
                <a:spcPct val="100000"/>
              </a:lnSpc>
              <a:spcBef>
                <a:spcPts val="835"/>
              </a:spcBef>
              <a:buFont typeface="Arial"/>
              <a:buChar char="•"/>
              <a:tabLst>
                <a:tab pos="697230" algn="l"/>
              </a:tabLst>
            </a:pPr>
            <a:r>
              <a:rPr sz="2400">
                <a:latin typeface="Calibri"/>
                <a:cs typeface="Calibri"/>
              </a:rPr>
              <a:t>Landscape</a:t>
            </a:r>
            <a:r>
              <a:rPr sz="2400" spc="-114">
                <a:latin typeface="Calibri"/>
                <a:cs typeface="Calibri"/>
              </a:rPr>
              <a:t> </a:t>
            </a:r>
            <a:r>
              <a:rPr sz="2400" spc="-10">
                <a:latin typeface="Calibri"/>
                <a:cs typeface="Calibri"/>
              </a:rPr>
              <a:t>rebates</a:t>
            </a:r>
            <a:endParaRPr sz="2400">
              <a:latin typeface="Calibri"/>
              <a:cs typeface="Calibri"/>
            </a:endParaRPr>
          </a:p>
          <a:p>
            <a:pPr marL="697230" lvl="1" indent="-227329">
              <a:lnSpc>
                <a:spcPct val="100000"/>
              </a:lnSpc>
              <a:spcBef>
                <a:spcPts val="810"/>
              </a:spcBef>
              <a:buFont typeface="Arial"/>
              <a:buChar char="•"/>
              <a:tabLst>
                <a:tab pos="697230" algn="l"/>
              </a:tabLst>
            </a:pPr>
            <a:r>
              <a:rPr sz="2400">
                <a:latin typeface="Calibri"/>
                <a:cs typeface="Calibri"/>
              </a:rPr>
              <a:t>Irrigation</a:t>
            </a:r>
            <a:r>
              <a:rPr sz="2400" spc="-130">
                <a:latin typeface="Calibri"/>
                <a:cs typeface="Calibri"/>
              </a:rPr>
              <a:t> </a:t>
            </a:r>
            <a:r>
              <a:rPr sz="2400" spc="-10">
                <a:latin typeface="Calibri"/>
                <a:cs typeface="Calibri"/>
              </a:rPr>
              <a:t>guides</a:t>
            </a:r>
            <a:endParaRPr sz="2400">
              <a:latin typeface="Calibri"/>
              <a:cs typeface="Calibri"/>
            </a:endParaRPr>
          </a:p>
          <a:p>
            <a:pPr marL="697230" lvl="1" indent="-227329">
              <a:lnSpc>
                <a:spcPct val="100000"/>
              </a:lnSpc>
              <a:spcBef>
                <a:spcPts val="810"/>
              </a:spcBef>
              <a:buFont typeface="Arial"/>
              <a:buChar char="•"/>
              <a:tabLst>
                <a:tab pos="697230" algn="l"/>
              </a:tabLst>
            </a:pPr>
            <a:r>
              <a:rPr sz="2400">
                <a:latin typeface="Calibri"/>
                <a:cs typeface="Calibri"/>
              </a:rPr>
              <a:t>Plumbing</a:t>
            </a:r>
            <a:r>
              <a:rPr sz="2400" spc="-15">
                <a:latin typeface="Calibri"/>
                <a:cs typeface="Calibri"/>
              </a:rPr>
              <a:t> </a:t>
            </a:r>
            <a:r>
              <a:rPr sz="2400" spc="-10">
                <a:latin typeface="Calibri"/>
                <a:cs typeface="Calibri"/>
              </a:rPr>
              <a:t>fixtures</a:t>
            </a:r>
            <a:endParaRPr sz="2400">
              <a:latin typeface="Calibri"/>
              <a:cs typeface="Calibri"/>
            </a:endParaRPr>
          </a:p>
          <a:p>
            <a:pPr marL="697230" lvl="1" indent="-227329">
              <a:lnSpc>
                <a:spcPct val="100000"/>
              </a:lnSpc>
              <a:spcBef>
                <a:spcPts val="815"/>
              </a:spcBef>
              <a:buFont typeface="Arial"/>
              <a:buChar char="•"/>
              <a:tabLst>
                <a:tab pos="697230" algn="l"/>
              </a:tabLst>
            </a:pPr>
            <a:r>
              <a:rPr sz="2400" spc="-10">
                <a:latin typeface="Calibri"/>
                <a:cs typeface="Calibri"/>
              </a:rPr>
              <a:t>Education/workshops</a:t>
            </a:r>
            <a:endParaRPr sz="2400">
              <a:latin typeface="Calibri"/>
              <a:cs typeface="Calibri"/>
            </a:endParaRPr>
          </a:p>
        </p:txBody>
      </p:sp>
      <p:pic>
        <p:nvPicPr>
          <p:cNvPr id="6" name="object 6"/>
          <p:cNvPicPr/>
          <p:nvPr/>
        </p:nvPicPr>
        <p:blipFill>
          <a:blip r:embed="rId4" cstate="print"/>
          <a:stretch>
            <a:fillRect/>
          </a:stretch>
        </p:blipFill>
        <p:spPr>
          <a:xfrm>
            <a:off x="4369308" y="4431028"/>
            <a:ext cx="3613403" cy="2407156"/>
          </a:xfrm>
          <a:prstGeom prst="rect">
            <a:avLst/>
          </a:prstGeom>
        </p:spPr>
      </p:pic>
      <p:pic>
        <p:nvPicPr>
          <p:cNvPr id="7" name="object 7"/>
          <p:cNvPicPr/>
          <p:nvPr/>
        </p:nvPicPr>
        <p:blipFill>
          <a:blip r:embed="rId5" cstate="print"/>
          <a:stretch>
            <a:fillRect/>
          </a:stretch>
        </p:blipFill>
        <p:spPr>
          <a:xfrm>
            <a:off x="8417052" y="4431028"/>
            <a:ext cx="3396996" cy="2407156"/>
          </a:xfrm>
          <a:prstGeom prst="rect">
            <a:avLst/>
          </a:prstGeom>
        </p:spPr>
      </p:pic>
      <p:graphicFrame>
        <p:nvGraphicFramePr>
          <p:cNvPr id="8" name="object 8"/>
          <p:cNvGraphicFramePr>
            <a:graphicFrameLocks noGrp="1"/>
          </p:cNvGraphicFramePr>
          <p:nvPr/>
        </p:nvGraphicFramePr>
        <p:xfrm>
          <a:off x="5446966" y="1245298"/>
          <a:ext cx="5480680" cy="2687320"/>
        </p:xfrm>
        <a:graphic>
          <a:graphicData uri="http://schemas.openxmlformats.org/drawingml/2006/table">
            <a:tbl>
              <a:tblPr firstRow="1" bandRow="1">
                <a:tableStyleId>{2D5ABB26-0587-4C30-8999-92F81FD0307C}</a:tableStyleId>
              </a:tblPr>
              <a:tblGrid>
                <a:gridCol w="685165">
                  <a:extLst>
                    <a:ext uri="{9D8B030D-6E8A-4147-A177-3AD203B41FA5}">
                      <a16:colId xmlns:a16="http://schemas.microsoft.com/office/drawing/2014/main" val="20000"/>
                    </a:ext>
                  </a:extLst>
                </a:gridCol>
                <a:gridCol w="685165">
                  <a:extLst>
                    <a:ext uri="{9D8B030D-6E8A-4147-A177-3AD203B41FA5}">
                      <a16:colId xmlns:a16="http://schemas.microsoft.com/office/drawing/2014/main" val="20001"/>
                    </a:ext>
                  </a:extLst>
                </a:gridCol>
                <a:gridCol w="685165">
                  <a:extLst>
                    <a:ext uri="{9D8B030D-6E8A-4147-A177-3AD203B41FA5}">
                      <a16:colId xmlns:a16="http://schemas.microsoft.com/office/drawing/2014/main" val="20002"/>
                    </a:ext>
                  </a:extLst>
                </a:gridCol>
                <a:gridCol w="685164">
                  <a:extLst>
                    <a:ext uri="{9D8B030D-6E8A-4147-A177-3AD203B41FA5}">
                      <a16:colId xmlns:a16="http://schemas.microsoft.com/office/drawing/2014/main" val="20003"/>
                    </a:ext>
                  </a:extLst>
                </a:gridCol>
                <a:gridCol w="685164">
                  <a:extLst>
                    <a:ext uri="{9D8B030D-6E8A-4147-A177-3AD203B41FA5}">
                      <a16:colId xmlns:a16="http://schemas.microsoft.com/office/drawing/2014/main" val="20004"/>
                    </a:ext>
                  </a:extLst>
                </a:gridCol>
                <a:gridCol w="685164">
                  <a:extLst>
                    <a:ext uri="{9D8B030D-6E8A-4147-A177-3AD203B41FA5}">
                      <a16:colId xmlns:a16="http://schemas.microsoft.com/office/drawing/2014/main" val="20005"/>
                    </a:ext>
                  </a:extLst>
                </a:gridCol>
                <a:gridCol w="684529">
                  <a:extLst>
                    <a:ext uri="{9D8B030D-6E8A-4147-A177-3AD203B41FA5}">
                      <a16:colId xmlns:a16="http://schemas.microsoft.com/office/drawing/2014/main" val="20006"/>
                    </a:ext>
                  </a:extLst>
                </a:gridCol>
                <a:gridCol w="685164">
                  <a:extLst>
                    <a:ext uri="{9D8B030D-6E8A-4147-A177-3AD203B41FA5}">
                      <a16:colId xmlns:a16="http://schemas.microsoft.com/office/drawing/2014/main" val="20007"/>
                    </a:ext>
                  </a:extLst>
                </a:gridCol>
              </a:tblGrid>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0"/>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1"/>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2"/>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3"/>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4"/>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5"/>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6"/>
                  </a:ext>
                </a:extLst>
              </a:tr>
              <a:tr h="335915">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tc>
                  <a:txBody>
                    <a:bodyPr/>
                    <a:lstStyle/>
                    <a:p>
                      <a:pPr>
                        <a:lnSpc>
                          <a:spcPct val="100000"/>
                        </a:lnSpc>
                      </a:pPr>
                      <a:endParaRPr sz="1500">
                        <a:latin typeface="Times New Roman"/>
                        <a:cs typeface="Times New Roman"/>
                      </a:endParaRPr>
                    </a:p>
                  </a:txBody>
                  <a:tcPr marL="0" marR="0" marT="0" marB="0">
                    <a:lnL w="9525">
                      <a:solidFill>
                        <a:srgbClr val="D9D9D9"/>
                      </a:solidFill>
                      <a:prstDash val="solid"/>
                    </a:lnL>
                    <a:lnR w="9525">
                      <a:solidFill>
                        <a:srgbClr val="D9D9D9"/>
                      </a:solidFill>
                      <a:prstDash val="solid"/>
                    </a:lnR>
                    <a:lnT w="9525">
                      <a:solidFill>
                        <a:srgbClr val="D9D9D9"/>
                      </a:solidFill>
                      <a:prstDash val="solid"/>
                    </a:lnT>
                    <a:lnB w="9525">
                      <a:solidFill>
                        <a:srgbClr val="D9D9D9"/>
                      </a:solidFill>
                      <a:prstDash val="solid"/>
                    </a:lnB>
                  </a:tcPr>
                </a:tc>
                <a:extLst>
                  <a:ext uri="{0D108BD9-81ED-4DB2-BD59-A6C34878D82A}">
                    <a16:rowId xmlns:a16="http://schemas.microsoft.com/office/drawing/2014/main" val="10007"/>
                  </a:ext>
                </a:extLst>
              </a:tr>
            </a:tbl>
          </a:graphicData>
        </a:graphic>
      </p:graphicFrame>
      <p:pic>
        <p:nvPicPr>
          <p:cNvPr id="9" name="object 9"/>
          <p:cNvPicPr/>
          <p:nvPr/>
        </p:nvPicPr>
        <p:blipFill>
          <a:blip r:embed="rId6" cstate="print"/>
          <a:stretch>
            <a:fillRect/>
          </a:stretch>
        </p:blipFill>
        <p:spPr>
          <a:xfrm>
            <a:off x="5414835" y="1650555"/>
            <a:ext cx="5415153" cy="1182243"/>
          </a:xfrm>
          <a:prstGeom prst="rect">
            <a:avLst/>
          </a:prstGeom>
        </p:spPr>
      </p:pic>
      <p:sp>
        <p:nvSpPr>
          <p:cNvPr id="10" name="object 10"/>
          <p:cNvSpPr txBox="1"/>
          <p:nvPr/>
        </p:nvSpPr>
        <p:spPr>
          <a:xfrm>
            <a:off x="5275579" y="3844290"/>
            <a:ext cx="83820" cy="162560"/>
          </a:xfrm>
          <a:prstGeom prst="rect">
            <a:avLst/>
          </a:prstGeom>
        </p:spPr>
        <p:txBody>
          <a:bodyPr vert="horz" wrap="square" lIns="0" tIns="12700" rIns="0" bIns="0" rtlCol="0">
            <a:spAutoFit/>
          </a:bodyPr>
          <a:lstStyle/>
          <a:p>
            <a:pPr marL="12700">
              <a:lnSpc>
                <a:spcPct val="100000"/>
              </a:lnSpc>
              <a:spcBef>
                <a:spcPts val="100"/>
              </a:spcBef>
            </a:pPr>
            <a:r>
              <a:rPr sz="900" spc="-50">
                <a:solidFill>
                  <a:srgbClr val="585858"/>
                </a:solidFill>
                <a:latin typeface="Calibri"/>
                <a:cs typeface="Calibri"/>
              </a:rPr>
              <a:t>0</a:t>
            </a:r>
            <a:endParaRPr sz="900">
              <a:latin typeface="Calibri"/>
              <a:cs typeface="Calibri"/>
            </a:endParaRP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69</a:t>
            </a:fld>
            <a:endParaRPr spc="-25"/>
          </a:p>
        </p:txBody>
      </p:sp>
      <p:sp>
        <p:nvSpPr>
          <p:cNvPr id="11" name="object 11"/>
          <p:cNvSpPr txBox="1"/>
          <p:nvPr/>
        </p:nvSpPr>
        <p:spPr>
          <a:xfrm>
            <a:off x="5217667" y="3508247"/>
            <a:ext cx="141605"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50</a:t>
            </a:r>
            <a:endParaRPr sz="900">
              <a:latin typeface="Calibri"/>
              <a:cs typeface="Calibri"/>
            </a:endParaRPr>
          </a:p>
        </p:txBody>
      </p:sp>
      <p:sp>
        <p:nvSpPr>
          <p:cNvPr id="12" name="object 12"/>
          <p:cNvSpPr txBox="1"/>
          <p:nvPr/>
        </p:nvSpPr>
        <p:spPr>
          <a:xfrm>
            <a:off x="5159755" y="3172205"/>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100</a:t>
            </a:r>
            <a:endParaRPr sz="900">
              <a:latin typeface="Calibri"/>
              <a:cs typeface="Calibri"/>
            </a:endParaRPr>
          </a:p>
        </p:txBody>
      </p:sp>
      <p:sp>
        <p:nvSpPr>
          <p:cNvPr id="13" name="object 13"/>
          <p:cNvSpPr txBox="1"/>
          <p:nvPr/>
        </p:nvSpPr>
        <p:spPr>
          <a:xfrm>
            <a:off x="5159755" y="2836164"/>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150</a:t>
            </a:r>
            <a:endParaRPr sz="900">
              <a:latin typeface="Calibri"/>
              <a:cs typeface="Calibri"/>
            </a:endParaRPr>
          </a:p>
        </p:txBody>
      </p:sp>
      <p:sp>
        <p:nvSpPr>
          <p:cNvPr id="14" name="object 14"/>
          <p:cNvSpPr txBox="1"/>
          <p:nvPr/>
        </p:nvSpPr>
        <p:spPr>
          <a:xfrm>
            <a:off x="5159755" y="2500121"/>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200</a:t>
            </a:r>
            <a:endParaRPr sz="900">
              <a:latin typeface="Calibri"/>
              <a:cs typeface="Calibri"/>
            </a:endParaRPr>
          </a:p>
        </p:txBody>
      </p:sp>
      <p:sp>
        <p:nvSpPr>
          <p:cNvPr id="15" name="object 15"/>
          <p:cNvSpPr txBox="1"/>
          <p:nvPr/>
        </p:nvSpPr>
        <p:spPr>
          <a:xfrm>
            <a:off x="5159755" y="2164079"/>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250</a:t>
            </a:r>
            <a:endParaRPr sz="900">
              <a:latin typeface="Calibri"/>
              <a:cs typeface="Calibri"/>
            </a:endParaRPr>
          </a:p>
        </p:txBody>
      </p:sp>
      <p:sp>
        <p:nvSpPr>
          <p:cNvPr id="16" name="object 16"/>
          <p:cNvSpPr txBox="1"/>
          <p:nvPr/>
        </p:nvSpPr>
        <p:spPr>
          <a:xfrm>
            <a:off x="5159755" y="1828038"/>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300</a:t>
            </a:r>
            <a:endParaRPr sz="900">
              <a:latin typeface="Calibri"/>
              <a:cs typeface="Calibri"/>
            </a:endParaRPr>
          </a:p>
        </p:txBody>
      </p:sp>
      <p:sp>
        <p:nvSpPr>
          <p:cNvPr id="17" name="object 17"/>
          <p:cNvSpPr txBox="1"/>
          <p:nvPr/>
        </p:nvSpPr>
        <p:spPr>
          <a:xfrm>
            <a:off x="5159755" y="1491996"/>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350</a:t>
            </a:r>
            <a:endParaRPr sz="900">
              <a:latin typeface="Calibri"/>
              <a:cs typeface="Calibri"/>
            </a:endParaRPr>
          </a:p>
        </p:txBody>
      </p:sp>
      <p:sp>
        <p:nvSpPr>
          <p:cNvPr id="18" name="object 18"/>
          <p:cNvSpPr txBox="1"/>
          <p:nvPr/>
        </p:nvSpPr>
        <p:spPr>
          <a:xfrm>
            <a:off x="5159755" y="1155953"/>
            <a:ext cx="19939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585858"/>
                </a:solidFill>
                <a:latin typeface="Calibri"/>
                <a:cs typeface="Calibri"/>
              </a:rPr>
              <a:t>400</a:t>
            </a:r>
            <a:endParaRPr sz="900">
              <a:latin typeface="Calibri"/>
              <a:cs typeface="Calibri"/>
            </a:endParaRPr>
          </a:p>
        </p:txBody>
      </p:sp>
      <p:sp>
        <p:nvSpPr>
          <p:cNvPr id="19" name="object 19"/>
          <p:cNvSpPr txBox="1"/>
          <p:nvPr/>
        </p:nvSpPr>
        <p:spPr>
          <a:xfrm>
            <a:off x="5323840"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1980</a:t>
            </a:r>
            <a:endParaRPr sz="900">
              <a:latin typeface="Calibri"/>
              <a:cs typeface="Calibri"/>
            </a:endParaRPr>
          </a:p>
        </p:txBody>
      </p:sp>
      <p:sp>
        <p:nvSpPr>
          <p:cNvPr id="20" name="object 20"/>
          <p:cNvSpPr txBox="1"/>
          <p:nvPr/>
        </p:nvSpPr>
        <p:spPr>
          <a:xfrm>
            <a:off x="6008623"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1985</a:t>
            </a:r>
            <a:endParaRPr sz="900">
              <a:latin typeface="Calibri"/>
              <a:cs typeface="Calibri"/>
            </a:endParaRPr>
          </a:p>
        </p:txBody>
      </p:sp>
      <p:sp>
        <p:nvSpPr>
          <p:cNvPr id="21" name="object 21"/>
          <p:cNvSpPr txBox="1"/>
          <p:nvPr/>
        </p:nvSpPr>
        <p:spPr>
          <a:xfrm>
            <a:off x="6693661"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1990</a:t>
            </a:r>
            <a:endParaRPr sz="900">
              <a:latin typeface="Calibri"/>
              <a:cs typeface="Calibri"/>
            </a:endParaRPr>
          </a:p>
        </p:txBody>
      </p:sp>
      <p:sp>
        <p:nvSpPr>
          <p:cNvPr id="22" name="object 22"/>
          <p:cNvSpPr txBox="1"/>
          <p:nvPr/>
        </p:nvSpPr>
        <p:spPr>
          <a:xfrm>
            <a:off x="7378700"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1995</a:t>
            </a:r>
            <a:endParaRPr sz="900">
              <a:latin typeface="Calibri"/>
              <a:cs typeface="Calibri"/>
            </a:endParaRPr>
          </a:p>
        </p:txBody>
      </p:sp>
      <p:sp>
        <p:nvSpPr>
          <p:cNvPr id="23" name="object 23"/>
          <p:cNvSpPr txBox="1"/>
          <p:nvPr/>
        </p:nvSpPr>
        <p:spPr>
          <a:xfrm>
            <a:off x="8063738"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2000</a:t>
            </a:r>
            <a:endParaRPr sz="900">
              <a:latin typeface="Calibri"/>
              <a:cs typeface="Calibri"/>
            </a:endParaRPr>
          </a:p>
        </p:txBody>
      </p:sp>
      <p:sp>
        <p:nvSpPr>
          <p:cNvPr id="24" name="object 24"/>
          <p:cNvSpPr txBox="1"/>
          <p:nvPr/>
        </p:nvSpPr>
        <p:spPr>
          <a:xfrm>
            <a:off x="8748776"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2005</a:t>
            </a:r>
            <a:endParaRPr sz="900">
              <a:latin typeface="Calibri"/>
              <a:cs typeface="Calibri"/>
            </a:endParaRPr>
          </a:p>
        </p:txBody>
      </p:sp>
      <p:sp>
        <p:nvSpPr>
          <p:cNvPr id="25" name="object 25"/>
          <p:cNvSpPr txBox="1"/>
          <p:nvPr/>
        </p:nvSpPr>
        <p:spPr>
          <a:xfrm>
            <a:off x="9433814"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2010</a:t>
            </a:r>
            <a:endParaRPr sz="900">
              <a:latin typeface="Calibri"/>
              <a:cs typeface="Calibri"/>
            </a:endParaRPr>
          </a:p>
        </p:txBody>
      </p:sp>
      <p:sp>
        <p:nvSpPr>
          <p:cNvPr id="26" name="object 26"/>
          <p:cNvSpPr txBox="1"/>
          <p:nvPr/>
        </p:nvSpPr>
        <p:spPr>
          <a:xfrm>
            <a:off x="10118852"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2015</a:t>
            </a:r>
            <a:endParaRPr sz="900">
              <a:latin typeface="Calibri"/>
              <a:cs typeface="Calibri"/>
            </a:endParaRPr>
          </a:p>
        </p:txBody>
      </p:sp>
      <p:sp>
        <p:nvSpPr>
          <p:cNvPr id="27" name="object 27"/>
          <p:cNvSpPr txBox="1"/>
          <p:nvPr/>
        </p:nvSpPr>
        <p:spPr>
          <a:xfrm>
            <a:off x="10803890" y="3992879"/>
            <a:ext cx="257175" cy="162560"/>
          </a:xfrm>
          <a:prstGeom prst="rect">
            <a:avLst/>
          </a:prstGeom>
        </p:spPr>
        <p:txBody>
          <a:bodyPr vert="horz" wrap="square" lIns="0" tIns="12700" rIns="0" bIns="0" rtlCol="0">
            <a:spAutoFit/>
          </a:bodyPr>
          <a:lstStyle/>
          <a:p>
            <a:pPr marL="12700">
              <a:lnSpc>
                <a:spcPct val="100000"/>
              </a:lnSpc>
              <a:spcBef>
                <a:spcPts val="100"/>
              </a:spcBef>
            </a:pPr>
            <a:r>
              <a:rPr sz="900" spc="-20">
                <a:solidFill>
                  <a:srgbClr val="585858"/>
                </a:solidFill>
                <a:latin typeface="Calibri"/>
                <a:cs typeface="Calibri"/>
              </a:rPr>
              <a:t>2020</a:t>
            </a:r>
            <a:endParaRPr sz="900">
              <a:latin typeface="Calibri"/>
              <a:cs typeface="Calibri"/>
            </a:endParaRPr>
          </a:p>
        </p:txBody>
      </p:sp>
      <p:sp>
        <p:nvSpPr>
          <p:cNvPr id="28" name="object 28"/>
          <p:cNvSpPr txBox="1"/>
          <p:nvPr/>
        </p:nvSpPr>
        <p:spPr>
          <a:xfrm>
            <a:off x="4992433" y="1495767"/>
            <a:ext cx="153035" cy="2198370"/>
          </a:xfrm>
          <a:prstGeom prst="rect">
            <a:avLst/>
          </a:prstGeom>
        </p:spPr>
        <p:txBody>
          <a:bodyPr vert="vert270" wrap="square" lIns="0" tIns="0" rIns="0" bIns="0" rtlCol="0">
            <a:spAutoFit/>
          </a:bodyPr>
          <a:lstStyle/>
          <a:p>
            <a:pPr marL="12700">
              <a:lnSpc>
                <a:spcPts val="1050"/>
              </a:lnSpc>
            </a:pPr>
            <a:r>
              <a:rPr sz="1000">
                <a:solidFill>
                  <a:srgbClr val="585858"/>
                </a:solidFill>
                <a:latin typeface="Calibri"/>
                <a:cs typeface="Calibri"/>
              </a:rPr>
              <a:t>Water</a:t>
            </a:r>
            <a:r>
              <a:rPr sz="1000" spc="35">
                <a:solidFill>
                  <a:srgbClr val="585858"/>
                </a:solidFill>
                <a:latin typeface="Calibri"/>
                <a:cs typeface="Calibri"/>
              </a:rPr>
              <a:t> </a:t>
            </a:r>
            <a:r>
              <a:rPr sz="1000">
                <a:solidFill>
                  <a:srgbClr val="585858"/>
                </a:solidFill>
                <a:latin typeface="Calibri"/>
                <a:cs typeface="Calibri"/>
              </a:rPr>
              <a:t>Usage</a:t>
            </a:r>
            <a:r>
              <a:rPr sz="1000" spc="40">
                <a:solidFill>
                  <a:srgbClr val="585858"/>
                </a:solidFill>
                <a:latin typeface="Calibri"/>
                <a:cs typeface="Calibri"/>
              </a:rPr>
              <a:t> </a:t>
            </a:r>
            <a:r>
              <a:rPr sz="1000" spc="-10">
                <a:solidFill>
                  <a:srgbClr val="585858"/>
                </a:solidFill>
                <a:latin typeface="Calibri"/>
                <a:cs typeface="Calibri"/>
              </a:rPr>
              <a:t>(Demand/Population,</a:t>
            </a:r>
            <a:r>
              <a:rPr sz="1000" spc="25">
                <a:solidFill>
                  <a:srgbClr val="585858"/>
                </a:solidFill>
                <a:latin typeface="Calibri"/>
                <a:cs typeface="Calibri"/>
              </a:rPr>
              <a:t> </a:t>
            </a:r>
            <a:r>
              <a:rPr sz="1000" spc="-10">
                <a:solidFill>
                  <a:srgbClr val="585858"/>
                </a:solidFill>
                <a:latin typeface="Calibri"/>
                <a:cs typeface="Calibri"/>
              </a:rPr>
              <a:t>GPCD)</a:t>
            </a:r>
            <a:endParaRPr sz="1000">
              <a:latin typeface="Calibri"/>
              <a:cs typeface="Calibri"/>
            </a:endParaRPr>
          </a:p>
        </p:txBody>
      </p:sp>
      <p:sp>
        <p:nvSpPr>
          <p:cNvPr id="29" name="object 29"/>
          <p:cNvSpPr txBox="1"/>
          <p:nvPr/>
        </p:nvSpPr>
        <p:spPr>
          <a:xfrm>
            <a:off x="11831256" y="1188974"/>
            <a:ext cx="305435" cy="2946400"/>
          </a:xfrm>
          <a:prstGeom prst="rect">
            <a:avLst/>
          </a:prstGeom>
        </p:spPr>
        <p:txBody>
          <a:bodyPr vert="vert" wrap="square" lIns="0" tIns="0" rIns="0" bIns="0" rtlCol="0">
            <a:spAutoFit/>
          </a:bodyPr>
          <a:lstStyle/>
          <a:p>
            <a:pPr marL="12700">
              <a:lnSpc>
                <a:spcPts val="1050"/>
              </a:lnSpc>
            </a:pPr>
            <a:r>
              <a:rPr sz="1000">
                <a:solidFill>
                  <a:srgbClr val="585858"/>
                </a:solidFill>
                <a:latin typeface="Calibri"/>
                <a:cs typeface="Calibri"/>
              </a:rPr>
              <a:t>Sources:</a:t>
            </a:r>
            <a:r>
              <a:rPr sz="1000" spc="-35">
                <a:solidFill>
                  <a:srgbClr val="585858"/>
                </a:solidFill>
                <a:latin typeface="Calibri"/>
                <a:cs typeface="Calibri"/>
              </a:rPr>
              <a:t> </a:t>
            </a:r>
            <a:r>
              <a:rPr sz="1000">
                <a:solidFill>
                  <a:srgbClr val="585858"/>
                </a:solidFill>
                <a:latin typeface="Calibri"/>
                <a:cs typeface="Calibri"/>
              </a:rPr>
              <a:t>“Demand”</a:t>
            </a:r>
            <a:r>
              <a:rPr sz="1000" spc="-45">
                <a:solidFill>
                  <a:srgbClr val="585858"/>
                </a:solidFill>
                <a:latin typeface="Calibri"/>
                <a:cs typeface="Calibri"/>
              </a:rPr>
              <a:t> </a:t>
            </a:r>
            <a:r>
              <a:rPr sz="1000">
                <a:solidFill>
                  <a:srgbClr val="585858"/>
                </a:solidFill>
                <a:latin typeface="Calibri"/>
                <a:cs typeface="Calibri"/>
              </a:rPr>
              <a:t>from</a:t>
            </a:r>
            <a:r>
              <a:rPr sz="1000" spc="-25">
                <a:solidFill>
                  <a:srgbClr val="585858"/>
                </a:solidFill>
                <a:latin typeface="Calibri"/>
                <a:cs typeface="Calibri"/>
              </a:rPr>
              <a:t> </a:t>
            </a:r>
            <a:r>
              <a:rPr sz="1000">
                <a:solidFill>
                  <a:srgbClr val="585858"/>
                </a:solidFill>
                <a:latin typeface="Calibri"/>
                <a:cs typeface="Calibri"/>
              </a:rPr>
              <a:t>Historical</a:t>
            </a:r>
            <a:r>
              <a:rPr sz="1000" spc="-35">
                <a:solidFill>
                  <a:srgbClr val="585858"/>
                </a:solidFill>
                <a:latin typeface="Calibri"/>
                <a:cs typeface="Calibri"/>
              </a:rPr>
              <a:t> </a:t>
            </a:r>
            <a:r>
              <a:rPr sz="1000">
                <a:solidFill>
                  <a:srgbClr val="585858"/>
                </a:solidFill>
                <a:latin typeface="Calibri"/>
                <a:cs typeface="Calibri"/>
              </a:rPr>
              <a:t>MCSB</a:t>
            </a:r>
            <a:r>
              <a:rPr sz="1000" spc="-20">
                <a:solidFill>
                  <a:srgbClr val="585858"/>
                </a:solidFill>
                <a:latin typeface="Calibri"/>
                <a:cs typeface="Calibri"/>
              </a:rPr>
              <a:t> </a:t>
            </a:r>
            <a:r>
              <a:rPr sz="1000">
                <a:solidFill>
                  <a:srgbClr val="585858"/>
                </a:solidFill>
                <a:latin typeface="Calibri"/>
                <a:cs typeface="Calibri"/>
              </a:rPr>
              <a:t>Pumping</a:t>
            </a:r>
            <a:r>
              <a:rPr sz="1000" spc="-25">
                <a:solidFill>
                  <a:srgbClr val="585858"/>
                </a:solidFill>
                <a:latin typeface="Calibri"/>
                <a:cs typeface="Calibri"/>
              </a:rPr>
              <a:t> </a:t>
            </a:r>
            <a:r>
              <a:rPr sz="1000" spc="-10">
                <a:solidFill>
                  <a:srgbClr val="585858"/>
                </a:solidFill>
                <a:latin typeface="Calibri"/>
                <a:cs typeface="Calibri"/>
              </a:rPr>
              <a:t>Data;</a:t>
            </a:r>
            <a:endParaRPr sz="1000">
              <a:latin typeface="Calibri"/>
              <a:cs typeface="Calibri"/>
            </a:endParaRPr>
          </a:p>
          <a:p>
            <a:pPr marL="12700">
              <a:lnSpc>
                <a:spcPct val="100000"/>
              </a:lnSpc>
            </a:pPr>
            <a:r>
              <a:rPr sz="1000" spc="-10">
                <a:solidFill>
                  <a:srgbClr val="585858"/>
                </a:solidFill>
                <a:latin typeface="Calibri"/>
                <a:cs typeface="Calibri"/>
              </a:rPr>
              <a:t>“Population”</a:t>
            </a:r>
            <a:r>
              <a:rPr sz="1000" spc="-25">
                <a:solidFill>
                  <a:srgbClr val="585858"/>
                </a:solidFill>
                <a:latin typeface="Calibri"/>
                <a:cs typeface="Calibri"/>
              </a:rPr>
              <a:t> </a:t>
            </a:r>
            <a:r>
              <a:rPr sz="1000">
                <a:solidFill>
                  <a:srgbClr val="585858"/>
                </a:solidFill>
                <a:latin typeface="Calibri"/>
                <a:cs typeface="Calibri"/>
              </a:rPr>
              <a:t>from</a:t>
            </a:r>
            <a:r>
              <a:rPr sz="1000" spc="-5">
                <a:solidFill>
                  <a:srgbClr val="585858"/>
                </a:solidFill>
                <a:latin typeface="Calibri"/>
                <a:cs typeface="Calibri"/>
              </a:rPr>
              <a:t> </a:t>
            </a:r>
            <a:r>
              <a:rPr sz="1000">
                <a:solidFill>
                  <a:srgbClr val="585858"/>
                </a:solidFill>
                <a:latin typeface="Calibri"/>
                <a:cs typeface="Calibri"/>
              </a:rPr>
              <a:t>2013</a:t>
            </a:r>
            <a:r>
              <a:rPr sz="1000" spc="15">
                <a:solidFill>
                  <a:srgbClr val="585858"/>
                </a:solidFill>
                <a:latin typeface="Calibri"/>
                <a:cs typeface="Calibri"/>
              </a:rPr>
              <a:t> </a:t>
            </a:r>
            <a:r>
              <a:rPr sz="1000">
                <a:solidFill>
                  <a:srgbClr val="585858"/>
                </a:solidFill>
                <a:latin typeface="Calibri"/>
                <a:cs typeface="Calibri"/>
              </a:rPr>
              <a:t>WMP</a:t>
            </a:r>
            <a:r>
              <a:rPr sz="1000" spc="-10">
                <a:solidFill>
                  <a:srgbClr val="585858"/>
                </a:solidFill>
                <a:latin typeface="Calibri"/>
                <a:cs typeface="Calibri"/>
              </a:rPr>
              <a:t> </a:t>
            </a:r>
            <a:r>
              <a:rPr sz="1000">
                <a:solidFill>
                  <a:srgbClr val="585858"/>
                </a:solidFill>
                <a:latin typeface="Calibri"/>
                <a:cs typeface="Calibri"/>
              </a:rPr>
              <a:t>and</a:t>
            </a:r>
            <a:r>
              <a:rPr sz="1000" spc="-10">
                <a:solidFill>
                  <a:srgbClr val="585858"/>
                </a:solidFill>
                <a:latin typeface="Calibri"/>
                <a:cs typeface="Calibri"/>
              </a:rPr>
              <a:t> </a:t>
            </a:r>
            <a:r>
              <a:rPr sz="1000">
                <a:solidFill>
                  <a:srgbClr val="585858"/>
                </a:solidFill>
                <a:latin typeface="Calibri"/>
                <a:cs typeface="Calibri"/>
              </a:rPr>
              <a:t>SCAG</a:t>
            </a:r>
            <a:r>
              <a:rPr sz="1000" spc="-5">
                <a:solidFill>
                  <a:srgbClr val="585858"/>
                </a:solidFill>
                <a:latin typeface="Calibri"/>
                <a:cs typeface="Calibri"/>
              </a:rPr>
              <a:t> </a:t>
            </a:r>
            <a:r>
              <a:rPr sz="1000">
                <a:solidFill>
                  <a:srgbClr val="585858"/>
                </a:solidFill>
                <a:latin typeface="Calibri"/>
                <a:cs typeface="Calibri"/>
              </a:rPr>
              <a:t>TAZ</a:t>
            </a:r>
            <a:r>
              <a:rPr sz="1000" spc="-15">
                <a:solidFill>
                  <a:srgbClr val="585858"/>
                </a:solidFill>
                <a:latin typeface="Calibri"/>
                <a:cs typeface="Calibri"/>
              </a:rPr>
              <a:t> </a:t>
            </a:r>
            <a:r>
              <a:rPr sz="1000" spc="-20">
                <a:solidFill>
                  <a:srgbClr val="585858"/>
                </a:solidFill>
                <a:latin typeface="Calibri"/>
                <a:cs typeface="Calibri"/>
              </a:rPr>
              <a:t>Data</a:t>
            </a:r>
            <a:endParaRPr sz="1000">
              <a:latin typeface="Calibri"/>
              <a:cs typeface="Calibri"/>
            </a:endParaRPr>
          </a:p>
        </p:txBody>
      </p:sp>
    </p:spTree>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31063"/>
            <a:ext cx="9782810" cy="513080"/>
          </a:xfrm>
        </p:spPr>
        <p:txBody>
          <a:bodyPr vert="horz" wrap="square" lIns="0" tIns="12065" rIns="0" bIns="0" rtlCol="0">
            <a:spAutoFit/>
          </a:bodyPr>
          <a:lstStyle/>
          <a:p>
            <a:r>
              <a:rPr lang="en-US"/>
              <a:t>POLL Question #1</a:t>
            </a:r>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7</a:t>
            </a:fld>
            <a:endParaRPr lang="en-US"/>
          </a:p>
        </p:txBody>
      </p:sp>
      <p:sp>
        <p:nvSpPr>
          <p:cNvPr id="4" name="object 4"/>
          <p:cNvSpPr txBox="1"/>
          <p:nvPr/>
        </p:nvSpPr>
        <p:spPr>
          <a:xfrm>
            <a:off x="916938" y="1758335"/>
            <a:ext cx="6956046" cy="3736279"/>
          </a:xfrm>
          <a:prstGeom prst="rect">
            <a:avLst/>
          </a:prstGeom>
        </p:spPr>
        <p:txBody>
          <a:bodyPr vert="horz" wrap="square" lIns="0" tIns="47625" rIns="0" bIns="0" rtlCol="0" anchor="t">
            <a:spAutoFit/>
          </a:bodyPr>
          <a:lstStyle/>
          <a:p>
            <a:pPr marL="12700">
              <a:lnSpc>
                <a:spcPct val="100000"/>
              </a:lnSpc>
              <a:spcBef>
                <a:spcPts val="375"/>
              </a:spcBef>
              <a:tabLst>
                <a:tab pos="240665" algn="l"/>
              </a:tabLst>
            </a:pPr>
            <a:r>
              <a:rPr lang="en-US" sz="3200" b="1">
                <a:latin typeface="Calibri"/>
                <a:cs typeface="Calibri"/>
              </a:rPr>
              <a:t>Please identify who you </a:t>
            </a:r>
            <a:r>
              <a:rPr lang="en-US" sz="3200" b="1" spc="-10">
                <a:latin typeface="Calibri"/>
                <a:cs typeface="Calibri"/>
              </a:rPr>
              <a:t>represent:</a:t>
            </a:r>
            <a:endParaRPr lang="en-US" sz="3200" b="1">
              <a:latin typeface="Calibri"/>
              <a:cs typeface="Calibri"/>
            </a:endParaRPr>
          </a:p>
          <a:p>
            <a:pPr marL="927100" lvl="1" indent="-457200">
              <a:lnSpc>
                <a:spcPct val="100000"/>
              </a:lnSpc>
              <a:spcBef>
                <a:spcPts val="240"/>
              </a:spcBef>
              <a:buAutoNum type="arabicPeriod"/>
              <a:tabLst>
                <a:tab pos="927100" algn="l"/>
              </a:tabLst>
            </a:pPr>
            <a:r>
              <a:rPr lang="en-US" sz="2800">
                <a:latin typeface="Calibri"/>
                <a:cs typeface="Calibri"/>
              </a:rPr>
              <a:t>General</a:t>
            </a:r>
            <a:r>
              <a:rPr lang="en-US" sz="2800" spc="-125">
                <a:latin typeface="Calibri"/>
                <a:cs typeface="Calibri"/>
              </a:rPr>
              <a:t> </a:t>
            </a:r>
            <a:r>
              <a:rPr lang="en-US" sz="2800" spc="-10">
                <a:latin typeface="Calibri"/>
                <a:cs typeface="Calibri"/>
              </a:rPr>
              <a:t>public</a:t>
            </a:r>
            <a:endParaRPr lang="en-US" sz="2800">
              <a:latin typeface="Calibri"/>
              <a:cs typeface="Calibri"/>
            </a:endParaRPr>
          </a:p>
          <a:p>
            <a:pPr marL="927100" lvl="1" indent="-457200">
              <a:lnSpc>
                <a:spcPct val="100000"/>
              </a:lnSpc>
              <a:spcBef>
                <a:spcPts val="210"/>
              </a:spcBef>
              <a:buAutoNum type="arabicPeriod"/>
              <a:tabLst>
                <a:tab pos="927100" algn="l"/>
              </a:tabLst>
            </a:pPr>
            <a:r>
              <a:rPr lang="en-US" sz="2800">
                <a:latin typeface="Calibri"/>
                <a:cs typeface="Calibri"/>
              </a:rPr>
              <a:t>Planning</a:t>
            </a:r>
            <a:r>
              <a:rPr lang="en-US" sz="2800" spc="-10">
                <a:latin typeface="Calibri"/>
                <a:cs typeface="Calibri"/>
              </a:rPr>
              <a:t> agency</a:t>
            </a:r>
            <a:endParaRPr lang="en-US" sz="2800">
              <a:latin typeface="Calibri"/>
              <a:cs typeface="Calibri"/>
            </a:endParaRPr>
          </a:p>
          <a:p>
            <a:pPr marL="927100" lvl="1" indent="-457200">
              <a:lnSpc>
                <a:spcPct val="100000"/>
              </a:lnSpc>
              <a:spcBef>
                <a:spcPts val="210"/>
              </a:spcBef>
              <a:buAutoNum type="arabicPeriod"/>
              <a:tabLst>
                <a:tab pos="927100" algn="l"/>
              </a:tabLst>
            </a:pPr>
            <a:r>
              <a:rPr lang="en-US" sz="2800" spc="-20">
                <a:latin typeface="Calibri"/>
                <a:cs typeface="Calibri"/>
              </a:rPr>
              <a:t>Water</a:t>
            </a:r>
            <a:r>
              <a:rPr lang="en-US" sz="2800" spc="-90">
                <a:latin typeface="Calibri"/>
                <a:cs typeface="Calibri"/>
              </a:rPr>
              <a:t> </a:t>
            </a:r>
            <a:r>
              <a:rPr lang="en-US" sz="2800" spc="-10">
                <a:latin typeface="Calibri"/>
                <a:cs typeface="Calibri"/>
              </a:rPr>
              <a:t>agency</a:t>
            </a:r>
            <a:endParaRPr lang="en-US" sz="2800">
              <a:latin typeface="Calibri"/>
              <a:cs typeface="Calibri"/>
            </a:endParaRPr>
          </a:p>
          <a:p>
            <a:pPr marL="927100" lvl="1" indent="-457200">
              <a:lnSpc>
                <a:spcPct val="100000"/>
              </a:lnSpc>
              <a:spcBef>
                <a:spcPts val="215"/>
              </a:spcBef>
              <a:buAutoNum type="arabicPeriod"/>
              <a:tabLst>
                <a:tab pos="927100" algn="l"/>
              </a:tabLst>
            </a:pPr>
            <a:r>
              <a:rPr lang="en-US" sz="2800" spc="-10">
                <a:latin typeface="Calibri"/>
                <a:cs typeface="Calibri"/>
              </a:rPr>
              <a:t>Business</a:t>
            </a:r>
            <a:endParaRPr lang="en-US" sz="2800">
              <a:latin typeface="Calibri"/>
              <a:cs typeface="Calibri"/>
            </a:endParaRPr>
          </a:p>
          <a:p>
            <a:pPr marL="927100" lvl="1" indent="-457200">
              <a:lnSpc>
                <a:spcPct val="100000"/>
              </a:lnSpc>
              <a:spcBef>
                <a:spcPts val="210"/>
              </a:spcBef>
              <a:buAutoNum type="arabicPeriod"/>
              <a:tabLst>
                <a:tab pos="927100" algn="l"/>
              </a:tabLst>
            </a:pPr>
            <a:r>
              <a:rPr lang="en-US" sz="2800" spc="-10">
                <a:latin typeface="Calibri"/>
                <a:cs typeface="Calibri"/>
              </a:rPr>
              <a:t>Tribe</a:t>
            </a:r>
            <a:endParaRPr lang="en-US" sz="2800">
              <a:latin typeface="Calibri"/>
              <a:cs typeface="Calibri"/>
            </a:endParaRPr>
          </a:p>
          <a:p>
            <a:pPr marL="927100" lvl="1" indent="-457200">
              <a:lnSpc>
                <a:spcPct val="100000"/>
              </a:lnSpc>
              <a:spcBef>
                <a:spcPts val="215"/>
              </a:spcBef>
              <a:buAutoNum type="arabicPeriod"/>
              <a:tabLst>
                <a:tab pos="927100" algn="l"/>
              </a:tabLst>
            </a:pPr>
            <a:r>
              <a:rPr lang="en-US" sz="2800" spc="-10">
                <a:latin typeface="Calibri"/>
                <a:cs typeface="Calibri"/>
              </a:rPr>
              <a:t>Consultant</a:t>
            </a:r>
            <a:endParaRPr lang="en-US" sz="2800">
              <a:latin typeface="Calibri"/>
              <a:cs typeface="Calibri"/>
            </a:endParaRPr>
          </a:p>
          <a:p>
            <a:pPr marL="927100" lvl="1" indent="-457200">
              <a:lnSpc>
                <a:spcPct val="100000"/>
              </a:lnSpc>
              <a:spcBef>
                <a:spcPts val="210"/>
              </a:spcBef>
              <a:buAutoNum type="arabicPeriod"/>
              <a:tabLst>
                <a:tab pos="927100" algn="l"/>
              </a:tabLst>
            </a:pPr>
            <a:r>
              <a:rPr lang="en-US" sz="2800" spc="-10">
                <a:latin typeface="Calibri"/>
                <a:cs typeface="Calibri"/>
              </a:rPr>
              <a:t>Other</a:t>
            </a:r>
            <a:endParaRPr lang="en-US" sz="2800">
              <a:latin typeface="Calibri"/>
              <a:cs typeface="Calibri"/>
            </a:endParaRPr>
          </a:p>
        </p:txBody>
      </p:sp>
      <p:pic>
        <p:nvPicPr>
          <p:cNvPr id="6" name="Picture 5" descr="A qr code with black circles&#10;&#10;AI-generated content may be incorrect.">
            <a:extLst>
              <a:ext uri="{FF2B5EF4-FFF2-40B4-BE49-F238E27FC236}">
                <a16:creationId xmlns:a16="http://schemas.microsoft.com/office/drawing/2014/main" id="{86AC4AD7-B5E9-0816-57DC-80DB8FB0953E}"/>
              </a:ext>
            </a:extLst>
          </p:cNvPr>
          <p:cNvPicPr>
            <a:picLocks noChangeAspect="1"/>
          </p:cNvPicPr>
          <p:nvPr/>
        </p:nvPicPr>
        <p:blipFill>
          <a:blip r:embed="rId3"/>
          <a:stretch>
            <a:fillRect/>
          </a:stretch>
        </p:blipFill>
        <p:spPr>
          <a:xfrm>
            <a:off x="7957868" y="2132433"/>
            <a:ext cx="3119885" cy="2938192"/>
          </a:xfrm>
          <a:prstGeom prst="rect">
            <a:avLst/>
          </a:prstGeom>
        </p:spPr>
      </p:pic>
      <p:sp>
        <p:nvSpPr>
          <p:cNvPr id="7" name="TextBox 6">
            <a:extLst>
              <a:ext uri="{FF2B5EF4-FFF2-40B4-BE49-F238E27FC236}">
                <a16:creationId xmlns:a16="http://schemas.microsoft.com/office/drawing/2014/main" id="{6375F831-77DD-C367-8D41-C55FCA3DE013}"/>
              </a:ext>
            </a:extLst>
          </p:cNvPr>
          <p:cNvSpPr txBox="1"/>
          <p:nvPr/>
        </p:nvSpPr>
        <p:spPr>
          <a:xfrm>
            <a:off x="8126524" y="5329946"/>
            <a:ext cx="28972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t>Code: Subbasin</a:t>
            </a:r>
          </a:p>
        </p:txBody>
      </p:sp>
      <p:sp>
        <p:nvSpPr>
          <p:cNvPr id="8" name="TextBox 7">
            <a:extLst>
              <a:ext uri="{FF2B5EF4-FFF2-40B4-BE49-F238E27FC236}">
                <a16:creationId xmlns:a16="http://schemas.microsoft.com/office/drawing/2014/main" id="{C6A7D389-4544-ABE1-25FC-F48F9F307E97}"/>
              </a:ext>
            </a:extLst>
          </p:cNvPr>
          <p:cNvSpPr txBox="1"/>
          <p:nvPr/>
        </p:nvSpPr>
        <p:spPr>
          <a:xfrm>
            <a:off x="7562491" y="1502433"/>
            <a:ext cx="404003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alibri"/>
                <a:ea typeface="Calibri"/>
                <a:cs typeface="Calibri"/>
              </a:rPr>
              <a:t>Scan the QR Code: </a:t>
            </a:r>
            <a:endParaRPr lang="en-US" sz="2800" b="1">
              <a:solidFill>
                <a:srgbClr val="000000"/>
              </a:solidFill>
              <a:latin typeface="Calibri"/>
              <a:ea typeface="Calibri"/>
              <a:cs typeface="Calibri"/>
            </a:endParaRPr>
          </a:p>
          <a:p>
            <a:pPr algn="ct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81000" y="251054"/>
            <a:ext cx="9782810" cy="412292"/>
          </a:xfrm>
          <a:prstGeom prst="rect">
            <a:avLst/>
          </a:prstGeom>
        </p:spPr>
        <p:txBody>
          <a:bodyPr vert="horz" wrap="square" lIns="0" tIns="12065" rIns="0" bIns="0" rtlCol="0">
            <a:spAutoFit/>
          </a:bodyPr>
          <a:lstStyle/>
          <a:p>
            <a:pPr marL="12700">
              <a:lnSpc>
                <a:spcPct val="100000"/>
              </a:lnSpc>
              <a:spcBef>
                <a:spcPts val="95"/>
              </a:spcBef>
            </a:pPr>
            <a:r>
              <a:rPr lang="en-US" sz="2600">
                <a:latin typeface="Lucida Sans Unicode" panose="020B0602030504020204" pitchFamily="34" charset="0"/>
                <a:cs typeface="Lucida Sans Unicode" panose="020B0602030504020204" pitchFamily="34" charset="0"/>
              </a:rPr>
              <a:t>What</a:t>
            </a:r>
            <a:r>
              <a:rPr lang="en-US" sz="2600" spc="-45">
                <a:latin typeface="Lucida Sans Unicode" panose="020B0602030504020204" pitchFamily="34" charset="0"/>
                <a:cs typeface="Lucida Sans Unicode" panose="020B0602030504020204" pitchFamily="34" charset="0"/>
              </a:rPr>
              <a:t> </a:t>
            </a:r>
            <a:r>
              <a:rPr lang="en-US" sz="2600">
                <a:latin typeface="Lucida Sans Unicode" panose="020B0602030504020204" pitchFamily="34" charset="0"/>
                <a:cs typeface="Lucida Sans Unicode" panose="020B0602030504020204" pitchFamily="34" charset="0"/>
              </a:rPr>
              <a:t>Does</a:t>
            </a:r>
            <a:r>
              <a:rPr lang="en-US" sz="2600" spc="-70">
                <a:latin typeface="Lucida Sans Unicode" panose="020B0602030504020204" pitchFamily="34" charset="0"/>
                <a:cs typeface="Lucida Sans Unicode" panose="020B0602030504020204" pitchFamily="34" charset="0"/>
              </a:rPr>
              <a:t> </a:t>
            </a:r>
            <a:r>
              <a:rPr lang="en-US" sz="2600">
                <a:latin typeface="Lucida Sans Unicode" panose="020B0602030504020204" pitchFamily="34" charset="0"/>
                <a:cs typeface="Lucida Sans Unicode" panose="020B0602030504020204" pitchFamily="34" charset="0"/>
              </a:rPr>
              <a:t>a</a:t>
            </a:r>
            <a:r>
              <a:rPr lang="en-US" sz="2600" spc="-60">
                <a:latin typeface="Lucida Sans Unicode" panose="020B0602030504020204" pitchFamily="34" charset="0"/>
                <a:cs typeface="Lucida Sans Unicode" panose="020B0602030504020204" pitchFamily="34" charset="0"/>
              </a:rPr>
              <a:t> </a:t>
            </a:r>
            <a:r>
              <a:rPr lang="en-US" sz="2600">
                <a:latin typeface="Lucida Sans Unicode" panose="020B0602030504020204" pitchFamily="34" charset="0"/>
                <a:cs typeface="Lucida Sans Unicode" panose="020B0602030504020204" pitchFamily="34" charset="0"/>
              </a:rPr>
              <a:t>Groundwater Sustainability Agency (GSA)</a:t>
            </a:r>
            <a:r>
              <a:rPr lang="en-US" sz="2600" spc="-60">
                <a:latin typeface="Lucida Sans Unicode" panose="020B0602030504020204" pitchFamily="34" charset="0"/>
                <a:cs typeface="Lucida Sans Unicode" panose="020B0602030504020204" pitchFamily="34" charset="0"/>
              </a:rPr>
              <a:t> </a:t>
            </a:r>
            <a:r>
              <a:rPr lang="en-US" sz="2600" spc="-25">
                <a:latin typeface="Lucida Sans Unicode" panose="020B0602030504020204" pitchFamily="34" charset="0"/>
                <a:cs typeface="Lucida Sans Unicode" panose="020B0602030504020204" pitchFamily="34" charset="0"/>
              </a:rPr>
              <a:t>Do?</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lang="en-US" spc="-25" smtClean="0"/>
              <a:t>70</a:t>
            </a:fld>
            <a:endParaRPr lang="en-US" spc="-25"/>
          </a:p>
        </p:txBody>
      </p:sp>
      <p:sp>
        <p:nvSpPr>
          <p:cNvPr id="4" name="object 4"/>
          <p:cNvSpPr txBox="1"/>
          <p:nvPr/>
        </p:nvSpPr>
        <p:spPr>
          <a:xfrm>
            <a:off x="916939" y="1068578"/>
            <a:ext cx="10318115" cy="5088890"/>
          </a:xfrm>
          <a:prstGeom prst="rect">
            <a:avLst/>
          </a:prstGeom>
        </p:spPr>
        <p:txBody>
          <a:bodyPr vert="horz" wrap="square" lIns="0" tIns="95250" rIns="0" bIns="0" rtlCol="0">
            <a:spAutoFit/>
          </a:bodyPr>
          <a:lstStyle/>
          <a:p>
            <a:pPr marL="241300" marR="745490" indent="-228600">
              <a:lnSpc>
                <a:spcPts val="2690"/>
              </a:lnSpc>
              <a:spcBef>
                <a:spcPts val="750"/>
              </a:spcBef>
              <a:buFont typeface="Arial"/>
              <a:buChar char="•"/>
              <a:tabLst>
                <a:tab pos="241300" algn="l"/>
              </a:tabLst>
            </a:pPr>
            <a:r>
              <a:rPr sz="2800">
                <a:solidFill>
                  <a:srgbClr val="404040"/>
                </a:solidFill>
                <a:latin typeface="Calibri"/>
                <a:cs typeface="Calibri"/>
              </a:rPr>
              <a:t>Responsible</a:t>
            </a:r>
            <a:r>
              <a:rPr sz="2800" spc="-85">
                <a:solidFill>
                  <a:srgbClr val="404040"/>
                </a:solidFill>
                <a:latin typeface="Calibri"/>
                <a:cs typeface="Calibri"/>
              </a:rPr>
              <a:t> </a:t>
            </a:r>
            <a:r>
              <a:rPr sz="2800">
                <a:solidFill>
                  <a:srgbClr val="404040"/>
                </a:solidFill>
                <a:latin typeface="Calibri"/>
                <a:cs typeface="Calibri"/>
              </a:rPr>
              <a:t>for</a:t>
            </a:r>
            <a:r>
              <a:rPr sz="2800" spc="-75">
                <a:solidFill>
                  <a:srgbClr val="404040"/>
                </a:solidFill>
                <a:latin typeface="Calibri"/>
                <a:cs typeface="Calibri"/>
              </a:rPr>
              <a:t> </a:t>
            </a:r>
            <a:r>
              <a:rPr sz="2800">
                <a:solidFill>
                  <a:srgbClr val="404040"/>
                </a:solidFill>
                <a:latin typeface="Calibri"/>
                <a:cs typeface="Calibri"/>
              </a:rPr>
              <a:t>achieving</a:t>
            </a:r>
            <a:r>
              <a:rPr sz="2800" spc="-95">
                <a:solidFill>
                  <a:srgbClr val="404040"/>
                </a:solidFill>
                <a:latin typeface="Calibri"/>
                <a:cs typeface="Calibri"/>
              </a:rPr>
              <a:t> </a:t>
            </a:r>
            <a:r>
              <a:rPr sz="2800">
                <a:solidFill>
                  <a:srgbClr val="404040"/>
                </a:solidFill>
                <a:latin typeface="Calibri"/>
                <a:cs typeface="Calibri"/>
              </a:rPr>
              <a:t>sustainable</a:t>
            </a:r>
            <a:r>
              <a:rPr sz="2800" spc="-85">
                <a:solidFill>
                  <a:srgbClr val="404040"/>
                </a:solidFill>
                <a:latin typeface="Calibri"/>
                <a:cs typeface="Calibri"/>
              </a:rPr>
              <a:t> </a:t>
            </a:r>
            <a:r>
              <a:rPr sz="2800" spc="-10">
                <a:solidFill>
                  <a:srgbClr val="404040"/>
                </a:solidFill>
                <a:latin typeface="Calibri"/>
                <a:cs typeface="Calibri"/>
              </a:rPr>
              <a:t>groundwater</a:t>
            </a:r>
            <a:r>
              <a:rPr sz="2800" spc="-85">
                <a:solidFill>
                  <a:srgbClr val="404040"/>
                </a:solidFill>
                <a:latin typeface="Calibri"/>
                <a:cs typeface="Calibri"/>
              </a:rPr>
              <a:t> </a:t>
            </a:r>
            <a:r>
              <a:rPr sz="2800" spc="-10">
                <a:solidFill>
                  <a:srgbClr val="404040"/>
                </a:solidFill>
                <a:latin typeface="Calibri"/>
                <a:cs typeface="Calibri"/>
              </a:rPr>
              <a:t>management </a:t>
            </a:r>
            <a:r>
              <a:rPr sz="2800">
                <a:solidFill>
                  <a:srgbClr val="404040"/>
                </a:solidFill>
                <a:latin typeface="Calibri"/>
                <a:cs typeface="Calibri"/>
              </a:rPr>
              <a:t>within</a:t>
            </a:r>
            <a:r>
              <a:rPr sz="2800" spc="-25">
                <a:solidFill>
                  <a:srgbClr val="404040"/>
                </a:solidFill>
                <a:latin typeface="Calibri"/>
                <a:cs typeface="Calibri"/>
              </a:rPr>
              <a:t> </a:t>
            </a:r>
            <a:r>
              <a:rPr sz="2800">
                <a:solidFill>
                  <a:srgbClr val="404040"/>
                </a:solidFill>
                <a:latin typeface="Calibri"/>
                <a:cs typeface="Calibri"/>
              </a:rPr>
              <a:t>their</a:t>
            </a:r>
            <a:r>
              <a:rPr sz="2800" spc="-20">
                <a:solidFill>
                  <a:srgbClr val="404040"/>
                </a:solidFill>
                <a:latin typeface="Calibri"/>
                <a:cs typeface="Calibri"/>
              </a:rPr>
              <a:t> </a:t>
            </a:r>
            <a:r>
              <a:rPr sz="2800" spc="-10">
                <a:solidFill>
                  <a:srgbClr val="404040"/>
                </a:solidFill>
                <a:latin typeface="Calibri"/>
                <a:cs typeface="Calibri"/>
              </a:rPr>
              <a:t>boundaries</a:t>
            </a:r>
            <a:endParaRPr sz="2800">
              <a:latin typeface="Calibri"/>
              <a:cs typeface="Calibri"/>
            </a:endParaRPr>
          </a:p>
          <a:p>
            <a:pPr marL="240665" indent="-227965">
              <a:lnSpc>
                <a:spcPct val="100000"/>
              </a:lnSpc>
              <a:spcBef>
                <a:spcPts val="1550"/>
              </a:spcBef>
              <a:buFont typeface="Arial"/>
              <a:buChar char="•"/>
              <a:tabLst>
                <a:tab pos="240665" algn="l"/>
              </a:tabLst>
            </a:pPr>
            <a:r>
              <a:rPr sz="2800">
                <a:latin typeface="Calibri"/>
                <a:cs typeface="Calibri"/>
              </a:rPr>
              <a:t>A</a:t>
            </a:r>
            <a:r>
              <a:rPr sz="2800" spc="-25">
                <a:latin typeface="Calibri"/>
                <a:cs typeface="Calibri"/>
              </a:rPr>
              <a:t> </a:t>
            </a:r>
            <a:r>
              <a:rPr sz="2800">
                <a:latin typeface="Calibri"/>
                <a:cs typeface="Calibri"/>
              </a:rPr>
              <a:t>GSA,</a:t>
            </a:r>
            <a:r>
              <a:rPr sz="2800" spc="-25">
                <a:latin typeface="Calibri"/>
                <a:cs typeface="Calibri"/>
              </a:rPr>
              <a:t> </a:t>
            </a:r>
            <a:r>
              <a:rPr sz="2800">
                <a:latin typeface="Calibri"/>
                <a:cs typeface="Calibri"/>
              </a:rPr>
              <a:t>or</a:t>
            </a:r>
            <a:r>
              <a:rPr sz="2800" spc="-25">
                <a:latin typeface="Calibri"/>
                <a:cs typeface="Calibri"/>
              </a:rPr>
              <a:t> </a:t>
            </a:r>
            <a:r>
              <a:rPr sz="2800">
                <a:latin typeface="Calibri"/>
                <a:cs typeface="Calibri"/>
              </a:rPr>
              <a:t>multiple</a:t>
            </a:r>
            <a:r>
              <a:rPr sz="2800" spc="-30">
                <a:latin typeface="Calibri"/>
                <a:cs typeface="Calibri"/>
              </a:rPr>
              <a:t> </a:t>
            </a:r>
            <a:r>
              <a:rPr sz="2800">
                <a:latin typeface="Calibri"/>
                <a:cs typeface="Calibri"/>
              </a:rPr>
              <a:t>GSAs,</a:t>
            </a:r>
            <a:r>
              <a:rPr sz="2800" spc="-25">
                <a:latin typeface="Calibri"/>
                <a:cs typeface="Calibri"/>
              </a:rPr>
              <a:t> </a:t>
            </a:r>
            <a:r>
              <a:rPr sz="2800">
                <a:latin typeface="Calibri"/>
                <a:cs typeface="Calibri"/>
              </a:rPr>
              <a:t>are</a:t>
            </a:r>
            <a:r>
              <a:rPr sz="2800" spc="-35">
                <a:latin typeface="Calibri"/>
                <a:cs typeface="Calibri"/>
              </a:rPr>
              <a:t> </a:t>
            </a:r>
            <a:r>
              <a:rPr sz="2800">
                <a:latin typeface="Calibri"/>
                <a:cs typeface="Calibri"/>
              </a:rPr>
              <a:t>responsible</a:t>
            </a:r>
            <a:r>
              <a:rPr sz="2800" spc="-35">
                <a:latin typeface="Calibri"/>
                <a:cs typeface="Calibri"/>
              </a:rPr>
              <a:t> </a:t>
            </a:r>
            <a:r>
              <a:rPr sz="2800" spc="-20">
                <a:latin typeface="Calibri"/>
                <a:cs typeface="Calibri"/>
              </a:rPr>
              <a:t>for:</a:t>
            </a:r>
            <a:endParaRPr sz="2800">
              <a:latin typeface="Calibri"/>
              <a:cs typeface="Calibri"/>
            </a:endParaRPr>
          </a:p>
          <a:p>
            <a:pPr marL="697230" lvl="1" indent="-227329">
              <a:lnSpc>
                <a:spcPct val="100000"/>
              </a:lnSpc>
              <a:spcBef>
                <a:spcPts val="1135"/>
              </a:spcBef>
              <a:buFont typeface="Arial"/>
              <a:buChar char="•"/>
              <a:tabLst>
                <a:tab pos="697230" algn="l"/>
              </a:tabLst>
            </a:pPr>
            <a:r>
              <a:rPr sz="2400">
                <a:latin typeface="Calibri"/>
                <a:cs typeface="Calibri"/>
              </a:rPr>
              <a:t>Submitting</a:t>
            </a:r>
            <a:r>
              <a:rPr sz="2400" spc="-80">
                <a:latin typeface="Calibri"/>
                <a:cs typeface="Calibri"/>
              </a:rPr>
              <a:t> </a:t>
            </a:r>
            <a:r>
              <a:rPr sz="2400" spc="-10">
                <a:latin typeface="Calibri"/>
                <a:cs typeface="Calibri"/>
              </a:rPr>
              <a:t>Groundwater</a:t>
            </a:r>
            <a:r>
              <a:rPr sz="2400" spc="-65">
                <a:latin typeface="Calibri"/>
                <a:cs typeface="Calibri"/>
              </a:rPr>
              <a:t> </a:t>
            </a:r>
            <a:r>
              <a:rPr sz="2400">
                <a:latin typeface="Calibri"/>
                <a:cs typeface="Calibri"/>
              </a:rPr>
              <a:t>Sustainability</a:t>
            </a:r>
            <a:r>
              <a:rPr sz="2400" spc="-75">
                <a:latin typeface="Calibri"/>
                <a:cs typeface="Calibri"/>
              </a:rPr>
              <a:t> </a:t>
            </a:r>
            <a:r>
              <a:rPr sz="2400">
                <a:latin typeface="Calibri"/>
                <a:cs typeface="Calibri"/>
              </a:rPr>
              <a:t>Plans</a:t>
            </a:r>
            <a:r>
              <a:rPr sz="2400" spc="-75">
                <a:latin typeface="Calibri"/>
                <a:cs typeface="Calibri"/>
              </a:rPr>
              <a:t> </a:t>
            </a:r>
            <a:r>
              <a:rPr sz="2400">
                <a:latin typeface="Calibri"/>
                <a:cs typeface="Calibri"/>
              </a:rPr>
              <a:t>(GSPs)</a:t>
            </a:r>
            <a:r>
              <a:rPr sz="2400" spc="-80">
                <a:latin typeface="Calibri"/>
                <a:cs typeface="Calibri"/>
              </a:rPr>
              <a:t> </a:t>
            </a:r>
            <a:r>
              <a:rPr sz="2400">
                <a:latin typeface="Calibri"/>
                <a:cs typeface="Calibri"/>
              </a:rPr>
              <a:t>or</a:t>
            </a:r>
            <a:r>
              <a:rPr sz="2400" spc="-65">
                <a:latin typeface="Calibri"/>
                <a:cs typeface="Calibri"/>
              </a:rPr>
              <a:t> </a:t>
            </a:r>
            <a:r>
              <a:rPr sz="2400">
                <a:latin typeface="Calibri"/>
                <a:cs typeface="Calibri"/>
              </a:rPr>
              <a:t>Alternative</a:t>
            </a:r>
            <a:r>
              <a:rPr sz="2400" spc="-60">
                <a:latin typeface="Calibri"/>
                <a:cs typeface="Calibri"/>
              </a:rPr>
              <a:t> </a:t>
            </a:r>
            <a:r>
              <a:rPr sz="2400" spc="-10">
                <a:latin typeface="Calibri"/>
                <a:cs typeface="Calibri"/>
              </a:rPr>
              <a:t>Plans</a:t>
            </a:r>
            <a:endParaRPr sz="2400">
              <a:latin typeface="Calibri"/>
              <a:cs typeface="Calibri"/>
            </a:endParaRPr>
          </a:p>
          <a:p>
            <a:pPr marL="697230" lvl="1" indent="-227329">
              <a:lnSpc>
                <a:spcPct val="100000"/>
              </a:lnSpc>
              <a:spcBef>
                <a:spcPts val="1125"/>
              </a:spcBef>
              <a:buFont typeface="Arial"/>
              <a:buChar char="•"/>
              <a:tabLst>
                <a:tab pos="697230" algn="l"/>
              </a:tabLst>
            </a:pPr>
            <a:r>
              <a:rPr sz="2400">
                <a:latin typeface="Calibri"/>
                <a:cs typeface="Calibri"/>
              </a:rPr>
              <a:t>Preparing</a:t>
            </a:r>
            <a:r>
              <a:rPr sz="2400" spc="-60">
                <a:latin typeface="Calibri"/>
                <a:cs typeface="Calibri"/>
              </a:rPr>
              <a:t> </a:t>
            </a:r>
            <a:r>
              <a:rPr sz="2400">
                <a:latin typeface="Calibri"/>
                <a:cs typeface="Calibri"/>
              </a:rPr>
              <a:t>Annual</a:t>
            </a:r>
            <a:r>
              <a:rPr sz="2400" spc="-50">
                <a:latin typeface="Calibri"/>
                <a:cs typeface="Calibri"/>
              </a:rPr>
              <a:t> </a:t>
            </a:r>
            <a:r>
              <a:rPr sz="2400">
                <a:latin typeface="Calibri"/>
                <a:cs typeface="Calibri"/>
              </a:rPr>
              <a:t>Reports</a:t>
            </a:r>
            <a:r>
              <a:rPr sz="2400" spc="-60">
                <a:latin typeface="Calibri"/>
                <a:cs typeface="Calibri"/>
              </a:rPr>
              <a:t> </a:t>
            </a:r>
            <a:r>
              <a:rPr sz="2400">
                <a:latin typeface="Calibri"/>
                <a:cs typeface="Calibri"/>
              </a:rPr>
              <a:t>and</a:t>
            </a:r>
            <a:r>
              <a:rPr sz="2400" spc="-60">
                <a:latin typeface="Calibri"/>
                <a:cs typeface="Calibri"/>
              </a:rPr>
              <a:t> </a:t>
            </a:r>
            <a:r>
              <a:rPr sz="2400" spc="-30">
                <a:latin typeface="Calibri"/>
                <a:cs typeface="Calibri"/>
              </a:rPr>
              <a:t>5-</a:t>
            </a:r>
            <a:r>
              <a:rPr sz="2400" spc="-35">
                <a:latin typeface="Calibri"/>
                <a:cs typeface="Calibri"/>
              </a:rPr>
              <a:t>Year</a:t>
            </a:r>
            <a:r>
              <a:rPr sz="2400" spc="-50">
                <a:latin typeface="Calibri"/>
                <a:cs typeface="Calibri"/>
              </a:rPr>
              <a:t> </a:t>
            </a:r>
            <a:r>
              <a:rPr sz="2400">
                <a:latin typeface="Calibri"/>
                <a:cs typeface="Calibri"/>
              </a:rPr>
              <a:t>Plan</a:t>
            </a:r>
            <a:r>
              <a:rPr sz="2400" spc="-60">
                <a:latin typeface="Calibri"/>
                <a:cs typeface="Calibri"/>
              </a:rPr>
              <a:t> </a:t>
            </a:r>
            <a:r>
              <a:rPr sz="2400" spc="-10">
                <a:latin typeface="Calibri"/>
                <a:cs typeface="Calibri"/>
              </a:rPr>
              <a:t>Updates</a:t>
            </a:r>
            <a:endParaRPr sz="2400">
              <a:latin typeface="Calibri"/>
              <a:cs typeface="Calibri"/>
            </a:endParaRPr>
          </a:p>
          <a:p>
            <a:pPr marL="240665" indent="-227965">
              <a:lnSpc>
                <a:spcPct val="100000"/>
              </a:lnSpc>
              <a:spcBef>
                <a:spcPts val="1515"/>
              </a:spcBef>
              <a:buFont typeface="Arial"/>
              <a:buChar char="•"/>
              <a:tabLst>
                <a:tab pos="240665" algn="l"/>
              </a:tabLst>
            </a:pPr>
            <a:r>
              <a:rPr sz="2800">
                <a:latin typeface="Calibri"/>
                <a:cs typeface="Calibri"/>
              </a:rPr>
              <a:t>GSAs</a:t>
            </a:r>
            <a:r>
              <a:rPr sz="2800" spc="-65">
                <a:latin typeface="Calibri"/>
                <a:cs typeface="Calibri"/>
              </a:rPr>
              <a:t> </a:t>
            </a:r>
            <a:r>
              <a:rPr sz="2800">
                <a:latin typeface="Calibri"/>
                <a:cs typeface="Calibri"/>
              </a:rPr>
              <a:t>have</a:t>
            </a:r>
            <a:r>
              <a:rPr sz="2800" spc="-60">
                <a:latin typeface="Calibri"/>
                <a:cs typeface="Calibri"/>
              </a:rPr>
              <a:t> </a:t>
            </a:r>
            <a:r>
              <a:rPr sz="2800">
                <a:latin typeface="Calibri"/>
                <a:cs typeface="Calibri"/>
              </a:rPr>
              <a:t>many</a:t>
            </a:r>
            <a:r>
              <a:rPr sz="2800" spc="-60">
                <a:latin typeface="Calibri"/>
                <a:cs typeface="Calibri"/>
              </a:rPr>
              <a:t> </a:t>
            </a:r>
            <a:r>
              <a:rPr sz="2800">
                <a:latin typeface="Calibri"/>
                <a:cs typeface="Calibri"/>
              </a:rPr>
              <a:t>authorities</a:t>
            </a:r>
            <a:r>
              <a:rPr sz="2800" spc="-60">
                <a:latin typeface="Calibri"/>
                <a:cs typeface="Calibri"/>
              </a:rPr>
              <a:t> </a:t>
            </a:r>
            <a:r>
              <a:rPr sz="2800">
                <a:latin typeface="Calibri"/>
                <a:cs typeface="Calibri"/>
              </a:rPr>
              <a:t>and</a:t>
            </a:r>
            <a:r>
              <a:rPr sz="2800" spc="-65">
                <a:latin typeface="Calibri"/>
                <a:cs typeface="Calibri"/>
              </a:rPr>
              <a:t> </a:t>
            </a:r>
            <a:r>
              <a:rPr sz="2800">
                <a:latin typeface="Calibri"/>
                <a:cs typeface="Calibri"/>
              </a:rPr>
              <a:t>responsibilities,</a:t>
            </a:r>
            <a:r>
              <a:rPr sz="2800" spc="-70">
                <a:latin typeface="Calibri"/>
                <a:cs typeface="Calibri"/>
              </a:rPr>
              <a:t> </a:t>
            </a:r>
            <a:r>
              <a:rPr sz="2800">
                <a:latin typeface="Calibri"/>
                <a:cs typeface="Calibri"/>
              </a:rPr>
              <a:t>such</a:t>
            </a:r>
            <a:r>
              <a:rPr sz="2800" spc="-55">
                <a:latin typeface="Calibri"/>
                <a:cs typeface="Calibri"/>
              </a:rPr>
              <a:t> </a:t>
            </a:r>
            <a:r>
              <a:rPr sz="2800" spc="-25">
                <a:latin typeface="Calibri"/>
                <a:cs typeface="Calibri"/>
              </a:rPr>
              <a:t>as:</a:t>
            </a:r>
            <a:endParaRPr sz="2800">
              <a:latin typeface="Calibri"/>
              <a:cs typeface="Calibri"/>
            </a:endParaRPr>
          </a:p>
          <a:p>
            <a:pPr marL="697230" lvl="1" indent="-227329">
              <a:lnSpc>
                <a:spcPct val="100000"/>
              </a:lnSpc>
              <a:spcBef>
                <a:spcPts val="1140"/>
              </a:spcBef>
              <a:buFont typeface="Arial"/>
              <a:buChar char="•"/>
              <a:tabLst>
                <a:tab pos="697230" algn="l"/>
              </a:tabLst>
            </a:pPr>
            <a:r>
              <a:rPr sz="2400">
                <a:latin typeface="Calibri"/>
                <a:cs typeface="Calibri"/>
              </a:rPr>
              <a:t>Adopting</a:t>
            </a:r>
            <a:r>
              <a:rPr sz="2400" spc="-75">
                <a:latin typeface="Calibri"/>
                <a:cs typeface="Calibri"/>
              </a:rPr>
              <a:t> </a:t>
            </a:r>
            <a:r>
              <a:rPr sz="2400">
                <a:latin typeface="Calibri"/>
                <a:cs typeface="Calibri"/>
              </a:rPr>
              <a:t>rules,</a:t>
            </a:r>
            <a:r>
              <a:rPr sz="2400" spc="-60">
                <a:latin typeface="Calibri"/>
                <a:cs typeface="Calibri"/>
              </a:rPr>
              <a:t> </a:t>
            </a:r>
            <a:r>
              <a:rPr sz="2400">
                <a:latin typeface="Calibri"/>
                <a:cs typeface="Calibri"/>
              </a:rPr>
              <a:t>regulations,</a:t>
            </a:r>
            <a:r>
              <a:rPr sz="2400" spc="-60">
                <a:latin typeface="Calibri"/>
                <a:cs typeface="Calibri"/>
              </a:rPr>
              <a:t> </a:t>
            </a:r>
            <a:r>
              <a:rPr sz="2400">
                <a:latin typeface="Calibri"/>
                <a:cs typeface="Calibri"/>
              </a:rPr>
              <a:t>ordinances,</a:t>
            </a:r>
            <a:r>
              <a:rPr sz="2400" spc="-55">
                <a:latin typeface="Calibri"/>
                <a:cs typeface="Calibri"/>
              </a:rPr>
              <a:t> </a:t>
            </a:r>
            <a:r>
              <a:rPr sz="2400">
                <a:latin typeface="Calibri"/>
                <a:cs typeface="Calibri"/>
              </a:rPr>
              <a:t>and</a:t>
            </a:r>
            <a:r>
              <a:rPr sz="2400" spc="-55">
                <a:latin typeface="Calibri"/>
                <a:cs typeface="Calibri"/>
              </a:rPr>
              <a:t> </a:t>
            </a:r>
            <a:r>
              <a:rPr sz="2400">
                <a:latin typeface="Calibri"/>
                <a:cs typeface="Calibri"/>
              </a:rPr>
              <a:t>resolutions</a:t>
            </a:r>
            <a:r>
              <a:rPr sz="2400" spc="-65">
                <a:latin typeface="Calibri"/>
                <a:cs typeface="Calibri"/>
              </a:rPr>
              <a:t> </a:t>
            </a:r>
            <a:r>
              <a:rPr sz="2400">
                <a:latin typeface="Calibri"/>
                <a:cs typeface="Calibri"/>
              </a:rPr>
              <a:t>to</a:t>
            </a:r>
            <a:r>
              <a:rPr sz="2400" spc="-75">
                <a:latin typeface="Calibri"/>
                <a:cs typeface="Calibri"/>
              </a:rPr>
              <a:t> </a:t>
            </a:r>
            <a:r>
              <a:rPr sz="2400">
                <a:latin typeface="Calibri"/>
                <a:cs typeface="Calibri"/>
              </a:rPr>
              <a:t>implement</a:t>
            </a:r>
            <a:r>
              <a:rPr sz="2400" spc="-75">
                <a:latin typeface="Calibri"/>
                <a:cs typeface="Calibri"/>
              </a:rPr>
              <a:t> </a:t>
            </a:r>
            <a:r>
              <a:rPr sz="2400">
                <a:latin typeface="Calibri"/>
                <a:cs typeface="Calibri"/>
              </a:rPr>
              <a:t>the</a:t>
            </a:r>
            <a:r>
              <a:rPr sz="2400" spc="-60">
                <a:latin typeface="Calibri"/>
                <a:cs typeface="Calibri"/>
              </a:rPr>
              <a:t> </a:t>
            </a:r>
            <a:r>
              <a:rPr sz="2400" spc="-25">
                <a:latin typeface="Calibri"/>
                <a:cs typeface="Calibri"/>
              </a:rPr>
              <a:t>Act</a:t>
            </a:r>
            <a:endParaRPr sz="2400">
              <a:latin typeface="Calibri"/>
              <a:cs typeface="Calibri"/>
            </a:endParaRPr>
          </a:p>
          <a:p>
            <a:pPr marL="697230" lvl="1" indent="-227329">
              <a:lnSpc>
                <a:spcPct val="100000"/>
              </a:lnSpc>
              <a:spcBef>
                <a:spcPts val="1125"/>
              </a:spcBef>
              <a:buFont typeface="Arial"/>
              <a:buChar char="•"/>
              <a:tabLst>
                <a:tab pos="697230" algn="l"/>
              </a:tabLst>
            </a:pPr>
            <a:r>
              <a:rPr sz="2400">
                <a:latin typeface="Calibri"/>
                <a:cs typeface="Calibri"/>
              </a:rPr>
              <a:t>Monitoring</a:t>
            </a:r>
            <a:r>
              <a:rPr sz="2400" spc="-75">
                <a:latin typeface="Calibri"/>
                <a:cs typeface="Calibri"/>
              </a:rPr>
              <a:t> </a:t>
            </a:r>
            <a:r>
              <a:rPr sz="2400">
                <a:latin typeface="Calibri"/>
                <a:cs typeface="Calibri"/>
              </a:rPr>
              <a:t>compliance</a:t>
            </a:r>
            <a:r>
              <a:rPr sz="2400" spc="-75">
                <a:latin typeface="Calibri"/>
                <a:cs typeface="Calibri"/>
              </a:rPr>
              <a:t> </a:t>
            </a:r>
            <a:r>
              <a:rPr sz="2400">
                <a:latin typeface="Calibri"/>
                <a:cs typeface="Calibri"/>
              </a:rPr>
              <a:t>and</a:t>
            </a:r>
            <a:r>
              <a:rPr sz="2400" spc="-60">
                <a:latin typeface="Calibri"/>
                <a:cs typeface="Calibri"/>
              </a:rPr>
              <a:t> </a:t>
            </a:r>
            <a:r>
              <a:rPr sz="2400" spc="-10">
                <a:latin typeface="Calibri"/>
                <a:cs typeface="Calibri"/>
              </a:rPr>
              <a:t>enforcement</a:t>
            </a:r>
            <a:endParaRPr sz="2400">
              <a:latin typeface="Calibri"/>
              <a:cs typeface="Calibri"/>
            </a:endParaRPr>
          </a:p>
          <a:p>
            <a:pPr marL="697230" lvl="1" indent="-227329">
              <a:lnSpc>
                <a:spcPct val="100000"/>
              </a:lnSpc>
              <a:spcBef>
                <a:spcPts val="1120"/>
              </a:spcBef>
              <a:buFont typeface="Arial"/>
              <a:buChar char="•"/>
              <a:tabLst>
                <a:tab pos="697230" algn="l"/>
              </a:tabLst>
            </a:pPr>
            <a:r>
              <a:rPr sz="2400">
                <a:latin typeface="Calibri"/>
                <a:cs typeface="Calibri"/>
              </a:rPr>
              <a:t>Requiring</a:t>
            </a:r>
            <a:r>
              <a:rPr sz="2400" spc="-60">
                <a:latin typeface="Calibri"/>
                <a:cs typeface="Calibri"/>
              </a:rPr>
              <a:t> </a:t>
            </a:r>
            <a:r>
              <a:rPr sz="2400" spc="-10">
                <a:latin typeface="Calibri"/>
                <a:cs typeface="Calibri"/>
              </a:rPr>
              <a:t>registration</a:t>
            </a:r>
            <a:r>
              <a:rPr sz="2400" spc="-65">
                <a:latin typeface="Calibri"/>
                <a:cs typeface="Calibri"/>
              </a:rPr>
              <a:t> </a:t>
            </a:r>
            <a:r>
              <a:rPr sz="2400">
                <a:latin typeface="Calibri"/>
                <a:cs typeface="Calibri"/>
              </a:rPr>
              <a:t>of</a:t>
            </a:r>
            <a:r>
              <a:rPr sz="2400" spc="-60">
                <a:latin typeface="Calibri"/>
                <a:cs typeface="Calibri"/>
              </a:rPr>
              <a:t> </a:t>
            </a:r>
            <a:r>
              <a:rPr sz="2400" spc="-10">
                <a:latin typeface="Calibri"/>
                <a:cs typeface="Calibri"/>
              </a:rPr>
              <a:t>groundwater</a:t>
            </a:r>
            <a:r>
              <a:rPr sz="2400" spc="-60">
                <a:latin typeface="Calibri"/>
                <a:cs typeface="Calibri"/>
              </a:rPr>
              <a:t> </a:t>
            </a:r>
            <a:r>
              <a:rPr sz="2400" spc="-10">
                <a:latin typeface="Calibri"/>
                <a:cs typeface="Calibri"/>
              </a:rPr>
              <a:t>extraction</a:t>
            </a:r>
            <a:r>
              <a:rPr sz="2400" spc="-70">
                <a:latin typeface="Calibri"/>
                <a:cs typeface="Calibri"/>
              </a:rPr>
              <a:t> </a:t>
            </a:r>
            <a:r>
              <a:rPr sz="2400" spc="-10">
                <a:latin typeface="Calibri"/>
                <a:cs typeface="Calibri"/>
              </a:rPr>
              <a:t>wells</a:t>
            </a:r>
            <a:endParaRPr sz="2400">
              <a:latin typeface="Calibri"/>
              <a:cs typeface="Calibri"/>
            </a:endParaRPr>
          </a:p>
          <a:p>
            <a:pPr marL="697230" lvl="1" indent="-227329">
              <a:lnSpc>
                <a:spcPct val="100000"/>
              </a:lnSpc>
              <a:spcBef>
                <a:spcPts val="1125"/>
              </a:spcBef>
              <a:buFont typeface="Arial"/>
              <a:buChar char="•"/>
              <a:tabLst>
                <a:tab pos="697230" algn="l"/>
              </a:tabLst>
            </a:pPr>
            <a:r>
              <a:rPr sz="2400">
                <a:latin typeface="Calibri"/>
                <a:cs typeface="Calibri"/>
              </a:rPr>
              <a:t>Requiring</a:t>
            </a:r>
            <a:r>
              <a:rPr sz="2400" spc="-70">
                <a:latin typeface="Calibri"/>
                <a:cs typeface="Calibri"/>
              </a:rPr>
              <a:t> </a:t>
            </a:r>
            <a:r>
              <a:rPr sz="2400" spc="-10">
                <a:latin typeface="Calibri"/>
                <a:cs typeface="Calibri"/>
              </a:rPr>
              <a:t>appropriate</a:t>
            </a:r>
            <a:r>
              <a:rPr sz="2400" spc="-65">
                <a:latin typeface="Calibri"/>
                <a:cs typeface="Calibri"/>
              </a:rPr>
              <a:t> </a:t>
            </a:r>
            <a:r>
              <a:rPr sz="2400" spc="-10">
                <a:latin typeface="Calibri"/>
                <a:cs typeface="Calibri"/>
              </a:rPr>
              <a:t>measurement</a:t>
            </a:r>
            <a:r>
              <a:rPr sz="2400" spc="-70">
                <a:latin typeface="Calibri"/>
                <a:cs typeface="Calibri"/>
              </a:rPr>
              <a:t> </a:t>
            </a:r>
            <a:r>
              <a:rPr sz="2400">
                <a:latin typeface="Calibri"/>
                <a:cs typeface="Calibri"/>
              </a:rPr>
              <a:t>devices</a:t>
            </a:r>
            <a:r>
              <a:rPr sz="2400" spc="-65">
                <a:latin typeface="Calibri"/>
                <a:cs typeface="Calibri"/>
              </a:rPr>
              <a:t> </a:t>
            </a:r>
            <a:r>
              <a:rPr sz="2400">
                <a:latin typeface="Calibri"/>
                <a:cs typeface="Calibri"/>
              </a:rPr>
              <a:t>and</a:t>
            </a:r>
            <a:r>
              <a:rPr sz="2400" spc="-60">
                <a:latin typeface="Calibri"/>
                <a:cs typeface="Calibri"/>
              </a:rPr>
              <a:t> </a:t>
            </a:r>
            <a:r>
              <a:rPr sz="2400">
                <a:latin typeface="Calibri"/>
                <a:cs typeface="Calibri"/>
              </a:rPr>
              <a:t>reporting</a:t>
            </a:r>
            <a:r>
              <a:rPr sz="2400" spc="-65">
                <a:latin typeface="Calibri"/>
                <a:cs typeface="Calibri"/>
              </a:rPr>
              <a:t> </a:t>
            </a:r>
            <a:r>
              <a:rPr sz="2400">
                <a:latin typeface="Calibri"/>
                <a:cs typeface="Calibri"/>
              </a:rPr>
              <a:t>of</a:t>
            </a:r>
            <a:r>
              <a:rPr sz="2400" spc="-70">
                <a:latin typeface="Calibri"/>
                <a:cs typeface="Calibri"/>
              </a:rPr>
              <a:t> </a:t>
            </a:r>
            <a:r>
              <a:rPr sz="2400" spc="-10">
                <a:latin typeface="Calibri"/>
                <a:cs typeface="Calibri"/>
              </a:rPr>
              <a:t>extractions</a:t>
            </a:r>
            <a:endParaRPr sz="2400">
              <a:latin typeface="Calibri"/>
              <a:cs typeface="Calibri"/>
            </a:endParaRPr>
          </a:p>
        </p:txBody>
      </p:sp>
    </p:spTree>
    <p:extLst>
      <p:ext uri="{BB962C8B-B14F-4D97-AF65-F5344CB8AC3E}">
        <p14:creationId xmlns:p14="http://schemas.microsoft.com/office/powerpoint/2010/main" val="91916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348802" y="1641239"/>
            <a:ext cx="8252459" cy="4715256"/>
          </a:xfrm>
          <a:prstGeom prst="rect">
            <a:avLst/>
          </a:prstGeom>
        </p:spPr>
      </p:pic>
      <p:sp>
        <p:nvSpPr>
          <p:cNvPr id="3" name="object 3"/>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t>Mission</a:t>
            </a:r>
            <a:r>
              <a:rPr spc="-60"/>
              <a:t> </a:t>
            </a:r>
            <a:r>
              <a:t>Creek</a:t>
            </a:r>
            <a:r>
              <a:rPr spc="-75"/>
              <a:t> </a:t>
            </a:r>
            <a:r>
              <a:t>Subbasin</a:t>
            </a:r>
            <a:r>
              <a:rPr spc="-45"/>
              <a:t> </a:t>
            </a:r>
            <a:r>
              <a:t>and</a:t>
            </a:r>
            <a:r>
              <a:rPr spc="-65"/>
              <a:t> </a:t>
            </a:r>
            <a:r>
              <a:t>SGMA</a:t>
            </a:r>
            <a:r>
              <a:rPr spc="-70"/>
              <a:t> </a:t>
            </a:r>
            <a:r>
              <a:t>–</a:t>
            </a:r>
            <a:r>
              <a:rPr spc="-65"/>
              <a:t> </a:t>
            </a:r>
            <a:r>
              <a:rPr spc="-10"/>
              <a:t>Context</a:t>
            </a:r>
          </a:p>
        </p:txBody>
      </p:sp>
      <p:sp>
        <p:nvSpPr>
          <p:cNvPr id="5" name="object 5"/>
          <p:cNvSpPr txBox="1"/>
          <p:nvPr/>
        </p:nvSpPr>
        <p:spPr>
          <a:xfrm>
            <a:off x="2015108" y="6365622"/>
            <a:ext cx="8919845" cy="361315"/>
          </a:xfrm>
          <a:prstGeom prst="rect">
            <a:avLst/>
          </a:prstGeom>
        </p:spPr>
        <p:txBody>
          <a:bodyPr vert="horz" wrap="square" lIns="0" tIns="12700" rIns="0" bIns="0" rtlCol="0">
            <a:spAutoFit/>
          </a:bodyPr>
          <a:lstStyle/>
          <a:p>
            <a:pPr marL="12700">
              <a:lnSpc>
                <a:spcPct val="100000"/>
              </a:lnSpc>
              <a:spcBef>
                <a:spcPts val="100"/>
              </a:spcBef>
            </a:pPr>
            <a:r>
              <a:rPr sz="2200">
                <a:latin typeface="Calibri"/>
                <a:cs typeface="Calibri"/>
              </a:rPr>
              <a:t>The</a:t>
            </a:r>
            <a:r>
              <a:rPr sz="2200" spc="-25">
                <a:latin typeface="Calibri"/>
                <a:cs typeface="Calibri"/>
              </a:rPr>
              <a:t> </a:t>
            </a:r>
            <a:r>
              <a:rPr sz="2200">
                <a:latin typeface="Calibri"/>
                <a:cs typeface="Calibri"/>
              </a:rPr>
              <a:t>MCSB</a:t>
            </a:r>
            <a:r>
              <a:rPr sz="2200" spc="-30">
                <a:latin typeface="Calibri"/>
                <a:cs typeface="Calibri"/>
              </a:rPr>
              <a:t> </a:t>
            </a:r>
            <a:r>
              <a:rPr sz="2200">
                <a:latin typeface="Calibri"/>
                <a:cs typeface="Calibri"/>
              </a:rPr>
              <a:t>is</a:t>
            </a:r>
            <a:r>
              <a:rPr sz="2200" spc="-25">
                <a:latin typeface="Calibri"/>
                <a:cs typeface="Calibri"/>
              </a:rPr>
              <a:t> </a:t>
            </a:r>
            <a:r>
              <a:rPr sz="2200">
                <a:latin typeface="Calibri"/>
                <a:cs typeface="Calibri"/>
              </a:rPr>
              <a:t>one</a:t>
            </a:r>
            <a:r>
              <a:rPr sz="2200" spc="-25">
                <a:latin typeface="Calibri"/>
                <a:cs typeface="Calibri"/>
              </a:rPr>
              <a:t> </a:t>
            </a:r>
            <a:r>
              <a:rPr sz="2200">
                <a:latin typeface="Calibri"/>
                <a:cs typeface="Calibri"/>
              </a:rPr>
              <a:t>of</a:t>
            </a:r>
            <a:r>
              <a:rPr sz="2200" spc="-30">
                <a:latin typeface="Calibri"/>
                <a:cs typeface="Calibri"/>
              </a:rPr>
              <a:t> </a:t>
            </a:r>
            <a:r>
              <a:rPr sz="2200">
                <a:latin typeface="Calibri"/>
                <a:cs typeface="Calibri"/>
              </a:rPr>
              <a:t>many</a:t>
            </a:r>
            <a:r>
              <a:rPr sz="2200" spc="-25">
                <a:latin typeface="Calibri"/>
                <a:cs typeface="Calibri"/>
              </a:rPr>
              <a:t> </a:t>
            </a:r>
            <a:r>
              <a:rPr sz="2200">
                <a:latin typeface="Calibri"/>
                <a:cs typeface="Calibri"/>
              </a:rPr>
              <a:t>subbasins</a:t>
            </a:r>
            <a:r>
              <a:rPr sz="2200" spc="-45">
                <a:latin typeface="Calibri"/>
                <a:cs typeface="Calibri"/>
              </a:rPr>
              <a:t> </a:t>
            </a:r>
            <a:r>
              <a:rPr sz="2200">
                <a:latin typeface="Calibri"/>
                <a:cs typeface="Calibri"/>
              </a:rPr>
              <a:t>in</a:t>
            </a:r>
            <a:r>
              <a:rPr sz="2200" spc="-25">
                <a:latin typeface="Calibri"/>
                <a:cs typeface="Calibri"/>
              </a:rPr>
              <a:t> </a:t>
            </a:r>
            <a:r>
              <a:rPr sz="2200">
                <a:latin typeface="Calibri"/>
                <a:cs typeface="Calibri"/>
              </a:rPr>
              <a:t>the</a:t>
            </a:r>
            <a:r>
              <a:rPr sz="2200" spc="-35">
                <a:latin typeface="Calibri"/>
                <a:cs typeface="Calibri"/>
              </a:rPr>
              <a:t> </a:t>
            </a:r>
            <a:r>
              <a:rPr sz="2200">
                <a:latin typeface="Calibri"/>
                <a:cs typeface="Calibri"/>
              </a:rPr>
              <a:t>Coachella</a:t>
            </a:r>
            <a:r>
              <a:rPr sz="2200" spc="-25">
                <a:latin typeface="Calibri"/>
                <a:cs typeface="Calibri"/>
              </a:rPr>
              <a:t> </a:t>
            </a:r>
            <a:r>
              <a:rPr sz="2200" spc="-20">
                <a:latin typeface="Calibri"/>
                <a:cs typeface="Calibri"/>
              </a:rPr>
              <a:t>Valley</a:t>
            </a:r>
            <a:r>
              <a:rPr sz="2200" spc="-40">
                <a:latin typeface="Calibri"/>
                <a:cs typeface="Calibri"/>
              </a:rPr>
              <a:t> </a:t>
            </a:r>
            <a:r>
              <a:rPr sz="2200" spc="-10">
                <a:latin typeface="Calibri"/>
                <a:cs typeface="Calibri"/>
              </a:rPr>
              <a:t>Groundwater</a:t>
            </a:r>
            <a:r>
              <a:rPr sz="2200" spc="-45">
                <a:latin typeface="Calibri"/>
                <a:cs typeface="Calibri"/>
              </a:rPr>
              <a:t> </a:t>
            </a:r>
            <a:r>
              <a:rPr sz="2200" spc="-10">
                <a:latin typeface="Calibri"/>
                <a:cs typeface="Calibri"/>
              </a:rPr>
              <a:t>Basin</a:t>
            </a:r>
            <a:endParaRPr sz="2200">
              <a:latin typeface="Calibri"/>
              <a:cs typeface="Calibri"/>
            </a:endParaRPr>
          </a:p>
        </p:txBody>
      </p:sp>
      <p:grpSp>
        <p:nvGrpSpPr>
          <p:cNvPr id="6" name="object 6"/>
          <p:cNvGrpSpPr/>
          <p:nvPr/>
        </p:nvGrpSpPr>
        <p:grpSpPr>
          <a:xfrm>
            <a:off x="7573455" y="1846059"/>
            <a:ext cx="4020185" cy="2111561"/>
            <a:chOff x="7371080" y="2364613"/>
            <a:chExt cx="4020185" cy="1137285"/>
          </a:xfrm>
        </p:grpSpPr>
        <p:sp>
          <p:nvSpPr>
            <p:cNvPr id="7" name="object 7"/>
            <p:cNvSpPr/>
            <p:nvPr/>
          </p:nvSpPr>
          <p:spPr>
            <a:xfrm>
              <a:off x="7377430" y="2370963"/>
              <a:ext cx="4007485" cy="1124585"/>
            </a:xfrm>
            <a:custGeom>
              <a:avLst/>
              <a:gdLst/>
              <a:ahLst/>
              <a:cxnLst/>
              <a:rect l="l" t="t" r="r" b="b"/>
              <a:pathLst>
                <a:path w="4007484" h="1124585">
                  <a:moveTo>
                    <a:pt x="3854830" y="0"/>
                  </a:moveTo>
                  <a:lnTo>
                    <a:pt x="1836293" y="0"/>
                  </a:lnTo>
                  <a:lnTo>
                    <a:pt x="1788110" y="7766"/>
                  </a:lnTo>
                  <a:lnTo>
                    <a:pt x="1746273" y="29394"/>
                  </a:lnTo>
                  <a:lnTo>
                    <a:pt x="1713287" y="62380"/>
                  </a:lnTo>
                  <a:lnTo>
                    <a:pt x="1691659" y="104217"/>
                  </a:lnTo>
                  <a:lnTo>
                    <a:pt x="1683893" y="152400"/>
                  </a:lnTo>
                  <a:lnTo>
                    <a:pt x="1683893" y="533400"/>
                  </a:lnTo>
                  <a:lnTo>
                    <a:pt x="0" y="1124077"/>
                  </a:lnTo>
                  <a:lnTo>
                    <a:pt x="1683893" y="762000"/>
                  </a:lnTo>
                  <a:lnTo>
                    <a:pt x="4007230" y="762000"/>
                  </a:lnTo>
                  <a:lnTo>
                    <a:pt x="4007230" y="152400"/>
                  </a:lnTo>
                  <a:lnTo>
                    <a:pt x="3999464" y="104217"/>
                  </a:lnTo>
                  <a:lnTo>
                    <a:pt x="3977836" y="62380"/>
                  </a:lnTo>
                  <a:lnTo>
                    <a:pt x="3944850" y="29394"/>
                  </a:lnTo>
                  <a:lnTo>
                    <a:pt x="3903013" y="7766"/>
                  </a:lnTo>
                  <a:lnTo>
                    <a:pt x="3854830" y="0"/>
                  </a:lnTo>
                  <a:close/>
                </a:path>
                <a:path w="4007484" h="1124585">
                  <a:moveTo>
                    <a:pt x="4007230" y="762000"/>
                  </a:moveTo>
                  <a:lnTo>
                    <a:pt x="1683893" y="762000"/>
                  </a:lnTo>
                  <a:lnTo>
                    <a:pt x="1691659" y="810182"/>
                  </a:lnTo>
                  <a:lnTo>
                    <a:pt x="1713287" y="852019"/>
                  </a:lnTo>
                  <a:lnTo>
                    <a:pt x="1746273" y="885005"/>
                  </a:lnTo>
                  <a:lnTo>
                    <a:pt x="1788110" y="906633"/>
                  </a:lnTo>
                  <a:lnTo>
                    <a:pt x="1836293" y="914400"/>
                  </a:lnTo>
                  <a:lnTo>
                    <a:pt x="3854830" y="914400"/>
                  </a:lnTo>
                  <a:lnTo>
                    <a:pt x="3903013" y="906633"/>
                  </a:lnTo>
                  <a:lnTo>
                    <a:pt x="3944850" y="885005"/>
                  </a:lnTo>
                  <a:lnTo>
                    <a:pt x="3977836" y="852019"/>
                  </a:lnTo>
                  <a:lnTo>
                    <a:pt x="3999464" y="810182"/>
                  </a:lnTo>
                  <a:lnTo>
                    <a:pt x="4007230" y="762000"/>
                  </a:lnTo>
                  <a:close/>
                </a:path>
              </a:pathLst>
            </a:custGeom>
            <a:solidFill>
              <a:srgbClr val="FFFFFF"/>
            </a:solidFill>
          </p:spPr>
          <p:txBody>
            <a:bodyPr wrap="square" lIns="0" tIns="0" rIns="0" bIns="0" rtlCol="0"/>
            <a:lstStyle/>
            <a:p>
              <a:endParaRPr/>
            </a:p>
          </p:txBody>
        </p:sp>
        <p:sp>
          <p:nvSpPr>
            <p:cNvPr id="8" name="object 8"/>
            <p:cNvSpPr/>
            <p:nvPr/>
          </p:nvSpPr>
          <p:spPr>
            <a:xfrm>
              <a:off x="7377430" y="2370963"/>
              <a:ext cx="4007485" cy="1124585"/>
            </a:xfrm>
            <a:custGeom>
              <a:avLst/>
              <a:gdLst/>
              <a:ahLst/>
              <a:cxnLst/>
              <a:rect l="l" t="t" r="r" b="b"/>
              <a:pathLst>
                <a:path w="4007484" h="1124585">
                  <a:moveTo>
                    <a:pt x="1683893" y="152400"/>
                  </a:moveTo>
                  <a:lnTo>
                    <a:pt x="1691659" y="104217"/>
                  </a:lnTo>
                  <a:lnTo>
                    <a:pt x="1713287" y="62380"/>
                  </a:lnTo>
                  <a:lnTo>
                    <a:pt x="1746273" y="29394"/>
                  </a:lnTo>
                  <a:lnTo>
                    <a:pt x="1788110" y="7766"/>
                  </a:lnTo>
                  <a:lnTo>
                    <a:pt x="1836293" y="0"/>
                  </a:lnTo>
                  <a:lnTo>
                    <a:pt x="2071116" y="0"/>
                  </a:lnTo>
                  <a:lnTo>
                    <a:pt x="2651887" y="0"/>
                  </a:lnTo>
                  <a:lnTo>
                    <a:pt x="3854830" y="0"/>
                  </a:lnTo>
                  <a:lnTo>
                    <a:pt x="3903013" y="7766"/>
                  </a:lnTo>
                  <a:lnTo>
                    <a:pt x="3944850" y="29394"/>
                  </a:lnTo>
                  <a:lnTo>
                    <a:pt x="3977836" y="62380"/>
                  </a:lnTo>
                  <a:lnTo>
                    <a:pt x="3999464" y="104217"/>
                  </a:lnTo>
                  <a:lnTo>
                    <a:pt x="4007230" y="152400"/>
                  </a:lnTo>
                  <a:lnTo>
                    <a:pt x="4007230" y="533400"/>
                  </a:lnTo>
                  <a:lnTo>
                    <a:pt x="4007230" y="762000"/>
                  </a:lnTo>
                  <a:lnTo>
                    <a:pt x="3999464" y="810182"/>
                  </a:lnTo>
                  <a:lnTo>
                    <a:pt x="3977836" y="852019"/>
                  </a:lnTo>
                  <a:lnTo>
                    <a:pt x="3944850" y="885005"/>
                  </a:lnTo>
                  <a:lnTo>
                    <a:pt x="3903013" y="906633"/>
                  </a:lnTo>
                  <a:lnTo>
                    <a:pt x="3854830" y="914400"/>
                  </a:lnTo>
                  <a:lnTo>
                    <a:pt x="2651887" y="914400"/>
                  </a:lnTo>
                  <a:lnTo>
                    <a:pt x="2071116" y="914400"/>
                  </a:lnTo>
                  <a:lnTo>
                    <a:pt x="1836293" y="914400"/>
                  </a:lnTo>
                  <a:lnTo>
                    <a:pt x="1788110" y="906633"/>
                  </a:lnTo>
                  <a:lnTo>
                    <a:pt x="1746273" y="885005"/>
                  </a:lnTo>
                  <a:lnTo>
                    <a:pt x="1713287" y="852019"/>
                  </a:lnTo>
                  <a:lnTo>
                    <a:pt x="1691659" y="810182"/>
                  </a:lnTo>
                  <a:lnTo>
                    <a:pt x="1683893" y="762000"/>
                  </a:lnTo>
                  <a:lnTo>
                    <a:pt x="0" y="1124077"/>
                  </a:lnTo>
                  <a:lnTo>
                    <a:pt x="1683893" y="533400"/>
                  </a:lnTo>
                  <a:lnTo>
                    <a:pt x="1683893" y="152400"/>
                  </a:lnTo>
                  <a:close/>
                </a:path>
              </a:pathLst>
            </a:custGeom>
            <a:ln w="12700">
              <a:solidFill>
                <a:srgbClr val="958B8B"/>
              </a:solidFill>
            </a:ln>
          </p:spPr>
          <p:txBody>
            <a:bodyPr wrap="square" lIns="0" tIns="0" rIns="0" bIns="0" rtlCol="0"/>
            <a:lstStyle/>
            <a:p>
              <a:endParaRPr/>
            </a:p>
          </p:txBody>
        </p:sp>
      </p:grpSp>
      <p:sp>
        <p:nvSpPr>
          <p:cNvPr id="9" name="object 9"/>
          <p:cNvSpPr txBox="1"/>
          <p:nvPr/>
        </p:nvSpPr>
        <p:spPr>
          <a:xfrm>
            <a:off x="9465309" y="1917317"/>
            <a:ext cx="1933575" cy="1674817"/>
          </a:xfrm>
          <a:prstGeom prst="rect">
            <a:avLst/>
          </a:prstGeom>
        </p:spPr>
        <p:txBody>
          <a:bodyPr vert="horz" wrap="square" lIns="0" tIns="12700" rIns="0" bIns="0" rtlCol="0">
            <a:spAutoFit/>
          </a:bodyPr>
          <a:lstStyle/>
          <a:p>
            <a:pPr marL="12700" marR="5080" indent="1270" algn="ctr">
              <a:lnSpc>
                <a:spcPct val="100000"/>
              </a:lnSpc>
              <a:spcBef>
                <a:spcPts val="100"/>
              </a:spcBef>
            </a:pPr>
            <a:r>
              <a:rPr sz="1800">
                <a:solidFill>
                  <a:srgbClr val="315D71"/>
                </a:solidFill>
                <a:latin typeface="Calibri"/>
                <a:cs typeface="Calibri"/>
              </a:rPr>
              <a:t>Desert</a:t>
            </a:r>
            <a:r>
              <a:rPr sz="1800" spc="-35">
                <a:solidFill>
                  <a:srgbClr val="315D71"/>
                </a:solidFill>
                <a:latin typeface="Calibri"/>
                <a:cs typeface="Calibri"/>
              </a:rPr>
              <a:t> </a:t>
            </a:r>
            <a:r>
              <a:rPr sz="1800">
                <a:solidFill>
                  <a:srgbClr val="315D71"/>
                </a:solidFill>
                <a:latin typeface="Calibri"/>
                <a:cs typeface="Calibri"/>
              </a:rPr>
              <a:t>Hot</a:t>
            </a:r>
            <a:r>
              <a:rPr sz="1800" spc="-35">
                <a:solidFill>
                  <a:srgbClr val="315D71"/>
                </a:solidFill>
                <a:latin typeface="Calibri"/>
                <a:cs typeface="Calibri"/>
              </a:rPr>
              <a:t> </a:t>
            </a:r>
            <a:r>
              <a:rPr sz="1800" spc="-10">
                <a:solidFill>
                  <a:srgbClr val="315D71"/>
                </a:solidFill>
                <a:latin typeface="Calibri"/>
                <a:cs typeface="Calibri"/>
              </a:rPr>
              <a:t>Springs </a:t>
            </a:r>
            <a:r>
              <a:rPr sz="1800">
                <a:solidFill>
                  <a:srgbClr val="315D71"/>
                </a:solidFill>
                <a:latin typeface="Calibri"/>
                <a:cs typeface="Calibri"/>
              </a:rPr>
              <a:t>Subbasin</a:t>
            </a:r>
            <a:r>
              <a:rPr sz="1800" spc="-95">
                <a:solidFill>
                  <a:srgbClr val="315D71"/>
                </a:solidFill>
                <a:latin typeface="Calibri"/>
                <a:cs typeface="Calibri"/>
              </a:rPr>
              <a:t> </a:t>
            </a:r>
            <a:r>
              <a:rPr sz="1800" spc="-10">
                <a:solidFill>
                  <a:srgbClr val="315D71"/>
                </a:solidFill>
                <a:latin typeface="Calibri"/>
                <a:cs typeface="Calibri"/>
              </a:rPr>
              <a:t>designated </a:t>
            </a:r>
            <a:r>
              <a:rPr sz="1800">
                <a:solidFill>
                  <a:srgbClr val="315D71"/>
                </a:solidFill>
                <a:latin typeface="Calibri"/>
                <a:cs typeface="Calibri"/>
              </a:rPr>
              <a:t>as</a:t>
            </a:r>
            <a:r>
              <a:rPr sz="1800" spc="-10">
                <a:solidFill>
                  <a:srgbClr val="315D71"/>
                </a:solidFill>
                <a:latin typeface="Calibri"/>
                <a:cs typeface="Calibri"/>
              </a:rPr>
              <a:t> </a:t>
            </a:r>
            <a:r>
              <a:rPr sz="1800">
                <a:solidFill>
                  <a:srgbClr val="315D71"/>
                </a:solidFill>
                <a:latin typeface="Calibri"/>
                <a:cs typeface="Calibri"/>
              </a:rPr>
              <a:t>very</a:t>
            </a:r>
            <a:r>
              <a:rPr sz="1800" spc="-5">
                <a:solidFill>
                  <a:srgbClr val="315D71"/>
                </a:solidFill>
                <a:latin typeface="Calibri"/>
                <a:cs typeface="Calibri"/>
              </a:rPr>
              <a:t> </a:t>
            </a:r>
            <a:r>
              <a:rPr sz="1800" spc="-10">
                <a:solidFill>
                  <a:srgbClr val="315D71"/>
                </a:solidFill>
                <a:latin typeface="Calibri"/>
                <a:cs typeface="Calibri"/>
              </a:rPr>
              <a:t>low-priority</a:t>
            </a:r>
            <a:r>
              <a:rPr lang="en-US" sz="1800" spc="-10">
                <a:solidFill>
                  <a:srgbClr val="315D71"/>
                </a:solidFill>
                <a:latin typeface="Calibri"/>
                <a:cs typeface="Calibri"/>
              </a:rPr>
              <a:t>; water supply provided by MCSB and Indio Subbasin</a:t>
            </a:r>
            <a:endParaRPr sz="1800">
              <a:latin typeface="Calibri"/>
              <a:cs typeface="Calibri"/>
            </a:endParaRPr>
          </a:p>
        </p:txBody>
      </p:sp>
      <p:grpSp>
        <p:nvGrpSpPr>
          <p:cNvPr id="10" name="object 10"/>
          <p:cNvGrpSpPr/>
          <p:nvPr/>
        </p:nvGrpSpPr>
        <p:grpSpPr>
          <a:xfrm>
            <a:off x="598360" y="3444554"/>
            <a:ext cx="5260340" cy="1544320"/>
            <a:chOff x="318643" y="3103372"/>
            <a:chExt cx="5260340" cy="1544320"/>
          </a:xfrm>
        </p:grpSpPr>
        <p:sp>
          <p:nvSpPr>
            <p:cNvPr id="11" name="object 11"/>
            <p:cNvSpPr/>
            <p:nvPr/>
          </p:nvSpPr>
          <p:spPr>
            <a:xfrm>
              <a:off x="324993" y="3109722"/>
              <a:ext cx="5247640" cy="1531620"/>
            </a:xfrm>
            <a:custGeom>
              <a:avLst/>
              <a:gdLst/>
              <a:ahLst/>
              <a:cxnLst/>
              <a:rect l="l" t="t" r="r" b="b"/>
              <a:pathLst>
                <a:path w="5247640" h="1531620">
                  <a:moveTo>
                    <a:pt x="2562098" y="380618"/>
                  </a:moveTo>
                  <a:lnTo>
                    <a:pt x="191769" y="380618"/>
                  </a:lnTo>
                  <a:lnTo>
                    <a:pt x="147800" y="385683"/>
                  </a:lnTo>
                  <a:lnTo>
                    <a:pt x="107437" y="400109"/>
                  </a:lnTo>
                  <a:lnTo>
                    <a:pt x="71830" y="422746"/>
                  </a:lnTo>
                  <a:lnTo>
                    <a:pt x="42131" y="452443"/>
                  </a:lnTo>
                  <a:lnTo>
                    <a:pt x="19492" y="488050"/>
                  </a:lnTo>
                  <a:lnTo>
                    <a:pt x="5065" y="528415"/>
                  </a:lnTo>
                  <a:lnTo>
                    <a:pt x="0" y="572388"/>
                  </a:lnTo>
                  <a:lnTo>
                    <a:pt x="0" y="1339469"/>
                  </a:lnTo>
                  <a:lnTo>
                    <a:pt x="5065" y="1383442"/>
                  </a:lnTo>
                  <a:lnTo>
                    <a:pt x="19492" y="1423807"/>
                  </a:lnTo>
                  <a:lnTo>
                    <a:pt x="42131" y="1459414"/>
                  </a:lnTo>
                  <a:lnTo>
                    <a:pt x="71830" y="1489111"/>
                  </a:lnTo>
                  <a:lnTo>
                    <a:pt x="107437" y="1511748"/>
                  </a:lnTo>
                  <a:lnTo>
                    <a:pt x="147800" y="1526174"/>
                  </a:lnTo>
                  <a:lnTo>
                    <a:pt x="191769" y="1531239"/>
                  </a:lnTo>
                  <a:lnTo>
                    <a:pt x="2562098" y="1531239"/>
                  </a:lnTo>
                  <a:lnTo>
                    <a:pt x="2606071" y="1526174"/>
                  </a:lnTo>
                  <a:lnTo>
                    <a:pt x="2646436" y="1511748"/>
                  </a:lnTo>
                  <a:lnTo>
                    <a:pt x="2682043" y="1489111"/>
                  </a:lnTo>
                  <a:lnTo>
                    <a:pt x="2711740" y="1459414"/>
                  </a:lnTo>
                  <a:lnTo>
                    <a:pt x="2734377" y="1423807"/>
                  </a:lnTo>
                  <a:lnTo>
                    <a:pt x="2748803" y="1383442"/>
                  </a:lnTo>
                  <a:lnTo>
                    <a:pt x="2753868" y="1339469"/>
                  </a:lnTo>
                  <a:lnTo>
                    <a:pt x="2753868" y="860044"/>
                  </a:lnTo>
                  <a:lnTo>
                    <a:pt x="3587821" y="572388"/>
                  </a:lnTo>
                  <a:lnTo>
                    <a:pt x="2753868" y="572388"/>
                  </a:lnTo>
                  <a:lnTo>
                    <a:pt x="2748803" y="528415"/>
                  </a:lnTo>
                  <a:lnTo>
                    <a:pt x="2734377" y="488050"/>
                  </a:lnTo>
                  <a:lnTo>
                    <a:pt x="2711740" y="452443"/>
                  </a:lnTo>
                  <a:lnTo>
                    <a:pt x="2682043" y="422746"/>
                  </a:lnTo>
                  <a:lnTo>
                    <a:pt x="2646436" y="400109"/>
                  </a:lnTo>
                  <a:lnTo>
                    <a:pt x="2606071" y="385683"/>
                  </a:lnTo>
                  <a:lnTo>
                    <a:pt x="2562098" y="380618"/>
                  </a:lnTo>
                  <a:close/>
                </a:path>
                <a:path w="5247640" h="1531620">
                  <a:moveTo>
                    <a:pt x="5247259" y="0"/>
                  </a:moveTo>
                  <a:lnTo>
                    <a:pt x="2753868" y="572388"/>
                  </a:lnTo>
                  <a:lnTo>
                    <a:pt x="3587821" y="572388"/>
                  </a:lnTo>
                  <a:lnTo>
                    <a:pt x="5247259" y="0"/>
                  </a:lnTo>
                  <a:close/>
                </a:path>
              </a:pathLst>
            </a:custGeom>
            <a:solidFill>
              <a:srgbClr val="FFFFFF"/>
            </a:solidFill>
          </p:spPr>
          <p:txBody>
            <a:bodyPr wrap="square" lIns="0" tIns="0" rIns="0" bIns="0" rtlCol="0"/>
            <a:lstStyle/>
            <a:p>
              <a:endParaRPr/>
            </a:p>
          </p:txBody>
        </p:sp>
        <p:sp>
          <p:nvSpPr>
            <p:cNvPr id="12" name="object 12"/>
            <p:cNvSpPr/>
            <p:nvPr/>
          </p:nvSpPr>
          <p:spPr>
            <a:xfrm>
              <a:off x="324993" y="3109722"/>
              <a:ext cx="5247640" cy="1531620"/>
            </a:xfrm>
            <a:custGeom>
              <a:avLst/>
              <a:gdLst/>
              <a:ahLst/>
              <a:cxnLst/>
              <a:rect l="l" t="t" r="r" b="b"/>
              <a:pathLst>
                <a:path w="5247640" h="1531620">
                  <a:moveTo>
                    <a:pt x="0" y="572388"/>
                  </a:moveTo>
                  <a:lnTo>
                    <a:pt x="5065" y="528415"/>
                  </a:lnTo>
                  <a:lnTo>
                    <a:pt x="19492" y="488050"/>
                  </a:lnTo>
                  <a:lnTo>
                    <a:pt x="42131" y="452443"/>
                  </a:lnTo>
                  <a:lnTo>
                    <a:pt x="71830" y="422746"/>
                  </a:lnTo>
                  <a:lnTo>
                    <a:pt x="107437" y="400109"/>
                  </a:lnTo>
                  <a:lnTo>
                    <a:pt x="147800" y="385683"/>
                  </a:lnTo>
                  <a:lnTo>
                    <a:pt x="191769" y="380618"/>
                  </a:lnTo>
                  <a:lnTo>
                    <a:pt x="1606423" y="380618"/>
                  </a:lnTo>
                  <a:lnTo>
                    <a:pt x="2294890" y="380618"/>
                  </a:lnTo>
                  <a:lnTo>
                    <a:pt x="2562098" y="380618"/>
                  </a:lnTo>
                  <a:lnTo>
                    <a:pt x="2606071" y="385683"/>
                  </a:lnTo>
                  <a:lnTo>
                    <a:pt x="2646436" y="400109"/>
                  </a:lnTo>
                  <a:lnTo>
                    <a:pt x="2682043" y="422746"/>
                  </a:lnTo>
                  <a:lnTo>
                    <a:pt x="2711740" y="452443"/>
                  </a:lnTo>
                  <a:lnTo>
                    <a:pt x="2734377" y="488050"/>
                  </a:lnTo>
                  <a:lnTo>
                    <a:pt x="2748803" y="528415"/>
                  </a:lnTo>
                  <a:lnTo>
                    <a:pt x="2753868" y="572388"/>
                  </a:lnTo>
                  <a:lnTo>
                    <a:pt x="5247259" y="0"/>
                  </a:lnTo>
                  <a:lnTo>
                    <a:pt x="2753868" y="860044"/>
                  </a:lnTo>
                  <a:lnTo>
                    <a:pt x="2753868" y="1339469"/>
                  </a:lnTo>
                  <a:lnTo>
                    <a:pt x="2748803" y="1383442"/>
                  </a:lnTo>
                  <a:lnTo>
                    <a:pt x="2734377" y="1423807"/>
                  </a:lnTo>
                  <a:lnTo>
                    <a:pt x="2711740" y="1459414"/>
                  </a:lnTo>
                  <a:lnTo>
                    <a:pt x="2682043" y="1489111"/>
                  </a:lnTo>
                  <a:lnTo>
                    <a:pt x="2646436" y="1511748"/>
                  </a:lnTo>
                  <a:lnTo>
                    <a:pt x="2606071" y="1526174"/>
                  </a:lnTo>
                  <a:lnTo>
                    <a:pt x="2562098" y="1531239"/>
                  </a:lnTo>
                  <a:lnTo>
                    <a:pt x="2294890" y="1531239"/>
                  </a:lnTo>
                  <a:lnTo>
                    <a:pt x="1606423" y="1531239"/>
                  </a:lnTo>
                  <a:lnTo>
                    <a:pt x="191769" y="1531239"/>
                  </a:lnTo>
                  <a:lnTo>
                    <a:pt x="147800" y="1526174"/>
                  </a:lnTo>
                  <a:lnTo>
                    <a:pt x="107437" y="1511748"/>
                  </a:lnTo>
                  <a:lnTo>
                    <a:pt x="71830" y="1489111"/>
                  </a:lnTo>
                  <a:lnTo>
                    <a:pt x="42131" y="1459414"/>
                  </a:lnTo>
                  <a:lnTo>
                    <a:pt x="19492" y="1423807"/>
                  </a:lnTo>
                  <a:lnTo>
                    <a:pt x="5065" y="1383442"/>
                  </a:lnTo>
                  <a:lnTo>
                    <a:pt x="0" y="1339469"/>
                  </a:lnTo>
                  <a:lnTo>
                    <a:pt x="0" y="860044"/>
                  </a:lnTo>
                  <a:lnTo>
                    <a:pt x="0" y="572388"/>
                  </a:lnTo>
                  <a:close/>
                </a:path>
              </a:pathLst>
            </a:custGeom>
            <a:ln w="12700">
              <a:solidFill>
                <a:srgbClr val="958B8B"/>
              </a:solidFill>
            </a:ln>
          </p:spPr>
          <p:txBody>
            <a:bodyPr wrap="square" lIns="0" tIns="0" rIns="0" bIns="0" rtlCol="0"/>
            <a:lstStyle/>
            <a:p>
              <a:endParaRPr/>
            </a:p>
          </p:txBody>
        </p:sp>
      </p:grpSp>
      <p:sp>
        <p:nvSpPr>
          <p:cNvPr id="13" name="object 13"/>
          <p:cNvSpPr txBox="1"/>
          <p:nvPr/>
        </p:nvSpPr>
        <p:spPr>
          <a:xfrm>
            <a:off x="751903" y="3831141"/>
            <a:ext cx="2456815" cy="1123315"/>
          </a:xfrm>
          <a:prstGeom prst="rect">
            <a:avLst/>
          </a:prstGeom>
        </p:spPr>
        <p:txBody>
          <a:bodyPr vert="horz" wrap="square" lIns="0" tIns="12700" rIns="0" bIns="0" rtlCol="0">
            <a:spAutoFit/>
          </a:bodyPr>
          <a:lstStyle/>
          <a:p>
            <a:pPr marL="12700" marR="5080" algn="ctr">
              <a:lnSpc>
                <a:spcPct val="100000"/>
              </a:lnSpc>
              <a:spcBef>
                <a:spcPts val="100"/>
              </a:spcBef>
            </a:pPr>
            <a:r>
              <a:rPr sz="1800">
                <a:solidFill>
                  <a:srgbClr val="315D71"/>
                </a:solidFill>
                <a:latin typeface="Calibri"/>
                <a:cs typeface="Calibri"/>
              </a:rPr>
              <a:t>Indio</a:t>
            </a:r>
            <a:r>
              <a:rPr sz="1800" spc="-70">
                <a:solidFill>
                  <a:srgbClr val="315D71"/>
                </a:solidFill>
                <a:latin typeface="Calibri"/>
                <a:cs typeface="Calibri"/>
              </a:rPr>
              <a:t> </a:t>
            </a:r>
            <a:r>
              <a:rPr sz="1800">
                <a:solidFill>
                  <a:srgbClr val="315D71"/>
                </a:solidFill>
                <a:latin typeface="Calibri"/>
                <a:cs typeface="Calibri"/>
              </a:rPr>
              <a:t>Subbasin</a:t>
            </a:r>
            <a:r>
              <a:rPr sz="1800" spc="-75">
                <a:solidFill>
                  <a:srgbClr val="315D71"/>
                </a:solidFill>
                <a:latin typeface="Calibri"/>
                <a:cs typeface="Calibri"/>
              </a:rPr>
              <a:t> </a:t>
            </a:r>
            <a:r>
              <a:rPr sz="1800" spc="-10">
                <a:solidFill>
                  <a:srgbClr val="315D71"/>
                </a:solidFill>
                <a:latin typeface="Calibri"/>
                <a:cs typeface="Calibri"/>
              </a:rPr>
              <a:t>designated </a:t>
            </a:r>
            <a:r>
              <a:rPr sz="1800">
                <a:solidFill>
                  <a:srgbClr val="315D71"/>
                </a:solidFill>
                <a:latin typeface="Calibri"/>
                <a:cs typeface="Calibri"/>
              </a:rPr>
              <a:t>as</a:t>
            </a:r>
            <a:r>
              <a:rPr sz="1800" spc="-45">
                <a:solidFill>
                  <a:srgbClr val="315D71"/>
                </a:solidFill>
                <a:latin typeface="Calibri"/>
                <a:cs typeface="Calibri"/>
              </a:rPr>
              <a:t> </a:t>
            </a:r>
            <a:r>
              <a:rPr sz="1800">
                <a:solidFill>
                  <a:srgbClr val="315D71"/>
                </a:solidFill>
                <a:latin typeface="Calibri"/>
                <a:cs typeface="Calibri"/>
              </a:rPr>
              <a:t>medium</a:t>
            </a:r>
            <a:r>
              <a:rPr sz="1800" spc="-25">
                <a:solidFill>
                  <a:srgbClr val="315D71"/>
                </a:solidFill>
                <a:latin typeface="Calibri"/>
                <a:cs typeface="Calibri"/>
              </a:rPr>
              <a:t> </a:t>
            </a:r>
            <a:r>
              <a:rPr sz="1800" spc="-10">
                <a:solidFill>
                  <a:srgbClr val="315D71"/>
                </a:solidFill>
                <a:latin typeface="Calibri"/>
                <a:cs typeface="Calibri"/>
              </a:rPr>
              <a:t>priority; </a:t>
            </a:r>
            <a:r>
              <a:rPr sz="1800">
                <a:solidFill>
                  <a:srgbClr val="315D71"/>
                </a:solidFill>
                <a:latin typeface="Calibri"/>
                <a:cs typeface="Calibri"/>
              </a:rPr>
              <a:t>Alternative</a:t>
            </a:r>
            <a:r>
              <a:rPr sz="1800" spc="-60">
                <a:solidFill>
                  <a:srgbClr val="315D71"/>
                </a:solidFill>
                <a:latin typeface="Calibri"/>
                <a:cs typeface="Calibri"/>
              </a:rPr>
              <a:t> </a:t>
            </a:r>
            <a:r>
              <a:rPr sz="1800">
                <a:solidFill>
                  <a:srgbClr val="315D71"/>
                </a:solidFill>
                <a:latin typeface="Calibri"/>
                <a:cs typeface="Calibri"/>
              </a:rPr>
              <a:t>Plan</a:t>
            </a:r>
            <a:r>
              <a:rPr sz="1800" spc="-60">
                <a:solidFill>
                  <a:srgbClr val="315D71"/>
                </a:solidFill>
                <a:latin typeface="Calibri"/>
                <a:cs typeface="Calibri"/>
              </a:rPr>
              <a:t> </a:t>
            </a:r>
            <a:r>
              <a:rPr sz="1800" spc="-10">
                <a:solidFill>
                  <a:srgbClr val="315D71"/>
                </a:solidFill>
                <a:latin typeface="Calibri"/>
                <a:cs typeface="Calibri"/>
              </a:rPr>
              <a:t>being updated</a:t>
            </a:r>
            <a:endParaRPr sz="1800">
              <a:latin typeface="Calibri"/>
              <a:cs typeface="Calibri"/>
            </a:endParaRPr>
          </a:p>
        </p:txBody>
      </p:sp>
      <p:grpSp>
        <p:nvGrpSpPr>
          <p:cNvPr id="14" name="object 14"/>
          <p:cNvGrpSpPr/>
          <p:nvPr/>
        </p:nvGrpSpPr>
        <p:grpSpPr>
          <a:xfrm>
            <a:off x="324993" y="1918334"/>
            <a:ext cx="3122169" cy="1410834"/>
            <a:chOff x="125856" y="1575942"/>
            <a:chExt cx="2998470" cy="1163320"/>
          </a:xfrm>
        </p:grpSpPr>
        <p:sp>
          <p:nvSpPr>
            <p:cNvPr id="15" name="object 15"/>
            <p:cNvSpPr/>
            <p:nvPr/>
          </p:nvSpPr>
          <p:spPr>
            <a:xfrm>
              <a:off x="132206" y="1582292"/>
              <a:ext cx="2985770" cy="1150620"/>
            </a:xfrm>
            <a:custGeom>
              <a:avLst/>
              <a:gdLst/>
              <a:ahLst/>
              <a:cxnLst/>
              <a:rect l="l" t="t" r="r" b="b"/>
              <a:pathLst>
                <a:path w="2985770" h="1150620">
                  <a:moveTo>
                    <a:pt x="2199386" y="0"/>
                  </a:moveTo>
                  <a:lnTo>
                    <a:pt x="191770" y="0"/>
                  </a:lnTo>
                  <a:lnTo>
                    <a:pt x="147800" y="5064"/>
                  </a:lnTo>
                  <a:lnTo>
                    <a:pt x="107437" y="19490"/>
                  </a:lnTo>
                  <a:lnTo>
                    <a:pt x="71830" y="42127"/>
                  </a:lnTo>
                  <a:lnTo>
                    <a:pt x="42131" y="71824"/>
                  </a:lnTo>
                  <a:lnTo>
                    <a:pt x="19492" y="107431"/>
                  </a:lnTo>
                  <a:lnTo>
                    <a:pt x="5065" y="147796"/>
                  </a:lnTo>
                  <a:lnTo>
                    <a:pt x="0" y="191770"/>
                  </a:lnTo>
                  <a:lnTo>
                    <a:pt x="0" y="958850"/>
                  </a:lnTo>
                  <a:lnTo>
                    <a:pt x="5065" y="1002823"/>
                  </a:lnTo>
                  <a:lnTo>
                    <a:pt x="19492" y="1043188"/>
                  </a:lnTo>
                  <a:lnTo>
                    <a:pt x="42131" y="1078795"/>
                  </a:lnTo>
                  <a:lnTo>
                    <a:pt x="71830" y="1108492"/>
                  </a:lnTo>
                  <a:lnTo>
                    <a:pt x="107437" y="1131129"/>
                  </a:lnTo>
                  <a:lnTo>
                    <a:pt x="147800" y="1145555"/>
                  </a:lnTo>
                  <a:lnTo>
                    <a:pt x="191770" y="1150620"/>
                  </a:lnTo>
                  <a:lnTo>
                    <a:pt x="2199386" y="1150620"/>
                  </a:lnTo>
                  <a:lnTo>
                    <a:pt x="2243359" y="1145555"/>
                  </a:lnTo>
                  <a:lnTo>
                    <a:pt x="2283724" y="1131129"/>
                  </a:lnTo>
                  <a:lnTo>
                    <a:pt x="2319331" y="1108492"/>
                  </a:lnTo>
                  <a:lnTo>
                    <a:pt x="2349028" y="1078795"/>
                  </a:lnTo>
                  <a:lnTo>
                    <a:pt x="2371665" y="1043188"/>
                  </a:lnTo>
                  <a:lnTo>
                    <a:pt x="2386091" y="1002823"/>
                  </a:lnTo>
                  <a:lnTo>
                    <a:pt x="2391156" y="958850"/>
                  </a:lnTo>
                  <a:lnTo>
                    <a:pt x="2391156" y="479425"/>
                  </a:lnTo>
                  <a:lnTo>
                    <a:pt x="2851404" y="479425"/>
                  </a:lnTo>
                  <a:lnTo>
                    <a:pt x="2391156" y="191770"/>
                  </a:lnTo>
                  <a:lnTo>
                    <a:pt x="2386091" y="147796"/>
                  </a:lnTo>
                  <a:lnTo>
                    <a:pt x="2371665" y="107431"/>
                  </a:lnTo>
                  <a:lnTo>
                    <a:pt x="2349028" y="71824"/>
                  </a:lnTo>
                  <a:lnTo>
                    <a:pt x="2319331" y="42127"/>
                  </a:lnTo>
                  <a:lnTo>
                    <a:pt x="2283724" y="19490"/>
                  </a:lnTo>
                  <a:lnTo>
                    <a:pt x="2243359" y="5064"/>
                  </a:lnTo>
                  <a:lnTo>
                    <a:pt x="2199386" y="0"/>
                  </a:lnTo>
                  <a:close/>
                </a:path>
                <a:path w="2985770" h="1150620">
                  <a:moveTo>
                    <a:pt x="2851404" y="479425"/>
                  </a:moveTo>
                  <a:lnTo>
                    <a:pt x="2391156" y="479425"/>
                  </a:lnTo>
                  <a:lnTo>
                    <a:pt x="2985516" y="563245"/>
                  </a:lnTo>
                  <a:lnTo>
                    <a:pt x="2851404" y="479425"/>
                  </a:lnTo>
                  <a:close/>
                </a:path>
              </a:pathLst>
            </a:custGeom>
            <a:solidFill>
              <a:srgbClr val="FFFFFF"/>
            </a:solidFill>
          </p:spPr>
          <p:txBody>
            <a:bodyPr wrap="square" lIns="0" tIns="0" rIns="0" bIns="0" rtlCol="0"/>
            <a:lstStyle/>
            <a:p>
              <a:endParaRPr/>
            </a:p>
          </p:txBody>
        </p:sp>
        <p:sp>
          <p:nvSpPr>
            <p:cNvPr id="16" name="object 16"/>
            <p:cNvSpPr/>
            <p:nvPr/>
          </p:nvSpPr>
          <p:spPr>
            <a:xfrm>
              <a:off x="132206" y="1582292"/>
              <a:ext cx="2985770" cy="1150620"/>
            </a:xfrm>
            <a:custGeom>
              <a:avLst/>
              <a:gdLst/>
              <a:ahLst/>
              <a:cxnLst/>
              <a:rect l="l" t="t" r="r" b="b"/>
              <a:pathLst>
                <a:path w="2985770" h="1150620">
                  <a:moveTo>
                    <a:pt x="0" y="191770"/>
                  </a:moveTo>
                  <a:lnTo>
                    <a:pt x="5065" y="147796"/>
                  </a:lnTo>
                  <a:lnTo>
                    <a:pt x="19492" y="107431"/>
                  </a:lnTo>
                  <a:lnTo>
                    <a:pt x="42131" y="71824"/>
                  </a:lnTo>
                  <a:lnTo>
                    <a:pt x="71830" y="42127"/>
                  </a:lnTo>
                  <a:lnTo>
                    <a:pt x="107437" y="19490"/>
                  </a:lnTo>
                  <a:lnTo>
                    <a:pt x="147800" y="5064"/>
                  </a:lnTo>
                  <a:lnTo>
                    <a:pt x="191770" y="0"/>
                  </a:lnTo>
                  <a:lnTo>
                    <a:pt x="1394841" y="0"/>
                  </a:lnTo>
                  <a:lnTo>
                    <a:pt x="1992630" y="0"/>
                  </a:lnTo>
                  <a:lnTo>
                    <a:pt x="2199386" y="0"/>
                  </a:lnTo>
                  <a:lnTo>
                    <a:pt x="2243359" y="5064"/>
                  </a:lnTo>
                  <a:lnTo>
                    <a:pt x="2283724" y="19490"/>
                  </a:lnTo>
                  <a:lnTo>
                    <a:pt x="2319331" y="42127"/>
                  </a:lnTo>
                  <a:lnTo>
                    <a:pt x="2349028" y="71824"/>
                  </a:lnTo>
                  <a:lnTo>
                    <a:pt x="2371665" y="107431"/>
                  </a:lnTo>
                  <a:lnTo>
                    <a:pt x="2386091" y="147796"/>
                  </a:lnTo>
                  <a:lnTo>
                    <a:pt x="2391156" y="191770"/>
                  </a:lnTo>
                  <a:lnTo>
                    <a:pt x="2985516" y="563245"/>
                  </a:lnTo>
                  <a:lnTo>
                    <a:pt x="2391156" y="479425"/>
                  </a:lnTo>
                  <a:lnTo>
                    <a:pt x="2391156" y="958850"/>
                  </a:lnTo>
                  <a:lnTo>
                    <a:pt x="2386091" y="1002823"/>
                  </a:lnTo>
                  <a:lnTo>
                    <a:pt x="2371665" y="1043188"/>
                  </a:lnTo>
                  <a:lnTo>
                    <a:pt x="2349028" y="1078795"/>
                  </a:lnTo>
                  <a:lnTo>
                    <a:pt x="2319331" y="1108492"/>
                  </a:lnTo>
                  <a:lnTo>
                    <a:pt x="2283724" y="1131129"/>
                  </a:lnTo>
                  <a:lnTo>
                    <a:pt x="2243359" y="1145555"/>
                  </a:lnTo>
                  <a:lnTo>
                    <a:pt x="2199386" y="1150620"/>
                  </a:lnTo>
                  <a:lnTo>
                    <a:pt x="1992630" y="1150620"/>
                  </a:lnTo>
                  <a:lnTo>
                    <a:pt x="1394841" y="1150620"/>
                  </a:lnTo>
                  <a:lnTo>
                    <a:pt x="191770" y="1150620"/>
                  </a:lnTo>
                  <a:lnTo>
                    <a:pt x="147800" y="1145555"/>
                  </a:lnTo>
                  <a:lnTo>
                    <a:pt x="107437" y="1131129"/>
                  </a:lnTo>
                  <a:lnTo>
                    <a:pt x="71830" y="1108492"/>
                  </a:lnTo>
                  <a:lnTo>
                    <a:pt x="42131" y="1078795"/>
                  </a:lnTo>
                  <a:lnTo>
                    <a:pt x="19492" y="1043188"/>
                  </a:lnTo>
                  <a:lnTo>
                    <a:pt x="5065" y="1002823"/>
                  </a:lnTo>
                  <a:lnTo>
                    <a:pt x="0" y="958850"/>
                  </a:lnTo>
                  <a:lnTo>
                    <a:pt x="0" y="479425"/>
                  </a:lnTo>
                  <a:lnTo>
                    <a:pt x="0" y="191770"/>
                  </a:lnTo>
                  <a:close/>
                </a:path>
              </a:pathLst>
            </a:custGeom>
            <a:ln w="12700">
              <a:solidFill>
                <a:srgbClr val="958B8B"/>
              </a:solidFill>
            </a:ln>
          </p:spPr>
          <p:txBody>
            <a:bodyPr wrap="square" lIns="0" tIns="0" rIns="0" bIns="0" rtlCol="0"/>
            <a:lstStyle/>
            <a:p>
              <a:endParaRPr/>
            </a:p>
          </p:txBody>
        </p:sp>
      </p:grpSp>
      <p:sp>
        <p:nvSpPr>
          <p:cNvPr id="17" name="object 17"/>
          <p:cNvSpPr txBox="1"/>
          <p:nvPr/>
        </p:nvSpPr>
        <p:spPr>
          <a:xfrm>
            <a:off x="598360" y="1931349"/>
            <a:ext cx="1933575" cy="1397819"/>
          </a:xfrm>
          <a:prstGeom prst="rect">
            <a:avLst/>
          </a:prstGeom>
        </p:spPr>
        <p:txBody>
          <a:bodyPr vert="horz" wrap="square" lIns="0" tIns="12700" rIns="0" bIns="0" rtlCol="0">
            <a:spAutoFit/>
          </a:bodyPr>
          <a:lstStyle/>
          <a:p>
            <a:pPr marL="12065" marR="5080" algn="ctr">
              <a:lnSpc>
                <a:spcPct val="100000"/>
              </a:lnSpc>
              <a:spcBef>
                <a:spcPts val="100"/>
              </a:spcBef>
            </a:pPr>
            <a:r>
              <a:rPr sz="1800">
                <a:solidFill>
                  <a:srgbClr val="315D71"/>
                </a:solidFill>
                <a:latin typeface="Calibri"/>
                <a:cs typeface="Calibri"/>
              </a:rPr>
              <a:t>San</a:t>
            </a:r>
            <a:r>
              <a:rPr sz="1800" spc="-70">
                <a:solidFill>
                  <a:srgbClr val="315D71"/>
                </a:solidFill>
                <a:latin typeface="Calibri"/>
                <a:cs typeface="Calibri"/>
              </a:rPr>
              <a:t> </a:t>
            </a:r>
            <a:r>
              <a:rPr sz="1800">
                <a:solidFill>
                  <a:srgbClr val="315D71"/>
                </a:solidFill>
                <a:latin typeface="Calibri"/>
                <a:cs typeface="Calibri"/>
              </a:rPr>
              <a:t>Gorgonio</a:t>
            </a:r>
            <a:r>
              <a:rPr sz="1800" spc="-55">
                <a:solidFill>
                  <a:srgbClr val="315D71"/>
                </a:solidFill>
                <a:latin typeface="Calibri"/>
                <a:cs typeface="Calibri"/>
              </a:rPr>
              <a:t> </a:t>
            </a:r>
            <a:r>
              <a:rPr sz="1800" spc="-20">
                <a:solidFill>
                  <a:srgbClr val="315D71"/>
                </a:solidFill>
                <a:latin typeface="Calibri"/>
                <a:cs typeface="Calibri"/>
              </a:rPr>
              <a:t>Pass </a:t>
            </a:r>
            <a:r>
              <a:rPr sz="1800">
                <a:solidFill>
                  <a:srgbClr val="315D71"/>
                </a:solidFill>
                <a:latin typeface="Calibri"/>
                <a:cs typeface="Calibri"/>
              </a:rPr>
              <a:t>Subbasin</a:t>
            </a:r>
            <a:r>
              <a:rPr sz="1800" spc="-95">
                <a:solidFill>
                  <a:srgbClr val="315D71"/>
                </a:solidFill>
                <a:latin typeface="Calibri"/>
                <a:cs typeface="Calibri"/>
              </a:rPr>
              <a:t> </a:t>
            </a:r>
            <a:r>
              <a:rPr sz="1800" spc="-10">
                <a:solidFill>
                  <a:srgbClr val="315D71"/>
                </a:solidFill>
                <a:latin typeface="Calibri"/>
                <a:cs typeface="Calibri"/>
              </a:rPr>
              <a:t>designated </a:t>
            </a:r>
            <a:r>
              <a:rPr sz="1800">
                <a:solidFill>
                  <a:srgbClr val="315D71"/>
                </a:solidFill>
                <a:latin typeface="Calibri"/>
                <a:cs typeface="Calibri"/>
              </a:rPr>
              <a:t>as</a:t>
            </a:r>
            <a:r>
              <a:rPr sz="1800" spc="-45">
                <a:solidFill>
                  <a:srgbClr val="315D71"/>
                </a:solidFill>
                <a:latin typeface="Calibri"/>
                <a:cs typeface="Calibri"/>
              </a:rPr>
              <a:t> </a:t>
            </a:r>
            <a:r>
              <a:rPr sz="1800">
                <a:solidFill>
                  <a:srgbClr val="315D71"/>
                </a:solidFill>
                <a:latin typeface="Calibri"/>
                <a:cs typeface="Calibri"/>
              </a:rPr>
              <a:t>medium</a:t>
            </a:r>
            <a:r>
              <a:rPr sz="1800" spc="-25">
                <a:solidFill>
                  <a:srgbClr val="315D71"/>
                </a:solidFill>
                <a:latin typeface="Calibri"/>
                <a:cs typeface="Calibri"/>
              </a:rPr>
              <a:t> </a:t>
            </a:r>
            <a:r>
              <a:rPr sz="1800" spc="-10">
                <a:solidFill>
                  <a:srgbClr val="315D71"/>
                </a:solidFill>
                <a:latin typeface="Calibri"/>
                <a:cs typeface="Calibri"/>
              </a:rPr>
              <a:t>priority; </a:t>
            </a:r>
            <a:r>
              <a:rPr lang="en-US" sz="1800">
                <a:solidFill>
                  <a:srgbClr val="315D71"/>
                </a:solidFill>
                <a:latin typeface="Calibri"/>
                <a:cs typeface="Calibri"/>
              </a:rPr>
              <a:t>Periodic Evaluation is underway</a:t>
            </a:r>
            <a:endParaRPr sz="1800">
              <a:latin typeface="Calibri"/>
              <a:cs typeface="Calibri"/>
            </a:endParaRPr>
          </a:p>
        </p:txBody>
      </p:sp>
      <p:grpSp>
        <p:nvGrpSpPr>
          <p:cNvPr id="18" name="object 18"/>
          <p:cNvGrpSpPr/>
          <p:nvPr/>
        </p:nvGrpSpPr>
        <p:grpSpPr>
          <a:xfrm>
            <a:off x="5340350" y="1044066"/>
            <a:ext cx="4020185" cy="1137285"/>
            <a:chOff x="5340350" y="1044066"/>
            <a:chExt cx="4020185" cy="1137285"/>
          </a:xfrm>
        </p:grpSpPr>
        <p:sp>
          <p:nvSpPr>
            <p:cNvPr id="19" name="object 19"/>
            <p:cNvSpPr/>
            <p:nvPr/>
          </p:nvSpPr>
          <p:spPr>
            <a:xfrm>
              <a:off x="5346700" y="1050416"/>
              <a:ext cx="4007485" cy="1124585"/>
            </a:xfrm>
            <a:custGeom>
              <a:avLst/>
              <a:gdLst/>
              <a:ahLst/>
              <a:cxnLst/>
              <a:rect l="l" t="t" r="r" b="b"/>
              <a:pathLst>
                <a:path w="4007484" h="1124585">
                  <a:moveTo>
                    <a:pt x="3854830" y="0"/>
                  </a:moveTo>
                  <a:lnTo>
                    <a:pt x="1836293" y="0"/>
                  </a:lnTo>
                  <a:lnTo>
                    <a:pt x="1788110" y="7766"/>
                  </a:lnTo>
                  <a:lnTo>
                    <a:pt x="1746273" y="29394"/>
                  </a:lnTo>
                  <a:lnTo>
                    <a:pt x="1713287" y="62380"/>
                  </a:lnTo>
                  <a:lnTo>
                    <a:pt x="1691659" y="104217"/>
                  </a:lnTo>
                  <a:lnTo>
                    <a:pt x="1683893" y="152400"/>
                  </a:lnTo>
                  <a:lnTo>
                    <a:pt x="1683893" y="533400"/>
                  </a:lnTo>
                  <a:lnTo>
                    <a:pt x="0" y="1124077"/>
                  </a:lnTo>
                  <a:lnTo>
                    <a:pt x="1683893" y="762000"/>
                  </a:lnTo>
                  <a:lnTo>
                    <a:pt x="4007230" y="762000"/>
                  </a:lnTo>
                  <a:lnTo>
                    <a:pt x="4007230" y="152400"/>
                  </a:lnTo>
                  <a:lnTo>
                    <a:pt x="3999464" y="104217"/>
                  </a:lnTo>
                  <a:lnTo>
                    <a:pt x="3977836" y="62380"/>
                  </a:lnTo>
                  <a:lnTo>
                    <a:pt x="3944850" y="29394"/>
                  </a:lnTo>
                  <a:lnTo>
                    <a:pt x="3903013" y="7766"/>
                  </a:lnTo>
                  <a:lnTo>
                    <a:pt x="3854830" y="0"/>
                  </a:lnTo>
                  <a:close/>
                </a:path>
                <a:path w="4007484" h="1124585">
                  <a:moveTo>
                    <a:pt x="4007230" y="762000"/>
                  </a:moveTo>
                  <a:lnTo>
                    <a:pt x="1683893" y="762000"/>
                  </a:lnTo>
                  <a:lnTo>
                    <a:pt x="1691659" y="810182"/>
                  </a:lnTo>
                  <a:lnTo>
                    <a:pt x="1713287" y="852019"/>
                  </a:lnTo>
                  <a:lnTo>
                    <a:pt x="1746273" y="885005"/>
                  </a:lnTo>
                  <a:lnTo>
                    <a:pt x="1788110" y="906633"/>
                  </a:lnTo>
                  <a:lnTo>
                    <a:pt x="1836293" y="914400"/>
                  </a:lnTo>
                  <a:lnTo>
                    <a:pt x="3854830" y="914400"/>
                  </a:lnTo>
                  <a:lnTo>
                    <a:pt x="3903013" y="906633"/>
                  </a:lnTo>
                  <a:lnTo>
                    <a:pt x="3944850" y="885005"/>
                  </a:lnTo>
                  <a:lnTo>
                    <a:pt x="3977836" y="852019"/>
                  </a:lnTo>
                  <a:lnTo>
                    <a:pt x="3999464" y="810182"/>
                  </a:lnTo>
                  <a:lnTo>
                    <a:pt x="4007230" y="762000"/>
                  </a:lnTo>
                  <a:close/>
                </a:path>
              </a:pathLst>
            </a:custGeom>
            <a:solidFill>
              <a:srgbClr val="FFFFFF"/>
            </a:solidFill>
          </p:spPr>
          <p:txBody>
            <a:bodyPr wrap="square" lIns="0" tIns="0" rIns="0" bIns="0" rtlCol="0"/>
            <a:lstStyle/>
            <a:p>
              <a:endParaRPr/>
            </a:p>
          </p:txBody>
        </p:sp>
        <p:sp>
          <p:nvSpPr>
            <p:cNvPr id="20" name="object 20"/>
            <p:cNvSpPr/>
            <p:nvPr/>
          </p:nvSpPr>
          <p:spPr>
            <a:xfrm>
              <a:off x="5346700" y="1050416"/>
              <a:ext cx="4007485" cy="1124585"/>
            </a:xfrm>
            <a:custGeom>
              <a:avLst/>
              <a:gdLst/>
              <a:ahLst/>
              <a:cxnLst/>
              <a:rect l="l" t="t" r="r" b="b"/>
              <a:pathLst>
                <a:path w="4007484" h="1124585">
                  <a:moveTo>
                    <a:pt x="1683893" y="152400"/>
                  </a:moveTo>
                  <a:lnTo>
                    <a:pt x="1691659" y="104217"/>
                  </a:lnTo>
                  <a:lnTo>
                    <a:pt x="1713287" y="62380"/>
                  </a:lnTo>
                  <a:lnTo>
                    <a:pt x="1746273" y="29394"/>
                  </a:lnTo>
                  <a:lnTo>
                    <a:pt x="1788110" y="7766"/>
                  </a:lnTo>
                  <a:lnTo>
                    <a:pt x="1836293" y="0"/>
                  </a:lnTo>
                  <a:lnTo>
                    <a:pt x="2071116" y="0"/>
                  </a:lnTo>
                  <a:lnTo>
                    <a:pt x="2651886" y="0"/>
                  </a:lnTo>
                  <a:lnTo>
                    <a:pt x="3854830" y="0"/>
                  </a:lnTo>
                  <a:lnTo>
                    <a:pt x="3903013" y="7766"/>
                  </a:lnTo>
                  <a:lnTo>
                    <a:pt x="3944850" y="29394"/>
                  </a:lnTo>
                  <a:lnTo>
                    <a:pt x="3977836" y="62380"/>
                  </a:lnTo>
                  <a:lnTo>
                    <a:pt x="3999464" y="104217"/>
                  </a:lnTo>
                  <a:lnTo>
                    <a:pt x="4007230" y="152400"/>
                  </a:lnTo>
                  <a:lnTo>
                    <a:pt x="4007230" y="533400"/>
                  </a:lnTo>
                  <a:lnTo>
                    <a:pt x="4007230" y="762000"/>
                  </a:lnTo>
                  <a:lnTo>
                    <a:pt x="3999464" y="810182"/>
                  </a:lnTo>
                  <a:lnTo>
                    <a:pt x="3977836" y="852019"/>
                  </a:lnTo>
                  <a:lnTo>
                    <a:pt x="3944850" y="885005"/>
                  </a:lnTo>
                  <a:lnTo>
                    <a:pt x="3903013" y="906633"/>
                  </a:lnTo>
                  <a:lnTo>
                    <a:pt x="3854830" y="914400"/>
                  </a:lnTo>
                  <a:lnTo>
                    <a:pt x="2651886" y="914400"/>
                  </a:lnTo>
                  <a:lnTo>
                    <a:pt x="2071116" y="914400"/>
                  </a:lnTo>
                  <a:lnTo>
                    <a:pt x="1836293" y="914400"/>
                  </a:lnTo>
                  <a:lnTo>
                    <a:pt x="1788110" y="906633"/>
                  </a:lnTo>
                  <a:lnTo>
                    <a:pt x="1746273" y="885005"/>
                  </a:lnTo>
                  <a:lnTo>
                    <a:pt x="1713287" y="852019"/>
                  </a:lnTo>
                  <a:lnTo>
                    <a:pt x="1691659" y="810182"/>
                  </a:lnTo>
                  <a:lnTo>
                    <a:pt x="1683893" y="762000"/>
                  </a:lnTo>
                  <a:lnTo>
                    <a:pt x="0" y="1124077"/>
                  </a:lnTo>
                  <a:lnTo>
                    <a:pt x="1683893" y="533400"/>
                  </a:lnTo>
                  <a:lnTo>
                    <a:pt x="1683893" y="152400"/>
                  </a:lnTo>
                  <a:close/>
                </a:path>
              </a:pathLst>
            </a:custGeom>
            <a:ln w="12700">
              <a:solidFill>
                <a:srgbClr val="958B8B"/>
              </a:solidFill>
            </a:ln>
          </p:spPr>
          <p:txBody>
            <a:bodyPr wrap="square" lIns="0" tIns="0" rIns="0" bIns="0" rtlCol="0"/>
            <a:lstStyle/>
            <a:p>
              <a:endParaRPr/>
            </a:p>
          </p:txBody>
        </p:sp>
      </p:grpSp>
      <p:sp>
        <p:nvSpPr>
          <p:cNvPr id="21" name="object 21"/>
          <p:cNvSpPr txBox="1"/>
          <p:nvPr/>
        </p:nvSpPr>
        <p:spPr>
          <a:xfrm>
            <a:off x="7206233" y="1068323"/>
            <a:ext cx="1973580" cy="848994"/>
          </a:xfrm>
          <a:prstGeom prst="rect">
            <a:avLst/>
          </a:prstGeom>
        </p:spPr>
        <p:txBody>
          <a:bodyPr vert="horz" wrap="square" lIns="0" tIns="12700" rIns="0" bIns="0" rtlCol="0">
            <a:spAutoFit/>
          </a:bodyPr>
          <a:lstStyle/>
          <a:p>
            <a:pPr marL="12700" marR="5080" algn="ctr">
              <a:lnSpc>
                <a:spcPct val="100000"/>
              </a:lnSpc>
              <a:spcBef>
                <a:spcPts val="100"/>
              </a:spcBef>
            </a:pPr>
            <a:r>
              <a:rPr sz="1800" b="1">
                <a:solidFill>
                  <a:srgbClr val="315D71"/>
                </a:solidFill>
                <a:latin typeface="Calibri"/>
                <a:cs typeface="Calibri"/>
              </a:rPr>
              <a:t>Mission</a:t>
            </a:r>
            <a:r>
              <a:rPr sz="1800" b="1" spc="-40">
                <a:solidFill>
                  <a:srgbClr val="315D71"/>
                </a:solidFill>
                <a:latin typeface="Calibri"/>
                <a:cs typeface="Calibri"/>
              </a:rPr>
              <a:t> </a:t>
            </a:r>
            <a:r>
              <a:rPr sz="1800" b="1" spc="-20">
                <a:solidFill>
                  <a:srgbClr val="315D71"/>
                </a:solidFill>
                <a:latin typeface="Calibri"/>
                <a:cs typeface="Calibri"/>
              </a:rPr>
              <a:t>Creek </a:t>
            </a:r>
            <a:r>
              <a:rPr sz="1800" b="1">
                <a:solidFill>
                  <a:srgbClr val="315D71"/>
                </a:solidFill>
                <a:latin typeface="Calibri"/>
                <a:cs typeface="Calibri"/>
              </a:rPr>
              <a:t>Subbasin</a:t>
            </a:r>
            <a:r>
              <a:rPr sz="1800" b="1" spc="-15">
                <a:solidFill>
                  <a:srgbClr val="315D71"/>
                </a:solidFill>
                <a:latin typeface="Calibri"/>
                <a:cs typeface="Calibri"/>
              </a:rPr>
              <a:t> </a:t>
            </a:r>
            <a:r>
              <a:rPr sz="1800" b="1" spc="-10">
                <a:solidFill>
                  <a:srgbClr val="315D71"/>
                </a:solidFill>
                <a:latin typeface="Calibri"/>
                <a:cs typeface="Calibri"/>
              </a:rPr>
              <a:t>designated </a:t>
            </a:r>
            <a:r>
              <a:rPr sz="1800" b="1">
                <a:solidFill>
                  <a:srgbClr val="315D71"/>
                </a:solidFill>
                <a:latin typeface="Calibri"/>
                <a:cs typeface="Calibri"/>
              </a:rPr>
              <a:t>as</a:t>
            </a:r>
            <a:r>
              <a:rPr sz="1800" b="1" spc="-25">
                <a:solidFill>
                  <a:srgbClr val="315D71"/>
                </a:solidFill>
                <a:latin typeface="Calibri"/>
                <a:cs typeface="Calibri"/>
              </a:rPr>
              <a:t> </a:t>
            </a:r>
            <a:r>
              <a:rPr sz="1800" b="1">
                <a:solidFill>
                  <a:srgbClr val="315D71"/>
                </a:solidFill>
                <a:latin typeface="Calibri"/>
                <a:cs typeface="Calibri"/>
              </a:rPr>
              <a:t>medium</a:t>
            </a:r>
            <a:r>
              <a:rPr sz="1800" b="1" spc="-35">
                <a:solidFill>
                  <a:srgbClr val="315D71"/>
                </a:solidFill>
                <a:latin typeface="Calibri"/>
                <a:cs typeface="Calibri"/>
              </a:rPr>
              <a:t> </a:t>
            </a:r>
            <a:r>
              <a:rPr sz="1800" b="1" spc="-10">
                <a:solidFill>
                  <a:srgbClr val="315D71"/>
                </a:solidFill>
                <a:latin typeface="Calibri"/>
                <a:cs typeface="Calibri"/>
              </a:rPr>
              <a:t>priority</a:t>
            </a:r>
            <a:endParaRPr sz="1800">
              <a:latin typeface="Calibri"/>
              <a:cs typeface="Calibri"/>
            </a:endParaRP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71</a:t>
            </a:fld>
            <a:endParaRPr spc="-25"/>
          </a:p>
        </p:txBody>
      </p:sp>
    </p:spTree>
  </p:cSld>
  <p:clrMapOvr>
    <a:masterClrMapping/>
  </p:clrMapOvr>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87"/>
            <a:ext cx="10357254" cy="6868557"/>
            <a:chOff x="0" y="0"/>
            <a:chExt cx="10351135" cy="6849109"/>
          </a:xfrm>
        </p:grpSpPr>
        <p:sp>
          <p:nvSpPr>
            <p:cNvPr id="3" name="object 3"/>
            <p:cNvSpPr/>
            <p:nvPr/>
          </p:nvSpPr>
          <p:spPr>
            <a:xfrm>
              <a:off x="0" y="914399"/>
              <a:ext cx="6880400" cy="5934710"/>
            </a:xfrm>
            <a:custGeom>
              <a:avLst/>
              <a:gdLst/>
              <a:ahLst/>
              <a:cxnLst/>
              <a:rect l="l" t="t" r="r" b="b"/>
              <a:pathLst>
                <a:path w="5935345" h="5934709">
                  <a:moveTo>
                    <a:pt x="5935218" y="0"/>
                  </a:moveTo>
                  <a:lnTo>
                    <a:pt x="0" y="0"/>
                  </a:lnTo>
                  <a:lnTo>
                    <a:pt x="0" y="5934456"/>
                  </a:lnTo>
                  <a:lnTo>
                    <a:pt x="5935218" y="5934456"/>
                  </a:lnTo>
                  <a:lnTo>
                    <a:pt x="5935218" y="0"/>
                  </a:lnTo>
                  <a:close/>
                </a:path>
              </a:pathLst>
            </a:custGeom>
            <a:solidFill>
              <a:srgbClr val="FFFFFF"/>
            </a:solidFill>
          </p:spPr>
          <p:txBody>
            <a:bodyPr wrap="square" lIns="0" tIns="0" rIns="0" bIns="0" rtlCol="0"/>
            <a:lstStyle/>
            <a:p>
              <a:endParaRPr/>
            </a:p>
          </p:txBody>
        </p:sp>
        <p:sp>
          <p:nvSpPr>
            <p:cNvPr id="4" name="object 4"/>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Recent</a:t>
            </a:r>
            <a:r>
              <a:rPr spc="-10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History</a:t>
            </a:r>
            <a:r>
              <a:rPr spc="-9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of</a:t>
            </a:r>
            <a:r>
              <a:rPr spc="-110">
                <a:latin typeface="Lucida Sans Unicode" panose="020B0602030504020204" pitchFamily="34" charset="0"/>
                <a:cs typeface="Lucida Sans Unicode" panose="020B0602030504020204" pitchFamily="34" charset="0"/>
              </a:rPr>
              <a:t> </a:t>
            </a:r>
            <a:r>
              <a:rPr spc="-20">
                <a:latin typeface="Lucida Sans Unicode" panose="020B0602030504020204" pitchFamily="34" charset="0"/>
                <a:cs typeface="Lucida Sans Unicode" panose="020B0602030504020204" pitchFamily="34" charset="0"/>
              </a:rPr>
              <a:t>Water</a:t>
            </a:r>
            <a:r>
              <a:rPr spc="-9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Management</a:t>
            </a:r>
          </a:p>
        </p:txBody>
      </p:sp>
      <p:sp>
        <p:nvSpPr>
          <p:cNvPr id="6" name="object 6"/>
          <p:cNvSpPr txBox="1"/>
          <p:nvPr/>
        </p:nvSpPr>
        <p:spPr>
          <a:xfrm>
            <a:off x="7379077" y="1739535"/>
            <a:ext cx="4372680" cy="3377078"/>
          </a:xfrm>
          <a:prstGeom prst="rect">
            <a:avLst/>
          </a:prstGeom>
        </p:spPr>
        <p:txBody>
          <a:bodyPr vert="horz" wrap="square" lIns="0" tIns="50165" rIns="0" bIns="0" rtlCol="0" anchor="t">
            <a:spAutoFit/>
          </a:bodyPr>
          <a:lstStyle/>
          <a:p>
            <a:pPr marL="241300" marR="376555" indent="-228600">
              <a:lnSpc>
                <a:spcPts val="2380"/>
              </a:lnSpc>
              <a:spcBef>
                <a:spcPts val="395"/>
              </a:spcBef>
              <a:buFont typeface="Arial"/>
              <a:buChar char="•"/>
              <a:tabLst>
                <a:tab pos="241300" algn="l"/>
              </a:tabLst>
            </a:pPr>
            <a:r>
              <a:rPr sz="2800">
                <a:latin typeface="Calibri"/>
                <a:cs typeface="Calibri"/>
              </a:rPr>
              <a:t>Managing</a:t>
            </a:r>
            <a:r>
              <a:rPr sz="2800" spc="-30">
                <a:latin typeface="Calibri"/>
                <a:cs typeface="Calibri"/>
              </a:rPr>
              <a:t> </a:t>
            </a:r>
            <a:r>
              <a:rPr sz="2800">
                <a:latin typeface="Calibri"/>
                <a:cs typeface="Calibri"/>
              </a:rPr>
              <a:t>a</a:t>
            </a:r>
            <a:r>
              <a:rPr sz="2800" spc="-10">
                <a:latin typeface="Calibri"/>
                <a:cs typeface="Calibri"/>
              </a:rPr>
              <a:t> groundwater</a:t>
            </a:r>
            <a:r>
              <a:rPr sz="2800" spc="-35">
                <a:latin typeface="Calibri"/>
                <a:cs typeface="Calibri"/>
              </a:rPr>
              <a:t> </a:t>
            </a:r>
            <a:r>
              <a:rPr sz="2800">
                <a:latin typeface="Calibri"/>
                <a:cs typeface="Calibri"/>
              </a:rPr>
              <a:t>basin</a:t>
            </a:r>
            <a:r>
              <a:rPr sz="2800" spc="-30">
                <a:latin typeface="Calibri"/>
                <a:cs typeface="Calibri"/>
              </a:rPr>
              <a:t> </a:t>
            </a:r>
            <a:r>
              <a:rPr sz="2800">
                <a:latin typeface="Calibri"/>
                <a:cs typeface="Calibri"/>
              </a:rPr>
              <a:t>is</a:t>
            </a:r>
            <a:r>
              <a:rPr sz="2800" spc="-5">
                <a:latin typeface="Calibri"/>
                <a:cs typeface="Calibri"/>
              </a:rPr>
              <a:t> </a:t>
            </a:r>
            <a:r>
              <a:rPr sz="2800" spc="-20">
                <a:latin typeface="Calibri"/>
                <a:cs typeface="Calibri"/>
              </a:rPr>
              <a:t>like </a:t>
            </a:r>
            <a:r>
              <a:rPr sz="2800">
                <a:latin typeface="Calibri"/>
                <a:cs typeface="Calibri"/>
              </a:rPr>
              <a:t>managing</a:t>
            </a:r>
            <a:r>
              <a:rPr sz="2800" spc="-45">
                <a:latin typeface="Calibri"/>
                <a:cs typeface="Calibri"/>
              </a:rPr>
              <a:t> </a:t>
            </a:r>
            <a:r>
              <a:rPr sz="2800">
                <a:latin typeface="Calibri"/>
                <a:cs typeface="Calibri"/>
              </a:rPr>
              <a:t>a</a:t>
            </a:r>
            <a:r>
              <a:rPr sz="2800" spc="-35">
                <a:latin typeface="Calibri"/>
                <a:cs typeface="Calibri"/>
              </a:rPr>
              <a:t> </a:t>
            </a:r>
            <a:r>
              <a:rPr sz="2800">
                <a:latin typeface="Calibri"/>
                <a:cs typeface="Calibri"/>
              </a:rPr>
              <a:t>checking</a:t>
            </a:r>
            <a:r>
              <a:rPr sz="2800" spc="-50">
                <a:latin typeface="Calibri"/>
                <a:cs typeface="Calibri"/>
              </a:rPr>
              <a:t> </a:t>
            </a:r>
            <a:r>
              <a:rPr sz="2800">
                <a:latin typeface="Calibri"/>
                <a:cs typeface="Calibri"/>
              </a:rPr>
              <a:t>account,</a:t>
            </a:r>
            <a:r>
              <a:rPr sz="2800" spc="-45">
                <a:latin typeface="Calibri"/>
                <a:cs typeface="Calibri"/>
              </a:rPr>
              <a:t> </a:t>
            </a:r>
            <a:r>
              <a:rPr sz="2800">
                <a:latin typeface="Calibri"/>
                <a:cs typeface="Calibri"/>
              </a:rPr>
              <a:t>for</a:t>
            </a:r>
            <a:r>
              <a:rPr sz="2800" spc="-30">
                <a:latin typeface="Calibri"/>
                <a:cs typeface="Calibri"/>
              </a:rPr>
              <a:t> </a:t>
            </a:r>
            <a:r>
              <a:rPr sz="2800" spc="-10">
                <a:latin typeface="Calibri"/>
                <a:cs typeface="Calibri"/>
              </a:rPr>
              <a:t>long-</a:t>
            </a:r>
            <a:r>
              <a:rPr sz="2800" spc="-20">
                <a:latin typeface="Calibri"/>
                <a:cs typeface="Calibri"/>
              </a:rPr>
              <a:t>term sustainability,</a:t>
            </a:r>
            <a:r>
              <a:rPr sz="2800" spc="-35">
                <a:latin typeface="Calibri"/>
                <a:cs typeface="Calibri"/>
              </a:rPr>
              <a:t> </a:t>
            </a:r>
            <a:r>
              <a:rPr sz="2800">
                <a:latin typeface="Calibri"/>
                <a:cs typeface="Calibri"/>
              </a:rPr>
              <a:t>what</a:t>
            </a:r>
            <a:r>
              <a:rPr sz="2800" spc="-35">
                <a:latin typeface="Calibri"/>
                <a:cs typeface="Calibri"/>
              </a:rPr>
              <a:t> </a:t>
            </a:r>
            <a:r>
              <a:rPr sz="2800">
                <a:latin typeface="Calibri"/>
                <a:cs typeface="Calibri"/>
              </a:rPr>
              <a:t>comes</a:t>
            </a:r>
            <a:r>
              <a:rPr sz="2800" spc="-25">
                <a:latin typeface="Calibri"/>
                <a:cs typeface="Calibri"/>
              </a:rPr>
              <a:t> </a:t>
            </a:r>
            <a:r>
              <a:rPr sz="2800">
                <a:latin typeface="Calibri"/>
                <a:cs typeface="Calibri"/>
              </a:rPr>
              <a:t>in</a:t>
            </a:r>
            <a:r>
              <a:rPr sz="2800" spc="-35">
                <a:latin typeface="Calibri"/>
                <a:cs typeface="Calibri"/>
              </a:rPr>
              <a:t> </a:t>
            </a:r>
            <a:r>
              <a:rPr sz="2800">
                <a:latin typeface="Calibri"/>
                <a:cs typeface="Calibri"/>
              </a:rPr>
              <a:t>has</a:t>
            </a:r>
            <a:r>
              <a:rPr sz="2800" spc="-20">
                <a:latin typeface="Calibri"/>
                <a:cs typeface="Calibri"/>
              </a:rPr>
              <a:t> </a:t>
            </a:r>
            <a:r>
              <a:rPr sz="2800">
                <a:latin typeface="Calibri"/>
                <a:cs typeface="Calibri"/>
              </a:rPr>
              <a:t>to</a:t>
            </a:r>
            <a:r>
              <a:rPr sz="2800" spc="-30">
                <a:latin typeface="Calibri"/>
                <a:cs typeface="Calibri"/>
              </a:rPr>
              <a:t> </a:t>
            </a:r>
            <a:r>
              <a:rPr sz="2800" spc="-10">
                <a:latin typeface="Calibri"/>
                <a:cs typeface="Calibri"/>
              </a:rPr>
              <a:t>balance </a:t>
            </a:r>
            <a:r>
              <a:rPr sz="2800">
                <a:latin typeface="Calibri"/>
                <a:cs typeface="Calibri"/>
              </a:rPr>
              <a:t>with</a:t>
            </a:r>
            <a:r>
              <a:rPr sz="2800" spc="-50">
                <a:latin typeface="Calibri"/>
                <a:cs typeface="Calibri"/>
              </a:rPr>
              <a:t> </a:t>
            </a:r>
            <a:r>
              <a:rPr sz="2800">
                <a:latin typeface="Calibri"/>
                <a:cs typeface="Calibri"/>
              </a:rPr>
              <a:t>what</a:t>
            </a:r>
            <a:r>
              <a:rPr sz="2800" spc="-50">
                <a:latin typeface="Calibri"/>
                <a:cs typeface="Calibri"/>
              </a:rPr>
              <a:t> </a:t>
            </a:r>
            <a:r>
              <a:rPr sz="2800">
                <a:latin typeface="Calibri"/>
                <a:cs typeface="Calibri"/>
              </a:rPr>
              <a:t>goes</a:t>
            </a:r>
            <a:r>
              <a:rPr sz="2800" spc="-30">
                <a:latin typeface="Calibri"/>
                <a:cs typeface="Calibri"/>
              </a:rPr>
              <a:t> </a:t>
            </a:r>
            <a:r>
              <a:rPr sz="2800" spc="-25">
                <a:latin typeface="Calibri"/>
                <a:cs typeface="Calibri"/>
              </a:rPr>
              <a:t>out</a:t>
            </a:r>
            <a:endParaRPr sz="2800">
              <a:latin typeface="Calibri"/>
              <a:cs typeface="Calibri"/>
            </a:endParaRPr>
          </a:p>
          <a:p>
            <a:pPr marL="241300" marR="5080" indent="-228600">
              <a:lnSpc>
                <a:spcPts val="2380"/>
              </a:lnSpc>
              <a:spcBef>
                <a:spcPts val="1785"/>
              </a:spcBef>
              <a:buFont typeface="Arial"/>
              <a:buChar char="•"/>
              <a:tabLst>
                <a:tab pos="241300" algn="l"/>
              </a:tabLst>
            </a:pPr>
            <a:r>
              <a:rPr sz="2800" spc="-10">
                <a:latin typeface="Calibri"/>
                <a:cs typeface="Calibri"/>
              </a:rPr>
              <a:t>Water</a:t>
            </a:r>
            <a:r>
              <a:rPr sz="2800" spc="-55">
                <a:latin typeface="Calibri"/>
                <a:cs typeface="Calibri"/>
              </a:rPr>
              <a:t> </a:t>
            </a:r>
            <a:r>
              <a:rPr sz="2800">
                <a:latin typeface="Calibri"/>
                <a:cs typeface="Calibri"/>
              </a:rPr>
              <a:t>levels</a:t>
            </a:r>
            <a:r>
              <a:rPr sz="2800" spc="-60">
                <a:latin typeface="Calibri"/>
                <a:cs typeface="Calibri"/>
              </a:rPr>
              <a:t> </a:t>
            </a:r>
            <a:r>
              <a:rPr sz="2800">
                <a:latin typeface="Calibri"/>
                <a:cs typeface="Calibri"/>
              </a:rPr>
              <a:t>reflect</a:t>
            </a:r>
            <a:r>
              <a:rPr sz="2800" spc="-60">
                <a:latin typeface="Calibri"/>
                <a:cs typeface="Calibri"/>
              </a:rPr>
              <a:t> </a:t>
            </a:r>
            <a:r>
              <a:rPr sz="2800" spc="-10">
                <a:latin typeface="Calibri"/>
                <a:cs typeface="Calibri"/>
              </a:rPr>
              <a:t>groundwater</a:t>
            </a:r>
            <a:r>
              <a:rPr sz="2800" spc="-70">
                <a:latin typeface="Calibri"/>
                <a:cs typeface="Calibri"/>
              </a:rPr>
              <a:t> </a:t>
            </a:r>
            <a:r>
              <a:rPr sz="2800" spc="-10">
                <a:latin typeface="Calibri"/>
                <a:cs typeface="Calibri"/>
              </a:rPr>
              <a:t>storage</a:t>
            </a:r>
            <a:r>
              <a:rPr sz="2800" spc="-55">
                <a:latin typeface="Calibri"/>
                <a:cs typeface="Calibri"/>
              </a:rPr>
              <a:t> </a:t>
            </a:r>
            <a:r>
              <a:rPr sz="2800">
                <a:latin typeface="Calibri"/>
                <a:cs typeface="Calibri"/>
              </a:rPr>
              <a:t>in</a:t>
            </a:r>
            <a:r>
              <a:rPr sz="2800" spc="-60">
                <a:latin typeface="Calibri"/>
                <a:cs typeface="Calibri"/>
              </a:rPr>
              <a:t> </a:t>
            </a:r>
            <a:r>
              <a:rPr sz="2800" spc="-25">
                <a:latin typeface="Calibri"/>
                <a:cs typeface="Calibri"/>
              </a:rPr>
              <a:t>the </a:t>
            </a:r>
            <a:r>
              <a:rPr sz="2800">
                <a:latin typeface="Calibri"/>
                <a:cs typeface="Calibri"/>
              </a:rPr>
              <a:t>basin</a:t>
            </a:r>
            <a:r>
              <a:rPr sz="2800" spc="-35">
                <a:latin typeface="Calibri"/>
                <a:cs typeface="Calibri"/>
              </a:rPr>
              <a:t> </a:t>
            </a:r>
            <a:r>
              <a:rPr sz="2800" spc="-10">
                <a:latin typeface="Calibri"/>
                <a:cs typeface="Calibri"/>
              </a:rPr>
              <a:t>(storage)</a:t>
            </a:r>
            <a:endParaRPr lang="en-US" sz="2800">
              <a:latin typeface="Calibri"/>
              <a:cs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72</a:t>
            </a:fld>
            <a:endParaRPr spc="-25"/>
          </a:p>
        </p:txBody>
      </p:sp>
      <p:pic>
        <p:nvPicPr>
          <p:cNvPr id="7" name="Picture 6">
            <a:extLst>
              <a:ext uri="{FF2B5EF4-FFF2-40B4-BE49-F238E27FC236}">
                <a16:creationId xmlns:a16="http://schemas.microsoft.com/office/drawing/2014/main" id="{E194EEF9-E09D-2663-755C-A58CE59B8EA7}"/>
              </a:ext>
            </a:extLst>
          </p:cNvPr>
          <p:cNvPicPr>
            <a:picLocks noChangeAspect="1"/>
          </p:cNvPicPr>
          <p:nvPr/>
        </p:nvPicPr>
        <p:blipFill>
          <a:blip r:embed="rId4"/>
          <a:stretch>
            <a:fillRect/>
          </a:stretch>
        </p:blipFill>
        <p:spPr>
          <a:xfrm>
            <a:off x="161830" y="1450554"/>
            <a:ext cx="6543518" cy="3956892"/>
          </a:xfrm>
          <a:prstGeom prst="rect">
            <a:avLst/>
          </a:prstGeom>
        </p:spPr>
      </p:pic>
    </p:spTree>
    <p:extLst>
      <p:ext uri="{BB962C8B-B14F-4D97-AF65-F5344CB8AC3E}">
        <p14:creationId xmlns:p14="http://schemas.microsoft.com/office/powerpoint/2010/main" val="2188433754"/>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lang="en-US" spc="-10">
                <a:latin typeface="Lucida Sans Unicode" panose="020B0602030504020204" pitchFamily="34" charset="0"/>
                <a:cs typeface="Lucida Sans Unicode" panose="020B0602030504020204" pitchFamily="34" charset="0"/>
              </a:rPr>
              <a:t>2022 </a:t>
            </a:r>
            <a:r>
              <a:rPr spc="-10">
                <a:latin typeface="Lucida Sans Unicode" panose="020B0602030504020204" pitchFamily="34" charset="0"/>
                <a:cs typeface="Lucida Sans Unicode" panose="020B0602030504020204" pitchFamily="34" charset="0"/>
              </a:rPr>
              <a:t>Alternative</a:t>
            </a:r>
            <a:r>
              <a:rPr spc="-110">
                <a:latin typeface="Lucida Sans Unicode" panose="020B0602030504020204" pitchFamily="34" charset="0"/>
                <a:cs typeface="Lucida Sans Unicode" panose="020B0602030504020204" pitchFamily="34" charset="0"/>
              </a:rPr>
              <a:t> </a:t>
            </a:r>
            <a:r>
              <a:rPr spc="-20">
                <a:latin typeface="Lucida Sans Unicode" panose="020B0602030504020204" pitchFamily="34" charset="0"/>
                <a:cs typeface="Lucida Sans Unicode" panose="020B0602030504020204" pitchFamily="34" charset="0"/>
              </a:rPr>
              <a:t>Plan</a:t>
            </a:r>
            <a:r>
              <a:rPr lang="en-US" spc="-20">
                <a:latin typeface="Lucida Sans Unicode" panose="020B0602030504020204" pitchFamily="34" charset="0"/>
                <a:cs typeface="Lucida Sans Unicode" panose="020B0602030504020204" pitchFamily="34" charset="0"/>
              </a:rPr>
              <a:t> Update</a:t>
            </a:r>
            <a:endParaRPr spc="-20">
              <a:latin typeface="Lucida Sans Unicode" panose="020B0602030504020204" pitchFamily="34" charset="0"/>
              <a:cs typeface="Lucida Sans Unicode" panose="020B0602030504020204" pitchFamily="34" charset="0"/>
            </a:endParaRPr>
          </a:p>
        </p:txBody>
      </p:sp>
      <p:sp>
        <p:nvSpPr>
          <p:cNvPr id="4" name="object 4"/>
          <p:cNvSpPr txBox="1"/>
          <p:nvPr/>
        </p:nvSpPr>
        <p:spPr>
          <a:xfrm>
            <a:off x="435166" y="1179156"/>
            <a:ext cx="6697154" cy="5610510"/>
          </a:xfrm>
          <a:prstGeom prst="rect">
            <a:avLst/>
          </a:prstGeom>
        </p:spPr>
        <p:txBody>
          <a:bodyPr vert="horz" wrap="square" lIns="0" tIns="54610" rIns="0" bIns="0" rtlCol="0" anchor="t">
            <a:spAutoFit/>
          </a:bodyPr>
          <a:lstStyle/>
          <a:p>
            <a:pPr marL="240665" indent="-227965">
              <a:lnSpc>
                <a:spcPct val="100000"/>
              </a:lnSpc>
              <a:spcBef>
                <a:spcPts val="330"/>
              </a:spcBef>
              <a:buFont typeface="Arial"/>
              <a:buChar char="•"/>
              <a:tabLst>
                <a:tab pos="240665" algn="l"/>
              </a:tabLst>
            </a:pPr>
            <a:r>
              <a:rPr lang="en-US" sz="2400" spc="-10">
                <a:latin typeface="Calibri"/>
                <a:cs typeface="Calibri"/>
              </a:rPr>
              <a:t>Built on </a:t>
            </a:r>
            <a:r>
              <a:rPr sz="2400" spc="-10">
                <a:latin typeface="Calibri"/>
                <a:cs typeface="Calibri"/>
              </a:rPr>
              <a:t>Existing Management Plan + Bridge Document for SGMA Compliance</a:t>
            </a:r>
          </a:p>
          <a:p>
            <a:pPr marL="239395" lvl="5" indent="-226695">
              <a:lnSpc>
                <a:spcPts val="2840"/>
              </a:lnSpc>
              <a:spcBef>
                <a:spcPts val="100"/>
              </a:spcBef>
              <a:buFont typeface="Arial,Sans-Serif"/>
              <a:buChar char="•"/>
              <a:tabLst>
                <a:tab pos="240665" algn="l"/>
              </a:tabLst>
            </a:pPr>
            <a:r>
              <a:rPr lang="en-US" sz="2400" spc="-10">
                <a:latin typeface="Calibri"/>
                <a:cs typeface="Calibri"/>
              </a:rPr>
              <a:t>Established sustainable management criteria including “Key Wells”</a:t>
            </a:r>
          </a:p>
          <a:p>
            <a:pPr marL="239395" lvl="5" indent="-226695">
              <a:lnSpc>
                <a:spcPts val="2840"/>
              </a:lnSpc>
              <a:spcBef>
                <a:spcPts val="100"/>
              </a:spcBef>
              <a:buFont typeface="Arial,Sans-Serif"/>
              <a:buChar char="•"/>
              <a:tabLst>
                <a:tab pos="240665" algn="l"/>
              </a:tabLst>
            </a:pPr>
            <a:r>
              <a:rPr lang="en-US" sz="2400" spc="-10">
                <a:latin typeface="Calibri"/>
                <a:cs typeface="Calibri"/>
              </a:rPr>
              <a:t>Updated the MCSB groundwater model</a:t>
            </a:r>
          </a:p>
          <a:p>
            <a:pPr marL="239395" lvl="5" indent="-226695">
              <a:lnSpc>
                <a:spcPts val="2840"/>
              </a:lnSpc>
              <a:spcBef>
                <a:spcPts val="100"/>
              </a:spcBef>
              <a:buFont typeface="Arial,Sans-Serif"/>
              <a:buChar char="•"/>
              <a:tabLst>
                <a:tab pos="240665" algn="l"/>
              </a:tabLst>
            </a:pPr>
            <a:r>
              <a:rPr lang="en-US" sz="2400" spc="-10">
                <a:latin typeface="Calibri"/>
                <a:cs typeface="Calibri"/>
              </a:rPr>
              <a:t>Assessed growth and land use</a:t>
            </a:r>
            <a:endParaRPr lang="en-US"/>
          </a:p>
          <a:p>
            <a:pPr marL="239395" lvl="2" indent="-226695">
              <a:lnSpc>
                <a:spcPts val="2805"/>
              </a:lnSpc>
              <a:buFont typeface="Arial,Sans-Serif"/>
              <a:buChar char="•"/>
              <a:tabLst>
                <a:tab pos="240665" algn="l"/>
              </a:tabLst>
            </a:pPr>
            <a:r>
              <a:rPr lang="en-US" sz="2400" spc="-10">
                <a:latin typeface="Calibri"/>
                <a:cs typeface="Calibri"/>
              </a:rPr>
              <a:t>Estimated future supply/demand</a:t>
            </a:r>
          </a:p>
          <a:p>
            <a:pPr marL="239395" lvl="2" indent="-226695">
              <a:lnSpc>
                <a:spcPts val="2805"/>
              </a:lnSpc>
              <a:buFont typeface="Arial,Sans-Serif"/>
              <a:buChar char="•"/>
              <a:tabLst>
                <a:tab pos="240665" algn="l"/>
              </a:tabLst>
            </a:pPr>
            <a:r>
              <a:rPr lang="en-US" sz="2400" spc="-10">
                <a:latin typeface="Calibri"/>
                <a:cs typeface="Calibri"/>
              </a:rPr>
              <a:t>Forecast future water levels with the groundwater model</a:t>
            </a:r>
          </a:p>
          <a:p>
            <a:pPr marL="239395" lvl="2" indent="-226695">
              <a:lnSpc>
                <a:spcPts val="2805"/>
              </a:lnSpc>
              <a:buFont typeface="Arial,Sans-Serif"/>
              <a:buChar char="•"/>
              <a:tabLst>
                <a:tab pos="240665" algn="l"/>
              </a:tabLst>
            </a:pPr>
            <a:r>
              <a:rPr lang="en-US" sz="2400" spc="-10">
                <a:latin typeface="Calibri"/>
                <a:cs typeface="Calibri"/>
              </a:rPr>
              <a:t>Identified management actions needed to meet demands</a:t>
            </a:r>
          </a:p>
          <a:p>
            <a:pPr marL="239395" lvl="2" indent="-226695">
              <a:lnSpc>
                <a:spcPts val="2805"/>
              </a:lnSpc>
              <a:buFont typeface="Arial,Sans-Serif"/>
              <a:buChar char="•"/>
              <a:tabLst>
                <a:tab pos="240665" algn="l"/>
              </a:tabLst>
            </a:pPr>
            <a:r>
              <a:rPr lang="en-US" sz="2400" b="1" spc="-10">
                <a:latin typeface="Calibri"/>
                <a:cs typeface="Calibri"/>
              </a:rPr>
              <a:t>Concluded that the MCSB was currently and would continue to operate sustainably with the proposed management plan</a:t>
            </a:r>
          </a:p>
          <a:p>
            <a:pPr marL="240665" indent="-227965">
              <a:spcBef>
                <a:spcPts val="330"/>
              </a:spcBef>
              <a:buFont typeface="Arial"/>
              <a:buChar char="•"/>
              <a:tabLst>
                <a:tab pos="240665" algn="l"/>
              </a:tabLst>
            </a:pPr>
            <a:endParaRPr lang="en-US" sz="2800" spc="-10">
              <a:latin typeface="Calibri"/>
              <a:cs typeface="Calibri"/>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73</a:t>
            </a:fld>
            <a:endParaRPr spc="-25"/>
          </a:p>
        </p:txBody>
      </p:sp>
      <p:pic>
        <p:nvPicPr>
          <p:cNvPr id="16" name="Picture 15">
            <a:extLst>
              <a:ext uri="{FF2B5EF4-FFF2-40B4-BE49-F238E27FC236}">
                <a16:creationId xmlns:a16="http://schemas.microsoft.com/office/drawing/2014/main" id="{D0ECE17C-5F0F-3C67-7EE5-C8FF816F68A3}"/>
              </a:ext>
            </a:extLst>
          </p:cNvPr>
          <p:cNvPicPr>
            <a:picLocks noChangeAspect="1"/>
          </p:cNvPicPr>
          <p:nvPr/>
        </p:nvPicPr>
        <p:blipFill>
          <a:blip r:embed="rId2"/>
          <a:stretch>
            <a:fillRect/>
          </a:stretch>
        </p:blipFill>
        <p:spPr>
          <a:xfrm rot="192982">
            <a:off x="7808357" y="1270117"/>
            <a:ext cx="3357354" cy="4092272"/>
          </a:xfrm>
          <a:prstGeom prst="rect">
            <a:avLst/>
          </a:prstGeom>
        </p:spPr>
      </p:pic>
      <p:sp>
        <p:nvSpPr>
          <p:cNvPr id="18" name="TextBox 17">
            <a:extLst>
              <a:ext uri="{FF2B5EF4-FFF2-40B4-BE49-F238E27FC236}">
                <a16:creationId xmlns:a16="http://schemas.microsoft.com/office/drawing/2014/main" id="{56ACF640-885B-3AA4-0A73-8E43E9A252A1}"/>
              </a:ext>
            </a:extLst>
          </p:cNvPr>
          <p:cNvSpPr txBox="1"/>
          <p:nvPr/>
        </p:nvSpPr>
        <p:spPr>
          <a:xfrm>
            <a:off x="7696200" y="5334000"/>
            <a:ext cx="6094562" cy="422552"/>
          </a:xfrm>
          <a:prstGeom prst="rect">
            <a:avLst/>
          </a:prstGeom>
          <a:noFill/>
        </p:spPr>
        <p:txBody>
          <a:bodyPr wrap="square">
            <a:spAutoFit/>
          </a:bodyPr>
          <a:lstStyle/>
          <a:p>
            <a:pPr marL="12700">
              <a:lnSpc>
                <a:spcPts val="2840"/>
              </a:lnSpc>
              <a:spcBef>
                <a:spcPts val="100"/>
              </a:spcBef>
              <a:tabLst>
                <a:tab pos="240029" algn="l"/>
              </a:tabLst>
            </a:pPr>
            <a:r>
              <a:rPr lang="en-US" sz="1800">
                <a:latin typeface="Calibri"/>
                <a:cs typeface="Calibri"/>
              </a:rPr>
              <a:t>Updating the Alternative Plan Update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31063"/>
            <a:ext cx="9782810" cy="873957"/>
          </a:xfrm>
          <a:prstGeom prst="rect">
            <a:avLst/>
          </a:prstGeom>
        </p:spPr>
        <p:txBody>
          <a:bodyPr vert="horz" wrap="square" lIns="0" tIns="12065" rIns="0" bIns="0" rtlCol="0">
            <a:spAutoFit/>
          </a:bodyPr>
          <a:lstStyle/>
          <a:p>
            <a:pPr marL="12700">
              <a:lnSpc>
                <a:spcPct val="100000"/>
              </a:lnSpc>
              <a:spcBef>
                <a:spcPts val="95"/>
              </a:spcBef>
            </a:pPr>
            <a:r>
              <a:rPr lang="en-US" sz="2800">
                <a:latin typeface="Lucida Sans Unicode" panose="020B0602030504020204" pitchFamily="34" charset="0"/>
                <a:cs typeface="Lucida Sans Unicode" panose="020B0602030504020204" pitchFamily="34" charset="0"/>
              </a:rPr>
              <a:t>Sustainable Management Criteria - Interconnected Surface Water</a:t>
            </a:r>
            <a:endParaRPr sz="2800" spc="-10">
              <a:latin typeface="Lucida Sans Unicode" panose="020B0602030504020204" pitchFamily="34" charset="0"/>
              <a:cs typeface="Lucida Sans Unicode" panose="020B0602030504020204" pitchFamily="34" charset="0"/>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solidFill>
                  <a:srgbClr val="000000"/>
                </a:solidFill>
              </a:rPr>
              <a:t>74</a:t>
            </a:fld>
            <a:endParaRPr spc="-25">
              <a:solidFill>
                <a:srgbClr val="000000"/>
              </a:solidFill>
            </a:endParaRPr>
          </a:p>
        </p:txBody>
      </p:sp>
      <p:sp>
        <p:nvSpPr>
          <p:cNvPr id="14" name="object 14"/>
          <p:cNvSpPr txBox="1"/>
          <p:nvPr/>
        </p:nvSpPr>
        <p:spPr>
          <a:xfrm>
            <a:off x="3276600" y="6652259"/>
            <a:ext cx="5082540" cy="141064"/>
          </a:xfrm>
          <a:prstGeom prst="rect">
            <a:avLst/>
          </a:prstGeom>
        </p:spPr>
        <p:txBody>
          <a:bodyPr vert="horz" wrap="square" lIns="0" tIns="0" rIns="0" bIns="0" rtlCol="0">
            <a:spAutoFit/>
          </a:bodyPr>
          <a:lstStyle/>
          <a:p>
            <a:pPr marL="12700">
              <a:lnSpc>
                <a:spcPts val="1050"/>
              </a:lnSpc>
            </a:pPr>
            <a:r>
              <a:rPr sz="1000">
                <a:latin typeface="Calibri"/>
                <a:cs typeface="Calibri"/>
              </a:rPr>
              <a:t>Source:</a:t>
            </a:r>
            <a:r>
              <a:rPr sz="1000" spc="-15">
                <a:latin typeface="Calibri"/>
                <a:cs typeface="Calibri"/>
              </a:rPr>
              <a:t> </a:t>
            </a:r>
            <a:r>
              <a:rPr sz="1000" spc="-10">
                <a:latin typeface="Calibri"/>
                <a:cs typeface="Calibri"/>
              </a:rPr>
              <a:t>202</a:t>
            </a:r>
            <a:r>
              <a:rPr lang="en-US" sz="1000" spc="-10">
                <a:latin typeface="Calibri"/>
                <a:cs typeface="Calibri"/>
              </a:rPr>
              <a:t>2</a:t>
            </a:r>
            <a:r>
              <a:rPr sz="1000" spc="-10">
                <a:latin typeface="Calibri"/>
                <a:cs typeface="Calibri"/>
              </a:rPr>
              <a:t>-</a:t>
            </a:r>
            <a:r>
              <a:rPr sz="1000">
                <a:latin typeface="Calibri"/>
                <a:cs typeface="Calibri"/>
              </a:rPr>
              <a:t>202</a:t>
            </a:r>
            <a:r>
              <a:rPr lang="en-US" sz="1000">
                <a:latin typeface="Calibri"/>
                <a:cs typeface="Calibri"/>
              </a:rPr>
              <a:t>3</a:t>
            </a:r>
            <a:r>
              <a:rPr sz="1000" spc="15">
                <a:latin typeface="Calibri"/>
                <a:cs typeface="Calibri"/>
              </a:rPr>
              <a:t> </a:t>
            </a:r>
            <a:r>
              <a:rPr sz="1000">
                <a:latin typeface="Calibri"/>
                <a:cs typeface="Calibri"/>
              </a:rPr>
              <a:t>Engineer's</a:t>
            </a:r>
            <a:r>
              <a:rPr sz="1000" spc="-15">
                <a:latin typeface="Calibri"/>
                <a:cs typeface="Calibri"/>
              </a:rPr>
              <a:t> </a:t>
            </a:r>
            <a:r>
              <a:rPr sz="1000">
                <a:latin typeface="Calibri"/>
                <a:cs typeface="Calibri"/>
              </a:rPr>
              <a:t>Report</a:t>
            </a:r>
            <a:r>
              <a:rPr sz="1000" spc="-10">
                <a:latin typeface="Calibri"/>
                <a:cs typeface="Calibri"/>
              </a:rPr>
              <a:t> </a:t>
            </a:r>
            <a:r>
              <a:rPr sz="1000">
                <a:latin typeface="Calibri"/>
                <a:cs typeface="Calibri"/>
              </a:rPr>
              <a:t>on Water</a:t>
            </a:r>
            <a:r>
              <a:rPr sz="1000" spc="-15">
                <a:latin typeface="Calibri"/>
                <a:cs typeface="Calibri"/>
              </a:rPr>
              <a:t> </a:t>
            </a:r>
            <a:r>
              <a:rPr sz="1000">
                <a:latin typeface="Calibri"/>
                <a:cs typeface="Calibri"/>
              </a:rPr>
              <a:t>Supply</a:t>
            </a:r>
            <a:r>
              <a:rPr sz="1000" spc="-20">
                <a:latin typeface="Calibri"/>
                <a:cs typeface="Calibri"/>
              </a:rPr>
              <a:t> </a:t>
            </a:r>
            <a:r>
              <a:rPr sz="1000">
                <a:latin typeface="Calibri"/>
                <a:cs typeface="Calibri"/>
              </a:rPr>
              <a:t>and</a:t>
            </a:r>
            <a:r>
              <a:rPr sz="1000" spc="-15">
                <a:latin typeface="Calibri"/>
                <a:cs typeface="Calibri"/>
              </a:rPr>
              <a:t> </a:t>
            </a:r>
            <a:r>
              <a:rPr sz="1000">
                <a:latin typeface="Calibri"/>
                <a:cs typeface="Calibri"/>
              </a:rPr>
              <a:t>Replenishment</a:t>
            </a:r>
            <a:r>
              <a:rPr sz="1000" spc="-15">
                <a:latin typeface="Calibri"/>
                <a:cs typeface="Calibri"/>
              </a:rPr>
              <a:t> </a:t>
            </a:r>
            <a:r>
              <a:rPr sz="1000" spc="-10">
                <a:latin typeface="Calibri"/>
                <a:cs typeface="Calibri"/>
              </a:rPr>
              <a:t>Assessment,</a:t>
            </a:r>
            <a:r>
              <a:rPr sz="1000" spc="-15">
                <a:latin typeface="Calibri"/>
                <a:cs typeface="Calibri"/>
              </a:rPr>
              <a:t> </a:t>
            </a:r>
            <a:r>
              <a:rPr sz="1000">
                <a:latin typeface="Calibri"/>
                <a:cs typeface="Calibri"/>
              </a:rPr>
              <a:t>April</a:t>
            </a:r>
            <a:r>
              <a:rPr sz="1000" spc="-20">
                <a:latin typeface="Calibri"/>
                <a:cs typeface="Calibri"/>
              </a:rPr>
              <a:t> 202</a:t>
            </a:r>
            <a:r>
              <a:rPr lang="en-US" sz="1000" spc="-20">
                <a:latin typeface="Calibri"/>
                <a:cs typeface="Calibri"/>
              </a:rPr>
              <a:t>2</a:t>
            </a:r>
            <a:endParaRPr sz="1000">
              <a:latin typeface="Calibri"/>
              <a:cs typeface="Calibri"/>
            </a:endParaRPr>
          </a:p>
        </p:txBody>
      </p:sp>
      <p:sp>
        <p:nvSpPr>
          <p:cNvPr id="4" name="Content Placeholder 5">
            <a:extLst>
              <a:ext uri="{FF2B5EF4-FFF2-40B4-BE49-F238E27FC236}">
                <a16:creationId xmlns:a16="http://schemas.microsoft.com/office/drawing/2014/main" id="{7BE7FF3B-2B0F-E536-0987-2DDD9C9AC154}"/>
              </a:ext>
            </a:extLst>
          </p:cNvPr>
          <p:cNvSpPr txBox="1">
            <a:spLocks/>
          </p:cNvSpPr>
          <p:nvPr/>
        </p:nvSpPr>
        <p:spPr>
          <a:xfrm>
            <a:off x="838200" y="1443659"/>
            <a:ext cx="10406848" cy="4666195"/>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800"/>
              <a:t>No connected surface waters near known groundwater pumping in the MCSB.</a:t>
            </a:r>
          </a:p>
          <a:p>
            <a:endParaRPr lang="en-US" sz="2800"/>
          </a:p>
          <a:p>
            <a:r>
              <a:rPr lang="en-US" sz="2800"/>
              <a:t>Although not a related to Interconnected Surface Water, the mesquite hummocks are a known groundwater dependent ecosystem. </a:t>
            </a:r>
          </a:p>
          <a:p>
            <a:pPr marL="285750" indent="-285750">
              <a:buFont typeface="Arial" panose="020B0604020202020204" pitchFamily="34" charset="0"/>
              <a:buChar char="•"/>
            </a:pPr>
            <a:r>
              <a:rPr lang="en-US" sz="2800"/>
              <a:t>It is unclear which factors impact mesquite health: Urban encroachment, non-native tamarisk trees as competitors, groundwater levels, unique fault conditions, drought, climate change, or a combination of these factors</a:t>
            </a:r>
          </a:p>
          <a:p>
            <a:pPr marL="285750" indent="-285750">
              <a:buFont typeface="Arial" panose="020B0604020202020204" pitchFamily="34" charset="0"/>
              <a:buChar char="•"/>
            </a:pPr>
            <a:r>
              <a:rPr lang="en-US" sz="2800"/>
              <a:t>Further study is needed, including continued planned monitoring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41B66B-9AE6-9B0E-0FCE-53CB7B424521}"/>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DD5F60CC-D907-9A08-7571-E08FA20BE737}"/>
              </a:ext>
            </a:extLst>
          </p:cNvPr>
          <p:cNvGrpSpPr/>
          <p:nvPr/>
        </p:nvGrpSpPr>
        <p:grpSpPr>
          <a:xfrm>
            <a:off x="0" y="0"/>
            <a:ext cx="12192508" cy="6858253"/>
            <a:chOff x="0" y="0"/>
            <a:chExt cx="12192508" cy="6858253"/>
          </a:xfrm>
        </p:grpSpPr>
        <p:sp>
          <p:nvSpPr>
            <p:cNvPr id="3" name="object 3">
              <a:extLst>
                <a:ext uri="{FF2B5EF4-FFF2-40B4-BE49-F238E27FC236}">
                  <a16:creationId xmlns:a16="http://schemas.microsoft.com/office/drawing/2014/main" id="{19349279-D445-48CC-A6F5-53C318033031}"/>
                </a:ext>
              </a:extLst>
            </p:cNvPr>
            <p:cNvSpPr/>
            <p:nvPr/>
          </p:nvSpPr>
          <p:spPr>
            <a:xfrm>
              <a:off x="3597507" y="923543"/>
              <a:ext cx="8595001" cy="5934710"/>
            </a:xfrm>
            <a:custGeom>
              <a:avLst/>
              <a:gdLst/>
              <a:ahLst/>
              <a:cxnLst/>
              <a:rect l="l" t="t" r="r" b="b"/>
              <a:pathLst>
                <a:path w="8268970" h="5934709">
                  <a:moveTo>
                    <a:pt x="8268461" y="0"/>
                  </a:moveTo>
                  <a:lnTo>
                    <a:pt x="0" y="0"/>
                  </a:lnTo>
                  <a:lnTo>
                    <a:pt x="0" y="5934456"/>
                  </a:lnTo>
                  <a:lnTo>
                    <a:pt x="8268461" y="5934456"/>
                  </a:lnTo>
                  <a:lnTo>
                    <a:pt x="8268461"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86769401-085E-9F51-AC8B-5CA27A8955FB}"/>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a:extLst>
              <a:ext uri="{FF2B5EF4-FFF2-40B4-BE49-F238E27FC236}">
                <a16:creationId xmlns:a16="http://schemas.microsoft.com/office/drawing/2014/main" id="{7B5C1D1A-F56D-C206-5C77-0B4BA65F0CE2}"/>
              </a:ext>
            </a:extLst>
          </p:cNvPr>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lang="en-US">
                <a:latin typeface="Lucida Sans Unicode" panose="020B0602030504020204" pitchFamily="34" charset="0"/>
                <a:cs typeface="Lucida Sans Unicode" panose="020B0602030504020204" pitchFamily="34" charset="0"/>
              </a:rPr>
              <a:t>Water Balance and Change in Storage</a:t>
            </a:r>
            <a:endParaRPr spc="-10">
              <a:latin typeface="Lucida Sans Unicode" panose="020B0602030504020204" pitchFamily="34" charset="0"/>
              <a:cs typeface="Lucida Sans Unicode" panose="020B0602030504020204" pitchFamily="34" charset="0"/>
            </a:endParaRPr>
          </a:p>
        </p:txBody>
      </p:sp>
      <p:sp>
        <p:nvSpPr>
          <p:cNvPr id="6" name="object 6">
            <a:extLst>
              <a:ext uri="{FF2B5EF4-FFF2-40B4-BE49-F238E27FC236}">
                <a16:creationId xmlns:a16="http://schemas.microsoft.com/office/drawing/2014/main" id="{E8C83CB3-FDAC-0953-2B61-0AC3E296E7C0}"/>
              </a:ext>
            </a:extLst>
          </p:cNvPr>
          <p:cNvSpPr txBox="1"/>
          <p:nvPr/>
        </p:nvSpPr>
        <p:spPr>
          <a:xfrm>
            <a:off x="85574" y="1452468"/>
            <a:ext cx="3626455" cy="4274183"/>
          </a:xfrm>
          <a:prstGeom prst="rect">
            <a:avLst/>
          </a:prstGeom>
        </p:spPr>
        <p:txBody>
          <a:bodyPr vert="horz" wrap="square" lIns="0" tIns="121920" rIns="0" bIns="0" rtlCol="0">
            <a:spAutoFit/>
          </a:bodyPr>
          <a:lstStyle/>
          <a:p>
            <a:pPr marL="240029" marR="283210" indent="-227329">
              <a:lnSpc>
                <a:spcPct val="70000"/>
              </a:lnSpc>
              <a:spcBef>
                <a:spcPts val="960"/>
              </a:spcBef>
              <a:buFont typeface="Arial"/>
              <a:buChar char="•"/>
              <a:tabLst>
                <a:tab pos="241300" algn="l"/>
              </a:tabLst>
            </a:pPr>
            <a:r>
              <a:rPr lang="en-US" sz="2400">
                <a:solidFill>
                  <a:schemeClr val="tx1"/>
                </a:solidFill>
                <a:latin typeface="Calibri"/>
                <a:cs typeface="Calibri"/>
              </a:rPr>
              <a:t>Water balance compares inflows and outflows.  A negative water balance results in decreasing water levels and negative storage and a positive water balance results in increasing water levels and positive storage</a:t>
            </a:r>
          </a:p>
          <a:p>
            <a:pPr marL="240029" marR="283210" indent="-227329">
              <a:lnSpc>
                <a:spcPct val="70000"/>
              </a:lnSpc>
              <a:spcBef>
                <a:spcPts val="960"/>
              </a:spcBef>
              <a:buFont typeface="Arial"/>
              <a:buChar char="•"/>
              <a:tabLst>
                <a:tab pos="241300" algn="l"/>
              </a:tabLst>
            </a:pPr>
            <a:r>
              <a:rPr lang="en-US" sz="2400">
                <a:solidFill>
                  <a:schemeClr val="tx1"/>
                </a:solidFill>
                <a:latin typeface="Calibri"/>
                <a:cs typeface="Calibri"/>
              </a:rPr>
              <a:t>Fluctuations are expected but the long-term average should be near zero </a:t>
            </a:r>
          </a:p>
          <a:p>
            <a:pPr marL="240029" marR="283210" indent="-227329">
              <a:lnSpc>
                <a:spcPct val="70000"/>
              </a:lnSpc>
              <a:spcBef>
                <a:spcPts val="960"/>
              </a:spcBef>
              <a:buFont typeface="Arial"/>
              <a:buChar char="•"/>
              <a:tabLst>
                <a:tab pos="241300" algn="l"/>
              </a:tabLst>
            </a:pPr>
            <a:endParaRPr sz="2400">
              <a:solidFill>
                <a:srgbClr val="FF0000"/>
              </a:solidFill>
              <a:latin typeface="Calibri"/>
              <a:cs typeface="Calibri"/>
            </a:endParaRPr>
          </a:p>
        </p:txBody>
      </p:sp>
      <p:sp>
        <p:nvSpPr>
          <p:cNvPr id="8" name="object 8">
            <a:extLst>
              <a:ext uri="{FF2B5EF4-FFF2-40B4-BE49-F238E27FC236}">
                <a16:creationId xmlns:a16="http://schemas.microsoft.com/office/drawing/2014/main" id="{D0E30544-78C7-2A9E-8DD6-E178DE9375E8}"/>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75</a:t>
            </a:fld>
            <a:endParaRPr spc="-25"/>
          </a:p>
        </p:txBody>
      </p:sp>
      <p:sp>
        <p:nvSpPr>
          <p:cNvPr id="9" name="object 9">
            <a:extLst>
              <a:ext uri="{FF2B5EF4-FFF2-40B4-BE49-F238E27FC236}">
                <a16:creationId xmlns:a16="http://schemas.microsoft.com/office/drawing/2014/main" id="{02C591CB-3CBB-A7DC-8E15-BA34FBEC938A}"/>
              </a:ext>
            </a:extLst>
          </p:cNvPr>
          <p:cNvSpPr txBox="1"/>
          <p:nvPr/>
        </p:nvSpPr>
        <p:spPr>
          <a:xfrm>
            <a:off x="5120894" y="6574028"/>
            <a:ext cx="6090920" cy="234038"/>
          </a:xfrm>
          <a:prstGeom prst="rect">
            <a:avLst/>
          </a:prstGeom>
        </p:spPr>
        <p:txBody>
          <a:bodyPr vert="horz" wrap="square" lIns="0" tIns="0" rIns="0" bIns="0" rtlCol="0">
            <a:spAutoFit/>
          </a:bodyPr>
          <a:lstStyle/>
          <a:p>
            <a:pPr marL="12700">
              <a:lnSpc>
                <a:spcPts val="1810"/>
              </a:lnSpc>
            </a:pPr>
            <a:r>
              <a:rPr sz="1800">
                <a:latin typeface="Calibri"/>
                <a:cs typeface="Calibri"/>
              </a:rPr>
              <a:t>Source:</a:t>
            </a:r>
            <a:r>
              <a:rPr sz="1800" spc="-50">
                <a:latin typeface="Calibri"/>
                <a:cs typeface="Calibri"/>
              </a:rPr>
              <a:t> </a:t>
            </a:r>
            <a:r>
              <a:rPr sz="1800">
                <a:latin typeface="Calibri"/>
                <a:cs typeface="Calibri"/>
              </a:rPr>
              <a:t>Mission</a:t>
            </a:r>
            <a:r>
              <a:rPr sz="1800" spc="-55">
                <a:latin typeface="Calibri"/>
                <a:cs typeface="Calibri"/>
              </a:rPr>
              <a:t> </a:t>
            </a:r>
            <a:r>
              <a:rPr sz="1800">
                <a:latin typeface="Calibri"/>
                <a:cs typeface="Calibri"/>
              </a:rPr>
              <a:t>Creek</a:t>
            </a:r>
            <a:r>
              <a:rPr sz="1800" spc="-55">
                <a:latin typeface="Calibri"/>
                <a:cs typeface="Calibri"/>
              </a:rPr>
              <a:t> </a:t>
            </a:r>
            <a:r>
              <a:rPr sz="1800">
                <a:latin typeface="Calibri"/>
                <a:cs typeface="Calibri"/>
              </a:rPr>
              <a:t>Subbasin</a:t>
            </a:r>
            <a:r>
              <a:rPr sz="1800" spc="-45">
                <a:latin typeface="Calibri"/>
                <a:cs typeface="Calibri"/>
              </a:rPr>
              <a:t> </a:t>
            </a:r>
            <a:r>
              <a:rPr sz="1800">
                <a:latin typeface="Calibri"/>
                <a:cs typeface="Calibri"/>
              </a:rPr>
              <a:t>Annual</a:t>
            </a:r>
            <a:r>
              <a:rPr sz="1800" spc="-50">
                <a:latin typeface="Calibri"/>
                <a:cs typeface="Calibri"/>
              </a:rPr>
              <a:t> </a:t>
            </a:r>
            <a:r>
              <a:rPr sz="1800">
                <a:latin typeface="Calibri"/>
                <a:cs typeface="Calibri"/>
              </a:rPr>
              <a:t>Report</a:t>
            </a:r>
            <a:r>
              <a:rPr sz="1800" spc="-55">
                <a:latin typeface="Calibri"/>
                <a:cs typeface="Calibri"/>
              </a:rPr>
              <a:t> </a:t>
            </a:r>
            <a:r>
              <a:rPr sz="1800">
                <a:latin typeface="Calibri"/>
                <a:cs typeface="Calibri"/>
              </a:rPr>
              <a:t>for</a:t>
            </a:r>
            <a:r>
              <a:rPr sz="1800" spc="-50">
                <a:latin typeface="Calibri"/>
                <a:cs typeface="Calibri"/>
              </a:rPr>
              <a:t> </a:t>
            </a:r>
            <a:r>
              <a:rPr sz="1800">
                <a:latin typeface="Calibri"/>
                <a:cs typeface="Calibri"/>
              </a:rPr>
              <a:t>WY</a:t>
            </a:r>
            <a:r>
              <a:rPr sz="1800" spc="-55">
                <a:latin typeface="Calibri"/>
                <a:cs typeface="Calibri"/>
              </a:rPr>
              <a:t> </a:t>
            </a:r>
            <a:r>
              <a:rPr sz="1800" spc="-10">
                <a:latin typeface="Calibri"/>
                <a:cs typeface="Calibri"/>
              </a:rPr>
              <a:t>20</a:t>
            </a:r>
            <a:r>
              <a:rPr lang="en-US" spc="-10">
                <a:latin typeface="Calibri"/>
                <a:cs typeface="Calibri"/>
              </a:rPr>
              <a:t>23</a:t>
            </a:r>
            <a:r>
              <a:rPr sz="1800" spc="-10">
                <a:latin typeface="Calibri"/>
                <a:cs typeface="Calibri"/>
              </a:rPr>
              <a:t>-</a:t>
            </a:r>
            <a:r>
              <a:rPr sz="1800" spc="-20">
                <a:latin typeface="Calibri"/>
                <a:cs typeface="Calibri"/>
              </a:rPr>
              <a:t>20</a:t>
            </a:r>
            <a:r>
              <a:rPr lang="en-US" sz="1800" spc="-20">
                <a:latin typeface="Calibri"/>
                <a:cs typeface="Calibri"/>
              </a:rPr>
              <a:t>24</a:t>
            </a:r>
            <a:endParaRPr sz="1800">
              <a:latin typeface="Calibri"/>
              <a:cs typeface="Calibri"/>
            </a:endParaRPr>
          </a:p>
        </p:txBody>
      </p:sp>
      <p:pic>
        <p:nvPicPr>
          <p:cNvPr id="15" name="Picture 14" descr="A graph of different colored lines&#10;&#10;AI-generated content may be incorrect.">
            <a:extLst>
              <a:ext uri="{FF2B5EF4-FFF2-40B4-BE49-F238E27FC236}">
                <a16:creationId xmlns:a16="http://schemas.microsoft.com/office/drawing/2014/main" id="{D22E058F-C207-11A3-7E01-9702FC8C5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139" y="883132"/>
            <a:ext cx="7924800" cy="5690896"/>
          </a:xfrm>
          <a:prstGeom prst="rect">
            <a:avLst/>
          </a:prstGeom>
        </p:spPr>
      </p:pic>
    </p:spTree>
    <p:extLst>
      <p:ext uri="{BB962C8B-B14F-4D97-AF65-F5344CB8AC3E}">
        <p14:creationId xmlns:p14="http://schemas.microsoft.com/office/powerpoint/2010/main" val="21745998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E1A36E-7DAF-6068-7715-2B83EF36EFC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3C8049D9-C9DA-FC1B-0A3F-2A66268AAF4C}"/>
              </a:ext>
            </a:extLst>
          </p:cNvPr>
          <p:cNvGrpSpPr/>
          <p:nvPr/>
        </p:nvGrpSpPr>
        <p:grpSpPr>
          <a:xfrm>
            <a:off x="0" y="0"/>
            <a:ext cx="12192508" cy="6858253"/>
            <a:chOff x="0" y="0"/>
            <a:chExt cx="12192508" cy="6858253"/>
          </a:xfrm>
        </p:grpSpPr>
        <p:sp>
          <p:nvSpPr>
            <p:cNvPr id="3" name="object 3">
              <a:extLst>
                <a:ext uri="{FF2B5EF4-FFF2-40B4-BE49-F238E27FC236}">
                  <a16:creationId xmlns:a16="http://schemas.microsoft.com/office/drawing/2014/main" id="{AAD7D375-346D-0CF0-F3E9-74AE2C153536}"/>
                </a:ext>
              </a:extLst>
            </p:cNvPr>
            <p:cNvSpPr/>
            <p:nvPr/>
          </p:nvSpPr>
          <p:spPr>
            <a:xfrm>
              <a:off x="2268321" y="923543"/>
              <a:ext cx="9924187" cy="5934710"/>
            </a:xfrm>
            <a:custGeom>
              <a:avLst/>
              <a:gdLst/>
              <a:ahLst/>
              <a:cxnLst/>
              <a:rect l="l" t="t" r="r" b="b"/>
              <a:pathLst>
                <a:path w="8268970" h="5934709">
                  <a:moveTo>
                    <a:pt x="8268461" y="0"/>
                  </a:moveTo>
                  <a:lnTo>
                    <a:pt x="0" y="0"/>
                  </a:lnTo>
                  <a:lnTo>
                    <a:pt x="0" y="5934456"/>
                  </a:lnTo>
                  <a:lnTo>
                    <a:pt x="8268461" y="5934456"/>
                  </a:lnTo>
                  <a:lnTo>
                    <a:pt x="8268461" y="0"/>
                  </a:lnTo>
                  <a:close/>
                </a:path>
              </a:pathLst>
            </a:custGeom>
            <a:solidFill>
              <a:srgbClr val="FFFFFF"/>
            </a:solidFill>
          </p:spPr>
          <p:txBody>
            <a:bodyPr wrap="square" lIns="0" tIns="0" rIns="0" bIns="0" rtlCol="0"/>
            <a:lstStyle/>
            <a:p>
              <a:endParaRPr/>
            </a:p>
          </p:txBody>
        </p:sp>
        <p:sp>
          <p:nvSpPr>
            <p:cNvPr id="4" name="object 4">
              <a:extLst>
                <a:ext uri="{FF2B5EF4-FFF2-40B4-BE49-F238E27FC236}">
                  <a16:creationId xmlns:a16="http://schemas.microsoft.com/office/drawing/2014/main" id="{C5EFAF16-8431-CFC1-D040-F743AD273963}"/>
                </a:ext>
              </a:extLst>
            </p:cNvPr>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5" name="object 5">
            <a:extLst>
              <a:ext uri="{FF2B5EF4-FFF2-40B4-BE49-F238E27FC236}">
                <a16:creationId xmlns:a16="http://schemas.microsoft.com/office/drawing/2014/main" id="{D82DA5BF-F47C-35AF-0437-BC1EFD053F42}"/>
              </a:ext>
            </a:extLst>
          </p:cNvPr>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lang="en-US">
                <a:latin typeface="Lucida Sans Unicode" panose="020B0602030504020204" pitchFamily="34" charset="0"/>
                <a:cs typeface="Lucida Sans Unicode" panose="020B0602030504020204" pitchFamily="34" charset="0"/>
              </a:rPr>
              <a:t>Water Levels in Water Year 2023-2024</a:t>
            </a:r>
            <a:endParaRPr spc="-10">
              <a:latin typeface="Lucida Sans Unicode" panose="020B0602030504020204" pitchFamily="34" charset="0"/>
              <a:cs typeface="Lucida Sans Unicode" panose="020B0602030504020204" pitchFamily="34" charset="0"/>
            </a:endParaRPr>
          </a:p>
        </p:txBody>
      </p:sp>
      <p:sp>
        <p:nvSpPr>
          <p:cNvPr id="6" name="object 6">
            <a:extLst>
              <a:ext uri="{FF2B5EF4-FFF2-40B4-BE49-F238E27FC236}">
                <a16:creationId xmlns:a16="http://schemas.microsoft.com/office/drawing/2014/main" id="{B800D53B-C89A-9777-D76C-85324AE53BA5}"/>
              </a:ext>
            </a:extLst>
          </p:cNvPr>
          <p:cNvSpPr txBox="1"/>
          <p:nvPr/>
        </p:nvSpPr>
        <p:spPr>
          <a:xfrm>
            <a:off x="174393" y="1170437"/>
            <a:ext cx="2053247" cy="5180072"/>
          </a:xfrm>
          <a:prstGeom prst="rect">
            <a:avLst/>
          </a:prstGeom>
        </p:spPr>
        <p:txBody>
          <a:bodyPr vert="horz" wrap="square" lIns="0" tIns="121920" rIns="0" bIns="0" rtlCol="0">
            <a:spAutoFit/>
          </a:bodyPr>
          <a:lstStyle/>
          <a:p>
            <a:pPr marL="240029" marR="283210" indent="-227329">
              <a:lnSpc>
                <a:spcPct val="70000"/>
              </a:lnSpc>
              <a:spcBef>
                <a:spcPts val="960"/>
              </a:spcBef>
              <a:buFont typeface="Arial"/>
              <a:buChar char="•"/>
              <a:tabLst>
                <a:tab pos="241300" algn="l"/>
              </a:tabLst>
            </a:pPr>
            <a:r>
              <a:rPr lang="en-US" sz="2400">
                <a:solidFill>
                  <a:schemeClr val="tx1"/>
                </a:solidFill>
                <a:latin typeface="Calibri"/>
                <a:cs typeface="Calibri"/>
              </a:rPr>
              <a:t>Water levels in Key Wells were above the Measurable Objective in all but one Key Well</a:t>
            </a:r>
          </a:p>
          <a:p>
            <a:pPr marL="240029" marR="283210" indent="-227329">
              <a:lnSpc>
                <a:spcPct val="70000"/>
              </a:lnSpc>
              <a:spcBef>
                <a:spcPts val="960"/>
              </a:spcBef>
              <a:buFont typeface="Arial"/>
              <a:buChar char="•"/>
              <a:tabLst>
                <a:tab pos="241300" algn="l"/>
              </a:tabLst>
            </a:pPr>
            <a:r>
              <a:rPr lang="en-US" sz="2400">
                <a:solidFill>
                  <a:schemeClr val="tx1"/>
                </a:solidFill>
                <a:latin typeface="Calibri"/>
                <a:cs typeface="Calibri"/>
              </a:rPr>
              <a:t>The Key Well with water levels near the Minimum Threshold was a provisional setting that will be reevaluated</a:t>
            </a:r>
            <a:endParaRPr sz="2400">
              <a:solidFill>
                <a:srgbClr val="FF0000"/>
              </a:solidFill>
              <a:latin typeface="Calibri"/>
              <a:cs typeface="Calibri"/>
            </a:endParaRPr>
          </a:p>
        </p:txBody>
      </p:sp>
      <p:sp>
        <p:nvSpPr>
          <p:cNvPr id="8" name="object 8">
            <a:extLst>
              <a:ext uri="{FF2B5EF4-FFF2-40B4-BE49-F238E27FC236}">
                <a16:creationId xmlns:a16="http://schemas.microsoft.com/office/drawing/2014/main" id="{A66C8334-3C4C-7D14-36F4-0E310C99C650}"/>
              </a:ext>
            </a:extLst>
          </p:cNvPr>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76</a:t>
            </a:fld>
            <a:endParaRPr spc="-25"/>
          </a:p>
        </p:txBody>
      </p:sp>
      <p:sp>
        <p:nvSpPr>
          <p:cNvPr id="9" name="object 9">
            <a:extLst>
              <a:ext uri="{FF2B5EF4-FFF2-40B4-BE49-F238E27FC236}">
                <a16:creationId xmlns:a16="http://schemas.microsoft.com/office/drawing/2014/main" id="{DFA49C83-D5AD-3ACC-4B7F-AB2CEC779856}"/>
              </a:ext>
            </a:extLst>
          </p:cNvPr>
          <p:cNvSpPr txBox="1"/>
          <p:nvPr/>
        </p:nvSpPr>
        <p:spPr>
          <a:xfrm>
            <a:off x="5120894" y="6574028"/>
            <a:ext cx="6090920" cy="234038"/>
          </a:xfrm>
          <a:prstGeom prst="rect">
            <a:avLst/>
          </a:prstGeom>
        </p:spPr>
        <p:txBody>
          <a:bodyPr vert="horz" wrap="square" lIns="0" tIns="0" rIns="0" bIns="0" rtlCol="0">
            <a:spAutoFit/>
          </a:bodyPr>
          <a:lstStyle/>
          <a:p>
            <a:pPr marL="12700">
              <a:lnSpc>
                <a:spcPts val="1810"/>
              </a:lnSpc>
            </a:pPr>
            <a:r>
              <a:rPr sz="1800">
                <a:latin typeface="Calibri"/>
                <a:cs typeface="Calibri"/>
              </a:rPr>
              <a:t>Source:</a:t>
            </a:r>
            <a:r>
              <a:rPr sz="1800" spc="-50">
                <a:latin typeface="Calibri"/>
                <a:cs typeface="Calibri"/>
              </a:rPr>
              <a:t> </a:t>
            </a:r>
            <a:r>
              <a:rPr sz="1800">
                <a:latin typeface="Calibri"/>
                <a:cs typeface="Calibri"/>
              </a:rPr>
              <a:t>Mission</a:t>
            </a:r>
            <a:r>
              <a:rPr sz="1800" spc="-55">
                <a:latin typeface="Calibri"/>
                <a:cs typeface="Calibri"/>
              </a:rPr>
              <a:t> </a:t>
            </a:r>
            <a:r>
              <a:rPr sz="1800">
                <a:latin typeface="Calibri"/>
                <a:cs typeface="Calibri"/>
              </a:rPr>
              <a:t>Creek</a:t>
            </a:r>
            <a:r>
              <a:rPr sz="1800" spc="-55">
                <a:latin typeface="Calibri"/>
                <a:cs typeface="Calibri"/>
              </a:rPr>
              <a:t> </a:t>
            </a:r>
            <a:r>
              <a:rPr sz="1800">
                <a:latin typeface="Calibri"/>
                <a:cs typeface="Calibri"/>
              </a:rPr>
              <a:t>Subbasin</a:t>
            </a:r>
            <a:r>
              <a:rPr sz="1800" spc="-45">
                <a:latin typeface="Calibri"/>
                <a:cs typeface="Calibri"/>
              </a:rPr>
              <a:t> </a:t>
            </a:r>
            <a:r>
              <a:rPr sz="1800">
                <a:latin typeface="Calibri"/>
                <a:cs typeface="Calibri"/>
              </a:rPr>
              <a:t>Annual</a:t>
            </a:r>
            <a:r>
              <a:rPr sz="1800" spc="-50">
                <a:latin typeface="Calibri"/>
                <a:cs typeface="Calibri"/>
              </a:rPr>
              <a:t> </a:t>
            </a:r>
            <a:r>
              <a:rPr sz="1800">
                <a:latin typeface="Calibri"/>
                <a:cs typeface="Calibri"/>
              </a:rPr>
              <a:t>Report</a:t>
            </a:r>
            <a:r>
              <a:rPr sz="1800" spc="-55">
                <a:latin typeface="Calibri"/>
                <a:cs typeface="Calibri"/>
              </a:rPr>
              <a:t> </a:t>
            </a:r>
            <a:r>
              <a:rPr sz="1800">
                <a:latin typeface="Calibri"/>
                <a:cs typeface="Calibri"/>
              </a:rPr>
              <a:t>for</a:t>
            </a:r>
            <a:r>
              <a:rPr sz="1800" spc="-50">
                <a:latin typeface="Calibri"/>
                <a:cs typeface="Calibri"/>
              </a:rPr>
              <a:t> </a:t>
            </a:r>
            <a:r>
              <a:rPr sz="1800">
                <a:latin typeface="Calibri"/>
                <a:cs typeface="Calibri"/>
              </a:rPr>
              <a:t>WY</a:t>
            </a:r>
            <a:r>
              <a:rPr sz="1800" spc="-55">
                <a:latin typeface="Calibri"/>
                <a:cs typeface="Calibri"/>
              </a:rPr>
              <a:t> </a:t>
            </a:r>
            <a:r>
              <a:rPr sz="1800" spc="-10">
                <a:latin typeface="Calibri"/>
                <a:cs typeface="Calibri"/>
              </a:rPr>
              <a:t>20</a:t>
            </a:r>
            <a:r>
              <a:rPr lang="en-US" spc="-10">
                <a:latin typeface="Calibri"/>
                <a:cs typeface="Calibri"/>
              </a:rPr>
              <a:t>23</a:t>
            </a:r>
            <a:r>
              <a:rPr sz="1800" spc="-10">
                <a:latin typeface="Calibri"/>
                <a:cs typeface="Calibri"/>
              </a:rPr>
              <a:t>-</a:t>
            </a:r>
            <a:r>
              <a:rPr sz="1800" spc="-20">
                <a:latin typeface="Calibri"/>
                <a:cs typeface="Calibri"/>
              </a:rPr>
              <a:t>20</a:t>
            </a:r>
            <a:r>
              <a:rPr lang="en-US" sz="1800" spc="-20">
                <a:latin typeface="Calibri"/>
                <a:cs typeface="Calibri"/>
              </a:rPr>
              <a:t>24</a:t>
            </a:r>
            <a:endParaRPr sz="1800">
              <a:latin typeface="Calibri"/>
              <a:cs typeface="Calibri"/>
            </a:endParaRPr>
          </a:p>
        </p:txBody>
      </p:sp>
      <p:sp>
        <p:nvSpPr>
          <p:cNvPr id="7" name="TextBox 6">
            <a:extLst>
              <a:ext uri="{FF2B5EF4-FFF2-40B4-BE49-F238E27FC236}">
                <a16:creationId xmlns:a16="http://schemas.microsoft.com/office/drawing/2014/main" id="{0F49F9D1-AC13-02C2-CF53-6EE7643B6D0C}"/>
              </a:ext>
            </a:extLst>
          </p:cNvPr>
          <p:cNvSpPr txBox="1"/>
          <p:nvPr/>
        </p:nvSpPr>
        <p:spPr>
          <a:xfrm>
            <a:off x="85574" y="6606547"/>
            <a:ext cx="2182747" cy="276999"/>
          </a:xfrm>
          <a:prstGeom prst="rect">
            <a:avLst/>
          </a:prstGeom>
          <a:noFill/>
        </p:spPr>
        <p:txBody>
          <a:bodyPr wrap="square" rtlCol="0">
            <a:spAutoFit/>
          </a:bodyPr>
          <a:lstStyle/>
          <a:p>
            <a:r>
              <a:rPr lang="en-US" sz="1200">
                <a:latin typeface="+mn-lt"/>
              </a:rPr>
              <a:t>GW- Groundwater*</a:t>
            </a:r>
          </a:p>
        </p:txBody>
      </p:sp>
      <p:pic>
        <p:nvPicPr>
          <p:cNvPr id="11" name="Picture 10">
            <a:extLst>
              <a:ext uri="{FF2B5EF4-FFF2-40B4-BE49-F238E27FC236}">
                <a16:creationId xmlns:a16="http://schemas.microsoft.com/office/drawing/2014/main" id="{264E00D9-A797-070C-4F7E-D8AB9D68ADEE}"/>
              </a:ext>
            </a:extLst>
          </p:cNvPr>
          <p:cNvPicPr>
            <a:picLocks noChangeAspect="1"/>
          </p:cNvPicPr>
          <p:nvPr/>
        </p:nvPicPr>
        <p:blipFill>
          <a:blip r:embed="rId3"/>
          <a:stretch>
            <a:fillRect/>
          </a:stretch>
        </p:blipFill>
        <p:spPr>
          <a:xfrm>
            <a:off x="2349682" y="990264"/>
            <a:ext cx="9758951" cy="5517044"/>
          </a:xfrm>
          <a:prstGeom prst="rect">
            <a:avLst/>
          </a:prstGeom>
          <a:noFill/>
          <a:ln w="19050">
            <a:solidFill>
              <a:schemeClr val="bg1">
                <a:lumMod val="85000"/>
              </a:schemeClr>
            </a:solidFill>
          </a:ln>
        </p:spPr>
      </p:pic>
    </p:spTree>
    <p:extLst>
      <p:ext uri="{BB962C8B-B14F-4D97-AF65-F5344CB8AC3E}">
        <p14:creationId xmlns:p14="http://schemas.microsoft.com/office/powerpoint/2010/main" val="11521827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6848855"/>
            <a:ext cx="12192000" cy="9525"/>
          </a:xfrm>
          <a:custGeom>
            <a:avLst/>
            <a:gdLst/>
            <a:ahLst/>
            <a:cxnLst/>
            <a:rect l="l" t="t" r="r" b="b"/>
            <a:pathLst>
              <a:path w="12192000" h="9525">
                <a:moveTo>
                  <a:pt x="0" y="9143"/>
                </a:moveTo>
                <a:lnTo>
                  <a:pt x="12192000" y="9143"/>
                </a:lnTo>
                <a:lnTo>
                  <a:pt x="12192000" y="0"/>
                </a:lnTo>
                <a:lnTo>
                  <a:pt x="0" y="0"/>
                </a:lnTo>
                <a:lnTo>
                  <a:pt x="0" y="9143"/>
                </a:lnTo>
                <a:close/>
              </a:path>
            </a:pathLst>
          </a:custGeom>
          <a:solidFill>
            <a:srgbClr val="FAEDC1">
              <a:alpha val="50195"/>
            </a:srgbClr>
          </a:solidFill>
        </p:spPr>
        <p:txBody>
          <a:bodyPr wrap="square" lIns="0" tIns="0" rIns="0" bIns="0" rtlCol="0"/>
          <a:lstStyle/>
          <a:p>
            <a:endParaRPr/>
          </a:p>
        </p:txBody>
      </p:sp>
      <p:grpSp>
        <p:nvGrpSpPr>
          <p:cNvPr id="3" name="object 3"/>
          <p:cNvGrpSpPr/>
          <p:nvPr/>
        </p:nvGrpSpPr>
        <p:grpSpPr>
          <a:xfrm>
            <a:off x="0" y="0"/>
            <a:ext cx="12192000" cy="6849109"/>
            <a:chOff x="0" y="0"/>
            <a:chExt cx="12192000" cy="6849109"/>
          </a:xfrm>
        </p:grpSpPr>
        <p:sp>
          <p:nvSpPr>
            <p:cNvPr id="4" name="object 4"/>
            <p:cNvSpPr/>
            <p:nvPr/>
          </p:nvSpPr>
          <p:spPr>
            <a:xfrm>
              <a:off x="0" y="0"/>
              <a:ext cx="12192000" cy="6436360"/>
            </a:xfrm>
            <a:custGeom>
              <a:avLst/>
              <a:gdLst/>
              <a:ahLst/>
              <a:cxnLst/>
              <a:rect l="l" t="t" r="r" b="b"/>
              <a:pathLst>
                <a:path w="12192000" h="6436360">
                  <a:moveTo>
                    <a:pt x="0" y="6435852"/>
                  </a:moveTo>
                  <a:lnTo>
                    <a:pt x="12192000" y="6435852"/>
                  </a:lnTo>
                  <a:lnTo>
                    <a:pt x="12192000" y="0"/>
                  </a:lnTo>
                  <a:lnTo>
                    <a:pt x="0" y="0"/>
                  </a:lnTo>
                  <a:lnTo>
                    <a:pt x="0" y="6435852"/>
                  </a:lnTo>
                  <a:close/>
                </a:path>
              </a:pathLst>
            </a:custGeom>
            <a:solidFill>
              <a:srgbClr val="FAEDC1">
                <a:alpha val="50195"/>
              </a:srgbClr>
            </a:solidFill>
          </p:spPr>
          <p:txBody>
            <a:bodyPr wrap="square" lIns="0" tIns="0" rIns="0" bIns="0" rtlCol="0"/>
            <a:lstStyle/>
            <a:p>
              <a:endParaRPr/>
            </a:p>
          </p:txBody>
        </p:sp>
        <p:sp>
          <p:nvSpPr>
            <p:cNvPr id="5" name="object 5"/>
            <p:cNvSpPr/>
            <p:nvPr/>
          </p:nvSpPr>
          <p:spPr>
            <a:xfrm>
              <a:off x="10298430" y="0"/>
              <a:ext cx="1893570" cy="914400"/>
            </a:xfrm>
            <a:custGeom>
              <a:avLst/>
              <a:gdLst/>
              <a:ahLst/>
              <a:cxnLst/>
              <a:rect l="l" t="t" r="r" b="b"/>
              <a:pathLst>
                <a:path w="1893570" h="914400">
                  <a:moveTo>
                    <a:pt x="1893570" y="0"/>
                  </a:moveTo>
                  <a:lnTo>
                    <a:pt x="0" y="0"/>
                  </a:lnTo>
                  <a:lnTo>
                    <a:pt x="0" y="914400"/>
                  </a:lnTo>
                  <a:lnTo>
                    <a:pt x="1893570" y="914400"/>
                  </a:lnTo>
                  <a:lnTo>
                    <a:pt x="1893570" y="0"/>
                  </a:lnTo>
                  <a:close/>
                </a:path>
              </a:pathLst>
            </a:custGeom>
            <a:solidFill>
              <a:srgbClr val="476974"/>
            </a:solidFill>
          </p:spPr>
          <p:txBody>
            <a:bodyPr wrap="square" lIns="0" tIns="0" rIns="0" bIns="0" rtlCol="0"/>
            <a:lstStyle/>
            <a:p>
              <a:endParaRPr/>
            </a:p>
          </p:txBody>
        </p:sp>
        <p:pic>
          <p:nvPicPr>
            <p:cNvPr id="6" name="object 6"/>
            <p:cNvPicPr/>
            <p:nvPr/>
          </p:nvPicPr>
          <p:blipFill>
            <a:blip r:embed="rId4" cstate="print"/>
            <a:stretch>
              <a:fillRect/>
            </a:stretch>
          </p:blipFill>
          <p:spPr>
            <a:xfrm>
              <a:off x="10546842" y="125729"/>
              <a:ext cx="1098803" cy="614934"/>
            </a:xfrm>
            <a:prstGeom prst="rect">
              <a:avLst/>
            </a:prstGeom>
          </p:spPr>
        </p:pic>
        <p:sp>
          <p:nvSpPr>
            <p:cNvPr id="7" name="object 7"/>
            <p:cNvSpPr/>
            <p:nvPr/>
          </p:nvSpPr>
          <p:spPr>
            <a:xfrm>
              <a:off x="0" y="6435851"/>
              <a:ext cx="12183110" cy="413384"/>
            </a:xfrm>
            <a:custGeom>
              <a:avLst/>
              <a:gdLst/>
              <a:ahLst/>
              <a:cxnLst/>
              <a:rect l="l" t="t" r="r" b="b"/>
              <a:pathLst>
                <a:path w="12183110" h="413384">
                  <a:moveTo>
                    <a:pt x="12182856" y="0"/>
                  </a:moveTo>
                  <a:lnTo>
                    <a:pt x="0" y="0"/>
                  </a:lnTo>
                  <a:lnTo>
                    <a:pt x="0" y="413003"/>
                  </a:lnTo>
                  <a:lnTo>
                    <a:pt x="12182856" y="413003"/>
                  </a:lnTo>
                  <a:lnTo>
                    <a:pt x="12182856" y="0"/>
                  </a:lnTo>
                  <a:close/>
                </a:path>
              </a:pathLst>
            </a:custGeom>
            <a:solidFill>
              <a:srgbClr val="FFFFFF"/>
            </a:solidFill>
          </p:spPr>
          <p:txBody>
            <a:bodyPr wrap="square" lIns="0" tIns="0" rIns="0" bIns="0" rtlCol="0"/>
            <a:lstStyle/>
            <a:p>
              <a:endParaRPr/>
            </a:p>
          </p:txBody>
        </p:sp>
        <p:sp>
          <p:nvSpPr>
            <p:cNvPr id="8" name="object 8"/>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grpSp>
      <p:sp>
        <p:nvSpPr>
          <p:cNvPr id="9" name="object 9"/>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a:latin typeface="Lucida Sans Unicode" panose="020B0602030504020204" pitchFamily="34" charset="0"/>
                <a:cs typeface="Lucida Sans Unicode" panose="020B0602030504020204" pitchFamily="34" charset="0"/>
              </a:rPr>
              <a:t>Is</a:t>
            </a:r>
            <a:r>
              <a:rPr spc="-6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the</a:t>
            </a:r>
            <a:r>
              <a:rPr spc="-65">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Alternative</a:t>
            </a:r>
            <a:r>
              <a:rPr spc="-40">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Plan</a:t>
            </a:r>
            <a:r>
              <a:rPr spc="-60">
                <a:latin typeface="Lucida Sans Unicode" panose="020B0602030504020204" pitchFamily="34" charset="0"/>
                <a:cs typeface="Lucida Sans Unicode" panose="020B0602030504020204" pitchFamily="34" charset="0"/>
              </a:rPr>
              <a:t> </a:t>
            </a:r>
            <a:r>
              <a:rPr spc="-10">
                <a:latin typeface="Lucida Sans Unicode" panose="020B0602030504020204" pitchFamily="34" charset="0"/>
                <a:cs typeface="Lucida Sans Unicode" panose="020B0602030504020204" pitchFamily="34" charset="0"/>
              </a:rPr>
              <a:t>Working?</a:t>
            </a:r>
          </a:p>
        </p:txBody>
      </p:sp>
      <p:sp>
        <p:nvSpPr>
          <p:cNvPr id="11" name="object 11"/>
          <p:cNvSpPr txBox="1"/>
          <p:nvPr/>
        </p:nvSpPr>
        <p:spPr>
          <a:xfrm>
            <a:off x="3660394" y="6413246"/>
            <a:ext cx="6090920" cy="299720"/>
          </a:xfrm>
          <a:prstGeom prst="rect">
            <a:avLst/>
          </a:prstGeom>
        </p:spPr>
        <p:txBody>
          <a:bodyPr vert="horz" wrap="square" lIns="0" tIns="12700" rIns="0" bIns="0" rtlCol="0">
            <a:spAutoFit/>
          </a:bodyPr>
          <a:lstStyle/>
          <a:p>
            <a:pPr marL="12700">
              <a:lnSpc>
                <a:spcPct val="100000"/>
              </a:lnSpc>
              <a:spcBef>
                <a:spcPts val="100"/>
              </a:spcBef>
            </a:pPr>
            <a:r>
              <a:rPr sz="1800">
                <a:latin typeface="Calibri"/>
                <a:cs typeface="Calibri"/>
              </a:rPr>
              <a:t>Source:</a:t>
            </a:r>
            <a:r>
              <a:rPr sz="1800" spc="-50">
                <a:latin typeface="Calibri"/>
                <a:cs typeface="Calibri"/>
              </a:rPr>
              <a:t> </a:t>
            </a:r>
            <a:r>
              <a:rPr sz="1800">
                <a:latin typeface="Calibri"/>
                <a:cs typeface="Calibri"/>
              </a:rPr>
              <a:t>Mission</a:t>
            </a:r>
            <a:r>
              <a:rPr sz="1800" spc="-55">
                <a:latin typeface="Calibri"/>
                <a:cs typeface="Calibri"/>
              </a:rPr>
              <a:t> </a:t>
            </a:r>
            <a:r>
              <a:rPr sz="1800">
                <a:latin typeface="Calibri"/>
                <a:cs typeface="Calibri"/>
              </a:rPr>
              <a:t>Creek</a:t>
            </a:r>
            <a:r>
              <a:rPr sz="1800" spc="-55">
                <a:latin typeface="Calibri"/>
                <a:cs typeface="Calibri"/>
              </a:rPr>
              <a:t> </a:t>
            </a:r>
            <a:r>
              <a:rPr sz="1800">
                <a:latin typeface="Calibri"/>
                <a:cs typeface="Calibri"/>
              </a:rPr>
              <a:t>Subbasin</a:t>
            </a:r>
            <a:r>
              <a:rPr sz="1800" spc="-45">
                <a:latin typeface="Calibri"/>
                <a:cs typeface="Calibri"/>
              </a:rPr>
              <a:t> </a:t>
            </a:r>
            <a:r>
              <a:rPr sz="1800">
                <a:latin typeface="Calibri"/>
                <a:cs typeface="Calibri"/>
              </a:rPr>
              <a:t>Annual</a:t>
            </a:r>
            <a:r>
              <a:rPr sz="1800" spc="-50">
                <a:latin typeface="Calibri"/>
                <a:cs typeface="Calibri"/>
              </a:rPr>
              <a:t> </a:t>
            </a:r>
            <a:r>
              <a:rPr sz="1800">
                <a:latin typeface="Calibri"/>
                <a:cs typeface="Calibri"/>
              </a:rPr>
              <a:t>Report</a:t>
            </a:r>
            <a:r>
              <a:rPr sz="1800" spc="-55">
                <a:latin typeface="Calibri"/>
                <a:cs typeface="Calibri"/>
              </a:rPr>
              <a:t> </a:t>
            </a:r>
            <a:r>
              <a:rPr sz="1800">
                <a:latin typeface="Calibri"/>
                <a:cs typeface="Calibri"/>
              </a:rPr>
              <a:t>for</a:t>
            </a:r>
            <a:r>
              <a:rPr sz="1800" spc="-50">
                <a:latin typeface="Calibri"/>
                <a:cs typeface="Calibri"/>
              </a:rPr>
              <a:t> </a:t>
            </a:r>
            <a:r>
              <a:rPr sz="1800">
                <a:latin typeface="Calibri"/>
                <a:cs typeface="Calibri"/>
              </a:rPr>
              <a:t>WY</a:t>
            </a:r>
            <a:r>
              <a:rPr sz="1800" spc="-55">
                <a:latin typeface="Calibri"/>
                <a:cs typeface="Calibri"/>
              </a:rPr>
              <a:t> </a:t>
            </a:r>
            <a:r>
              <a:rPr sz="1800" spc="-10">
                <a:latin typeface="Calibri"/>
                <a:cs typeface="Calibri"/>
              </a:rPr>
              <a:t>2018-</a:t>
            </a:r>
            <a:r>
              <a:rPr sz="1800" spc="-20">
                <a:latin typeface="Calibri"/>
                <a:cs typeface="Calibri"/>
              </a:rPr>
              <a:t>2019</a:t>
            </a:r>
            <a:endParaRPr sz="1800">
              <a:latin typeface="Calibri"/>
              <a:cs typeface="Calibri"/>
            </a:endParaRPr>
          </a:p>
        </p:txBody>
      </p:sp>
      <p:sp>
        <p:nvSpPr>
          <p:cNvPr id="12" name="object 12"/>
          <p:cNvSpPr txBox="1"/>
          <p:nvPr/>
        </p:nvSpPr>
        <p:spPr>
          <a:xfrm>
            <a:off x="11794743" y="6436359"/>
            <a:ext cx="179705" cy="208279"/>
          </a:xfrm>
          <a:prstGeom prst="rect">
            <a:avLst/>
          </a:prstGeom>
        </p:spPr>
        <p:txBody>
          <a:bodyPr vert="horz" wrap="square" lIns="0" tIns="12700" rIns="0" bIns="0" rtlCol="0">
            <a:spAutoFit/>
          </a:bodyPr>
          <a:lstStyle/>
          <a:p>
            <a:pPr marL="12700">
              <a:lnSpc>
                <a:spcPct val="100000"/>
              </a:lnSpc>
              <a:spcBef>
                <a:spcPts val="100"/>
              </a:spcBef>
            </a:pPr>
            <a:r>
              <a:rPr sz="1200" spc="-25">
                <a:solidFill>
                  <a:srgbClr val="888888"/>
                </a:solidFill>
                <a:latin typeface="Calibri"/>
                <a:cs typeface="Calibri"/>
              </a:rPr>
              <a:t>34</a:t>
            </a:r>
            <a:endParaRPr sz="1200">
              <a:latin typeface="Calibri"/>
              <a:cs typeface="Calibri"/>
            </a:endParaRPr>
          </a:p>
        </p:txBody>
      </p:sp>
      <p:grpSp>
        <p:nvGrpSpPr>
          <p:cNvPr id="13" name="object 13"/>
          <p:cNvGrpSpPr/>
          <p:nvPr/>
        </p:nvGrpSpPr>
        <p:grpSpPr>
          <a:xfrm>
            <a:off x="269989" y="937005"/>
            <a:ext cx="11913120" cy="5476241"/>
            <a:chOff x="1648559" y="1027554"/>
            <a:chExt cx="11913120" cy="5476241"/>
          </a:xfrm>
        </p:grpSpPr>
        <p:pic>
          <p:nvPicPr>
            <p:cNvPr id="14" name="object 14"/>
            <p:cNvPicPr/>
            <p:nvPr/>
          </p:nvPicPr>
          <p:blipFill>
            <a:blip r:embed="rId5" cstate="print"/>
            <a:stretch>
              <a:fillRect/>
            </a:stretch>
          </p:blipFill>
          <p:spPr>
            <a:xfrm>
              <a:off x="3717856" y="1027554"/>
              <a:ext cx="9843823" cy="5476241"/>
            </a:xfrm>
            <a:prstGeom prst="rect">
              <a:avLst/>
            </a:prstGeom>
          </p:spPr>
        </p:pic>
        <p:pic>
          <p:nvPicPr>
            <p:cNvPr id="15" name="object 15"/>
            <p:cNvPicPr/>
            <p:nvPr/>
          </p:nvPicPr>
          <p:blipFill>
            <a:blip r:embed="rId6" cstate="print"/>
            <a:srcRect l="49353"/>
            <a:stretch>
              <a:fillRect/>
            </a:stretch>
          </p:blipFill>
          <p:spPr>
            <a:xfrm>
              <a:off x="1648559" y="2587016"/>
              <a:ext cx="1750425" cy="952471"/>
            </a:xfrm>
            <a:prstGeom prst="rect">
              <a:avLst/>
            </a:prstGeom>
          </p:spPr>
        </p:pic>
      </p:grpSp>
      <p:sp>
        <p:nvSpPr>
          <p:cNvPr id="16" name="object 16"/>
          <p:cNvSpPr txBox="1"/>
          <p:nvPr/>
        </p:nvSpPr>
        <p:spPr>
          <a:xfrm>
            <a:off x="147795" y="995238"/>
            <a:ext cx="1985805" cy="1260600"/>
          </a:xfrm>
          <a:prstGeom prst="rect">
            <a:avLst/>
          </a:prstGeom>
          <a:solidFill>
            <a:srgbClr val="FFFFFF"/>
          </a:solidFill>
        </p:spPr>
        <p:txBody>
          <a:bodyPr vert="horz" wrap="square" lIns="0" tIns="29209" rIns="0" bIns="0" rtlCol="0">
            <a:spAutoFit/>
          </a:bodyPr>
          <a:lstStyle/>
          <a:p>
            <a:pPr algn="ctr">
              <a:lnSpc>
                <a:spcPct val="100000"/>
              </a:lnSpc>
              <a:spcBef>
                <a:spcPts val="229"/>
              </a:spcBef>
            </a:pPr>
            <a:r>
              <a:rPr sz="2000" b="1" spc="-20">
                <a:latin typeface="Calibri"/>
                <a:cs typeface="Calibri"/>
              </a:rPr>
              <a:t>Groundwater</a:t>
            </a:r>
            <a:r>
              <a:rPr sz="2000" b="1" spc="-30">
                <a:latin typeface="Calibri"/>
                <a:cs typeface="Calibri"/>
              </a:rPr>
              <a:t> </a:t>
            </a:r>
            <a:r>
              <a:rPr sz="2000" b="1">
                <a:latin typeface="Calibri"/>
                <a:cs typeface="Calibri"/>
              </a:rPr>
              <a:t>Levels</a:t>
            </a:r>
            <a:r>
              <a:rPr sz="2000" b="1" spc="-40">
                <a:latin typeface="Calibri"/>
                <a:cs typeface="Calibri"/>
              </a:rPr>
              <a:t> </a:t>
            </a:r>
            <a:r>
              <a:rPr sz="2000" b="1">
                <a:latin typeface="Calibri"/>
                <a:cs typeface="Calibri"/>
              </a:rPr>
              <a:t>and</a:t>
            </a:r>
            <a:r>
              <a:rPr sz="2000" b="1" spc="-50">
                <a:latin typeface="Calibri"/>
                <a:cs typeface="Calibri"/>
              </a:rPr>
              <a:t> </a:t>
            </a:r>
            <a:r>
              <a:rPr sz="2000" b="1">
                <a:latin typeface="Calibri"/>
                <a:cs typeface="Calibri"/>
              </a:rPr>
              <a:t>Change</a:t>
            </a:r>
            <a:r>
              <a:rPr sz="2000" b="1" spc="-35">
                <a:latin typeface="Calibri"/>
                <a:cs typeface="Calibri"/>
              </a:rPr>
              <a:t> </a:t>
            </a:r>
            <a:r>
              <a:rPr sz="2000" b="1">
                <a:latin typeface="Calibri"/>
                <a:cs typeface="Calibri"/>
              </a:rPr>
              <a:t>in</a:t>
            </a:r>
            <a:r>
              <a:rPr sz="2000" b="1" spc="-45">
                <a:latin typeface="Calibri"/>
                <a:cs typeface="Calibri"/>
              </a:rPr>
              <a:t> </a:t>
            </a:r>
            <a:r>
              <a:rPr sz="2000" b="1" spc="-10">
                <a:latin typeface="Calibri"/>
                <a:cs typeface="Calibri"/>
              </a:rPr>
              <a:t>Storage</a:t>
            </a:r>
            <a:r>
              <a:rPr sz="2000" b="1" spc="-35">
                <a:latin typeface="Calibri"/>
                <a:cs typeface="Calibri"/>
              </a:rPr>
              <a:t> </a:t>
            </a:r>
            <a:r>
              <a:rPr sz="2000" b="1">
                <a:latin typeface="Calibri"/>
                <a:cs typeface="Calibri"/>
              </a:rPr>
              <a:t>2009</a:t>
            </a:r>
            <a:r>
              <a:rPr sz="2000" b="1" spc="-55">
                <a:latin typeface="Calibri"/>
                <a:cs typeface="Calibri"/>
              </a:rPr>
              <a:t> </a:t>
            </a:r>
            <a:r>
              <a:rPr sz="2000" b="1">
                <a:latin typeface="Calibri"/>
                <a:cs typeface="Calibri"/>
              </a:rPr>
              <a:t>to</a:t>
            </a:r>
            <a:r>
              <a:rPr sz="2000" b="1" spc="-45">
                <a:latin typeface="Calibri"/>
                <a:cs typeface="Calibri"/>
              </a:rPr>
              <a:t> </a:t>
            </a:r>
            <a:r>
              <a:rPr sz="2000" b="1" spc="-20">
                <a:latin typeface="Calibri"/>
                <a:cs typeface="Calibri"/>
              </a:rPr>
              <a:t>2019</a:t>
            </a:r>
            <a:endParaRPr sz="2000">
              <a:latin typeface="Calibri"/>
              <a:cs typeface="Calibri"/>
            </a:endParaRPr>
          </a:p>
        </p:txBody>
      </p:sp>
      <p:pic>
        <p:nvPicPr>
          <p:cNvPr id="17" name="object 15">
            <a:extLst>
              <a:ext uri="{FF2B5EF4-FFF2-40B4-BE49-F238E27FC236}">
                <a16:creationId xmlns:a16="http://schemas.microsoft.com/office/drawing/2014/main" id="{4A5B1366-B15E-FEB4-5BFA-0461508DB921}"/>
              </a:ext>
            </a:extLst>
          </p:cNvPr>
          <p:cNvPicPr/>
          <p:nvPr/>
        </p:nvPicPr>
        <p:blipFill>
          <a:blip r:embed="rId6" cstate="print"/>
          <a:srcRect r="51615"/>
          <a:stretch>
            <a:fillRect/>
          </a:stretch>
        </p:blipFill>
        <p:spPr>
          <a:xfrm>
            <a:off x="251853" y="3631056"/>
            <a:ext cx="1768561" cy="952471"/>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12700">
              <a:lnSpc>
                <a:spcPct val="100000"/>
              </a:lnSpc>
              <a:spcBef>
                <a:spcPts val="95"/>
              </a:spcBef>
            </a:pPr>
            <a:r>
              <a:rPr spc="-50">
                <a:latin typeface="Lucida Sans Unicode" panose="020B0602030504020204" pitchFamily="34" charset="0"/>
                <a:cs typeface="Lucida Sans Unicode" panose="020B0602030504020204" pitchFamily="34" charset="0"/>
              </a:rPr>
              <a:t>Tasks</a:t>
            </a:r>
            <a:r>
              <a:rPr spc="-105">
                <a:latin typeface="Lucida Sans Unicode" panose="020B0602030504020204" pitchFamily="34" charset="0"/>
                <a:cs typeface="Lucida Sans Unicode" panose="020B0602030504020204" pitchFamily="34" charset="0"/>
              </a:rPr>
              <a:t> </a:t>
            </a:r>
            <a:r>
              <a:rPr>
                <a:latin typeface="Lucida Sans Unicode" panose="020B0602030504020204" pitchFamily="34" charset="0"/>
                <a:cs typeface="Lucida Sans Unicode" panose="020B0602030504020204" pitchFamily="34" charset="0"/>
              </a:rPr>
              <a:t>to</a:t>
            </a:r>
            <a:r>
              <a:rPr spc="-110">
                <a:latin typeface="Lucida Sans Unicode" panose="020B0602030504020204" pitchFamily="34" charset="0"/>
                <a:cs typeface="Lucida Sans Unicode" panose="020B0602030504020204" pitchFamily="34" charset="0"/>
              </a:rPr>
              <a:t> </a:t>
            </a:r>
            <a:r>
              <a:rPr lang="en-US" spc="-110">
                <a:latin typeface="Lucida Sans Unicode" panose="020B0602030504020204" pitchFamily="34" charset="0"/>
                <a:cs typeface="Lucida Sans Unicode" panose="020B0602030504020204" pitchFamily="34" charset="0"/>
              </a:rPr>
              <a:t>Prepare the 2027 </a:t>
            </a:r>
            <a:r>
              <a:rPr spc="-10">
                <a:latin typeface="Lucida Sans Unicode" panose="020B0602030504020204" pitchFamily="34" charset="0"/>
                <a:cs typeface="Lucida Sans Unicode" panose="020B0602030504020204" pitchFamily="34" charset="0"/>
              </a:rPr>
              <a:t>Alternative</a:t>
            </a:r>
            <a:r>
              <a:rPr spc="-90">
                <a:latin typeface="Lucida Sans Unicode" panose="020B0602030504020204" pitchFamily="34" charset="0"/>
                <a:cs typeface="Lucida Sans Unicode" panose="020B0602030504020204" pitchFamily="34" charset="0"/>
              </a:rPr>
              <a:t> </a:t>
            </a:r>
            <a:r>
              <a:rPr spc="-20">
                <a:latin typeface="Lucida Sans Unicode" panose="020B0602030504020204" pitchFamily="34" charset="0"/>
                <a:cs typeface="Lucida Sans Unicode" panose="020B0602030504020204" pitchFamily="34" charset="0"/>
              </a:rPr>
              <a:t>Plan</a:t>
            </a:r>
            <a:r>
              <a:rPr lang="en-US" spc="-20">
                <a:latin typeface="Lucida Sans Unicode" panose="020B0602030504020204" pitchFamily="34" charset="0"/>
                <a:cs typeface="Lucida Sans Unicode" panose="020B0602030504020204" pitchFamily="34" charset="0"/>
              </a:rPr>
              <a:t> Update</a:t>
            </a:r>
            <a:endParaRPr spc="-20">
              <a:latin typeface="Lucida Sans Unicode" panose="020B0602030504020204" pitchFamily="34" charset="0"/>
              <a:cs typeface="Lucida Sans Unicode" panose="020B0602030504020204" pitchFamily="34" charset="0"/>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55880">
              <a:lnSpc>
                <a:spcPts val="1240"/>
              </a:lnSpc>
            </a:pPr>
            <a:fld id="{81D60167-4931-47E6-BA6A-407CBD079E47}" type="slidenum">
              <a:rPr spc="-25" dirty="0"/>
              <a:t>78</a:t>
            </a:fld>
            <a:endParaRPr spc="-25"/>
          </a:p>
        </p:txBody>
      </p:sp>
      <p:sp>
        <p:nvSpPr>
          <p:cNvPr id="4" name="object 4"/>
          <p:cNvSpPr txBox="1"/>
          <p:nvPr/>
        </p:nvSpPr>
        <p:spPr>
          <a:xfrm>
            <a:off x="916939" y="1103884"/>
            <a:ext cx="9768840" cy="4841875"/>
          </a:xfrm>
          <a:prstGeom prst="rect">
            <a:avLst/>
          </a:prstGeom>
        </p:spPr>
        <p:txBody>
          <a:bodyPr vert="horz" wrap="square" lIns="0" tIns="128270" rIns="0" bIns="0" rtlCol="0">
            <a:spAutoFit/>
          </a:bodyPr>
          <a:lstStyle/>
          <a:p>
            <a:pPr marL="240029" indent="-227329">
              <a:lnSpc>
                <a:spcPct val="100000"/>
              </a:lnSpc>
              <a:spcBef>
                <a:spcPts val="1010"/>
              </a:spcBef>
              <a:buFont typeface="Arial"/>
              <a:buChar char="•"/>
              <a:tabLst>
                <a:tab pos="240029" algn="l"/>
              </a:tabLst>
            </a:pPr>
            <a:r>
              <a:rPr sz="2400">
                <a:latin typeface="Calibri"/>
                <a:cs typeface="Calibri"/>
              </a:rPr>
              <a:t>Assess</a:t>
            </a:r>
            <a:r>
              <a:rPr sz="2400" spc="-65">
                <a:latin typeface="Calibri"/>
                <a:cs typeface="Calibri"/>
              </a:rPr>
              <a:t> </a:t>
            </a:r>
            <a:r>
              <a:rPr sz="2400">
                <a:latin typeface="Calibri"/>
                <a:cs typeface="Calibri"/>
              </a:rPr>
              <a:t>the</a:t>
            </a:r>
            <a:r>
              <a:rPr sz="2400" spc="-55">
                <a:latin typeface="Calibri"/>
                <a:cs typeface="Calibri"/>
              </a:rPr>
              <a:t> </a:t>
            </a:r>
            <a:r>
              <a:rPr sz="2400">
                <a:latin typeface="Calibri"/>
                <a:cs typeface="Calibri"/>
              </a:rPr>
              <a:t>existing</a:t>
            </a:r>
            <a:r>
              <a:rPr sz="2400" spc="-55">
                <a:latin typeface="Calibri"/>
                <a:cs typeface="Calibri"/>
              </a:rPr>
              <a:t> </a:t>
            </a:r>
            <a:r>
              <a:rPr sz="2400" spc="-10">
                <a:latin typeface="Calibri"/>
                <a:cs typeface="Calibri"/>
              </a:rPr>
              <a:t>Alternative</a:t>
            </a:r>
            <a:r>
              <a:rPr sz="2400" spc="-55">
                <a:latin typeface="Calibri"/>
                <a:cs typeface="Calibri"/>
              </a:rPr>
              <a:t> </a:t>
            </a:r>
            <a:r>
              <a:rPr sz="2400" spc="-20">
                <a:latin typeface="Calibri"/>
                <a:cs typeface="Calibri"/>
              </a:rPr>
              <a:t>Plan</a:t>
            </a:r>
            <a:endParaRPr sz="2400">
              <a:latin typeface="Calibri"/>
              <a:cs typeface="Calibri"/>
            </a:endParaRPr>
          </a:p>
          <a:p>
            <a:pPr marL="240029" indent="-227329">
              <a:lnSpc>
                <a:spcPct val="100000"/>
              </a:lnSpc>
              <a:spcBef>
                <a:spcPts val="910"/>
              </a:spcBef>
              <a:buFont typeface="Arial"/>
              <a:buChar char="•"/>
              <a:tabLst>
                <a:tab pos="240029" algn="l"/>
              </a:tabLst>
            </a:pPr>
            <a:r>
              <a:rPr sz="2400">
                <a:latin typeface="Calibri"/>
                <a:cs typeface="Calibri"/>
              </a:rPr>
              <a:t>Update</a:t>
            </a:r>
            <a:r>
              <a:rPr sz="2400" spc="-90">
                <a:latin typeface="Calibri"/>
                <a:cs typeface="Calibri"/>
              </a:rPr>
              <a:t> </a:t>
            </a:r>
            <a:r>
              <a:rPr sz="2400">
                <a:latin typeface="Calibri"/>
                <a:cs typeface="Calibri"/>
              </a:rPr>
              <a:t>and</a:t>
            </a:r>
            <a:r>
              <a:rPr sz="2400" spc="-95">
                <a:latin typeface="Calibri"/>
                <a:cs typeface="Calibri"/>
              </a:rPr>
              <a:t> </a:t>
            </a:r>
            <a:r>
              <a:rPr sz="2400">
                <a:latin typeface="Calibri"/>
                <a:cs typeface="Calibri"/>
              </a:rPr>
              <a:t>process</a:t>
            </a:r>
            <a:r>
              <a:rPr sz="2400" spc="-95">
                <a:latin typeface="Calibri"/>
                <a:cs typeface="Calibri"/>
              </a:rPr>
              <a:t> </a:t>
            </a:r>
            <a:r>
              <a:rPr sz="2400">
                <a:latin typeface="Calibri"/>
                <a:cs typeface="Calibri"/>
              </a:rPr>
              <a:t>current</a:t>
            </a:r>
            <a:r>
              <a:rPr sz="2400" spc="-90">
                <a:latin typeface="Calibri"/>
                <a:cs typeface="Calibri"/>
              </a:rPr>
              <a:t> </a:t>
            </a:r>
            <a:r>
              <a:rPr sz="2400" spc="-10">
                <a:latin typeface="Calibri"/>
                <a:cs typeface="Calibri"/>
              </a:rPr>
              <a:t>datasets</a:t>
            </a:r>
            <a:endParaRPr sz="2400">
              <a:latin typeface="Calibri"/>
              <a:cs typeface="Calibri"/>
            </a:endParaRPr>
          </a:p>
          <a:p>
            <a:pPr marL="240029" indent="-227329">
              <a:lnSpc>
                <a:spcPct val="100000"/>
              </a:lnSpc>
              <a:spcBef>
                <a:spcPts val="915"/>
              </a:spcBef>
              <a:buFont typeface="Arial"/>
              <a:buChar char="•"/>
              <a:tabLst>
                <a:tab pos="240029" algn="l"/>
              </a:tabLst>
            </a:pPr>
            <a:r>
              <a:rPr sz="2400" spc="-10">
                <a:latin typeface="Calibri"/>
                <a:cs typeface="Calibri"/>
              </a:rPr>
              <a:t>Research</a:t>
            </a:r>
            <a:r>
              <a:rPr sz="2400" spc="-60">
                <a:latin typeface="Calibri"/>
                <a:cs typeface="Calibri"/>
              </a:rPr>
              <a:t> </a:t>
            </a:r>
            <a:r>
              <a:rPr sz="2400">
                <a:latin typeface="Calibri"/>
                <a:cs typeface="Calibri"/>
              </a:rPr>
              <a:t>and</a:t>
            </a:r>
            <a:r>
              <a:rPr sz="2400" spc="-70">
                <a:latin typeface="Calibri"/>
                <a:cs typeface="Calibri"/>
              </a:rPr>
              <a:t> </a:t>
            </a:r>
            <a:r>
              <a:rPr sz="2400">
                <a:latin typeface="Calibri"/>
                <a:cs typeface="Calibri"/>
              </a:rPr>
              <a:t>document</a:t>
            </a:r>
            <a:r>
              <a:rPr sz="2400" spc="-65">
                <a:latin typeface="Calibri"/>
                <a:cs typeface="Calibri"/>
              </a:rPr>
              <a:t> </a:t>
            </a:r>
            <a:r>
              <a:rPr sz="2400">
                <a:latin typeface="Calibri"/>
                <a:cs typeface="Calibri"/>
              </a:rPr>
              <a:t>current</a:t>
            </a:r>
            <a:r>
              <a:rPr sz="2400" spc="-70">
                <a:latin typeface="Calibri"/>
                <a:cs typeface="Calibri"/>
              </a:rPr>
              <a:t> </a:t>
            </a:r>
            <a:r>
              <a:rPr sz="2400" spc="-10">
                <a:latin typeface="Calibri"/>
                <a:cs typeface="Calibri"/>
              </a:rPr>
              <a:t>groundwater</a:t>
            </a:r>
            <a:r>
              <a:rPr sz="2400" spc="-60">
                <a:latin typeface="Calibri"/>
                <a:cs typeface="Calibri"/>
              </a:rPr>
              <a:t> </a:t>
            </a:r>
            <a:r>
              <a:rPr sz="2400" spc="-10">
                <a:latin typeface="Calibri"/>
                <a:cs typeface="Calibri"/>
              </a:rPr>
              <a:t>conditions</a:t>
            </a:r>
            <a:endParaRPr sz="2400">
              <a:latin typeface="Calibri"/>
              <a:cs typeface="Calibri"/>
            </a:endParaRPr>
          </a:p>
          <a:p>
            <a:pPr marL="240029" indent="-227329">
              <a:lnSpc>
                <a:spcPct val="100000"/>
              </a:lnSpc>
              <a:spcBef>
                <a:spcPts val="910"/>
              </a:spcBef>
              <a:buFont typeface="Arial"/>
              <a:buChar char="•"/>
              <a:tabLst>
                <a:tab pos="240029" algn="l"/>
              </a:tabLst>
            </a:pPr>
            <a:r>
              <a:rPr sz="2400">
                <a:latin typeface="Calibri"/>
                <a:cs typeface="Calibri"/>
              </a:rPr>
              <a:t>Estimate</a:t>
            </a:r>
            <a:r>
              <a:rPr sz="2400" spc="-90">
                <a:latin typeface="Calibri"/>
                <a:cs typeface="Calibri"/>
              </a:rPr>
              <a:t> </a:t>
            </a:r>
            <a:r>
              <a:rPr sz="2400">
                <a:latin typeface="Calibri"/>
                <a:cs typeface="Calibri"/>
              </a:rPr>
              <a:t>future</a:t>
            </a:r>
            <a:r>
              <a:rPr sz="2400" spc="-80">
                <a:latin typeface="Calibri"/>
                <a:cs typeface="Calibri"/>
              </a:rPr>
              <a:t> </a:t>
            </a:r>
            <a:r>
              <a:rPr sz="2400">
                <a:latin typeface="Calibri"/>
                <a:cs typeface="Calibri"/>
              </a:rPr>
              <a:t>water</a:t>
            </a:r>
            <a:r>
              <a:rPr sz="2400" spc="-85">
                <a:latin typeface="Calibri"/>
                <a:cs typeface="Calibri"/>
              </a:rPr>
              <a:t> </a:t>
            </a:r>
            <a:r>
              <a:rPr sz="2400">
                <a:latin typeface="Calibri"/>
                <a:cs typeface="Calibri"/>
              </a:rPr>
              <a:t>demand</a:t>
            </a:r>
            <a:r>
              <a:rPr sz="2400" spc="-80">
                <a:latin typeface="Calibri"/>
                <a:cs typeface="Calibri"/>
              </a:rPr>
              <a:t> </a:t>
            </a:r>
            <a:r>
              <a:rPr sz="2400">
                <a:latin typeface="Calibri"/>
                <a:cs typeface="Calibri"/>
              </a:rPr>
              <a:t>and</a:t>
            </a:r>
            <a:r>
              <a:rPr sz="2400" spc="-90">
                <a:latin typeface="Calibri"/>
                <a:cs typeface="Calibri"/>
              </a:rPr>
              <a:t> </a:t>
            </a:r>
            <a:r>
              <a:rPr sz="2400" spc="-10">
                <a:latin typeface="Calibri"/>
                <a:cs typeface="Calibri"/>
              </a:rPr>
              <a:t>supplies</a:t>
            </a:r>
            <a:endParaRPr sz="2400">
              <a:latin typeface="Calibri"/>
              <a:cs typeface="Calibri"/>
            </a:endParaRPr>
          </a:p>
          <a:p>
            <a:pPr marL="240029" indent="-227329">
              <a:lnSpc>
                <a:spcPct val="100000"/>
              </a:lnSpc>
              <a:spcBef>
                <a:spcPts val="915"/>
              </a:spcBef>
              <a:buFont typeface="Arial"/>
              <a:buChar char="•"/>
              <a:tabLst>
                <a:tab pos="240029" algn="l"/>
              </a:tabLst>
            </a:pPr>
            <a:r>
              <a:rPr sz="2400" spc="-20">
                <a:latin typeface="Calibri"/>
                <a:cs typeface="Calibri"/>
              </a:rPr>
              <a:t>Evaluate</a:t>
            </a:r>
            <a:r>
              <a:rPr sz="2400" spc="-40">
                <a:latin typeface="Calibri"/>
                <a:cs typeface="Calibri"/>
              </a:rPr>
              <a:t> </a:t>
            </a:r>
            <a:r>
              <a:rPr sz="2400">
                <a:latin typeface="Calibri"/>
                <a:cs typeface="Calibri"/>
              </a:rPr>
              <a:t>management</a:t>
            </a:r>
            <a:r>
              <a:rPr sz="2400" spc="-55">
                <a:latin typeface="Calibri"/>
                <a:cs typeface="Calibri"/>
              </a:rPr>
              <a:t> </a:t>
            </a:r>
            <a:r>
              <a:rPr sz="2400">
                <a:latin typeface="Calibri"/>
                <a:cs typeface="Calibri"/>
              </a:rPr>
              <a:t>actions</a:t>
            </a:r>
            <a:r>
              <a:rPr sz="2400" spc="-50">
                <a:latin typeface="Calibri"/>
                <a:cs typeface="Calibri"/>
              </a:rPr>
              <a:t> </a:t>
            </a:r>
            <a:r>
              <a:rPr sz="2400">
                <a:latin typeface="Calibri"/>
                <a:cs typeface="Calibri"/>
              </a:rPr>
              <a:t>and</a:t>
            </a:r>
            <a:r>
              <a:rPr sz="2400" spc="-45">
                <a:latin typeface="Calibri"/>
                <a:cs typeface="Calibri"/>
              </a:rPr>
              <a:t> </a:t>
            </a:r>
            <a:r>
              <a:rPr sz="2400">
                <a:latin typeface="Calibri"/>
                <a:cs typeface="Calibri"/>
              </a:rPr>
              <a:t>check</a:t>
            </a:r>
            <a:r>
              <a:rPr sz="2400" spc="-40">
                <a:latin typeface="Calibri"/>
                <a:cs typeface="Calibri"/>
              </a:rPr>
              <a:t> </a:t>
            </a:r>
            <a:r>
              <a:rPr sz="2400">
                <a:latin typeface="Calibri"/>
                <a:cs typeface="Calibri"/>
              </a:rPr>
              <a:t>if</a:t>
            </a:r>
            <a:r>
              <a:rPr sz="2400" spc="-50">
                <a:latin typeface="Calibri"/>
                <a:cs typeface="Calibri"/>
              </a:rPr>
              <a:t> </a:t>
            </a:r>
            <a:r>
              <a:rPr sz="2400">
                <a:latin typeface="Calibri"/>
                <a:cs typeface="Calibri"/>
              </a:rPr>
              <a:t>new</a:t>
            </a:r>
            <a:r>
              <a:rPr sz="2400" spc="-35">
                <a:latin typeface="Calibri"/>
                <a:cs typeface="Calibri"/>
              </a:rPr>
              <a:t> </a:t>
            </a:r>
            <a:r>
              <a:rPr sz="2400">
                <a:latin typeface="Calibri"/>
                <a:cs typeface="Calibri"/>
              </a:rPr>
              <a:t>actions</a:t>
            </a:r>
            <a:r>
              <a:rPr sz="2400" spc="-55">
                <a:latin typeface="Calibri"/>
                <a:cs typeface="Calibri"/>
              </a:rPr>
              <a:t> </a:t>
            </a:r>
            <a:r>
              <a:rPr sz="2400">
                <a:latin typeface="Calibri"/>
                <a:cs typeface="Calibri"/>
              </a:rPr>
              <a:t>should</a:t>
            </a:r>
            <a:r>
              <a:rPr sz="2400" spc="-45">
                <a:latin typeface="Calibri"/>
                <a:cs typeface="Calibri"/>
              </a:rPr>
              <a:t> </a:t>
            </a:r>
            <a:r>
              <a:rPr sz="2400">
                <a:latin typeface="Calibri"/>
                <a:cs typeface="Calibri"/>
              </a:rPr>
              <a:t>be</a:t>
            </a:r>
            <a:r>
              <a:rPr sz="2400" spc="-40">
                <a:latin typeface="Calibri"/>
                <a:cs typeface="Calibri"/>
              </a:rPr>
              <a:t> </a:t>
            </a:r>
            <a:r>
              <a:rPr sz="2400" spc="-10">
                <a:latin typeface="Calibri"/>
                <a:cs typeface="Calibri"/>
              </a:rPr>
              <a:t>considered</a:t>
            </a:r>
            <a:endParaRPr sz="2400">
              <a:latin typeface="Calibri"/>
              <a:cs typeface="Calibri"/>
            </a:endParaRPr>
          </a:p>
          <a:p>
            <a:pPr marL="240029" indent="-227329">
              <a:lnSpc>
                <a:spcPct val="100000"/>
              </a:lnSpc>
              <a:spcBef>
                <a:spcPts val="910"/>
              </a:spcBef>
              <a:buFont typeface="Arial"/>
              <a:buChar char="•"/>
              <a:tabLst>
                <a:tab pos="240029" algn="l"/>
              </a:tabLst>
            </a:pPr>
            <a:r>
              <a:rPr sz="2400">
                <a:latin typeface="Calibri"/>
                <a:cs typeface="Calibri"/>
              </a:rPr>
              <a:t>Update</a:t>
            </a:r>
            <a:r>
              <a:rPr sz="2400" spc="-40">
                <a:latin typeface="Calibri"/>
                <a:cs typeface="Calibri"/>
              </a:rPr>
              <a:t> </a:t>
            </a:r>
            <a:r>
              <a:rPr sz="2400" spc="-20">
                <a:latin typeface="Calibri"/>
                <a:cs typeface="Calibri"/>
              </a:rPr>
              <a:t>implementation</a:t>
            </a:r>
            <a:r>
              <a:rPr sz="2400" spc="-60">
                <a:latin typeface="Calibri"/>
                <a:cs typeface="Calibri"/>
              </a:rPr>
              <a:t> </a:t>
            </a:r>
            <a:r>
              <a:rPr sz="2400" spc="-20">
                <a:latin typeface="Calibri"/>
                <a:cs typeface="Calibri"/>
              </a:rPr>
              <a:t>plan</a:t>
            </a:r>
            <a:endParaRPr sz="2400">
              <a:latin typeface="Calibri"/>
              <a:cs typeface="Calibri"/>
            </a:endParaRPr>
          </a:p>
          <a:p>
            <a:pPr marL="240029" indent="-227329">
              <a:lnSpc>
                <a:spcPct val="100000"/>
              </a:lnSpc>
              <a:spcBef>
                <a:spcPts val="915"/>
              </a:spcBef>
              <a:buFont typeface="Arial"/>
              <a:buChar char="•"/>
              <a:tabLst>
                <a:tab pos="240029" algn="l"/>
              </a:tabLst>
            </a:pPr>
            <a:r>
              <a:rPr sz="2400">
                <a:latin typeface="Calibri"/>
                <a:cs typeface="Calibri"/>
              </a:rPr>
              <a:t>Simulate</a:t>
            </a:r>
            <a:r>
              <a:rPr sz="2400" spc="-80">
                <a:latin typeface="Calibri"/>
                <a:cs typeface="Calibri"/>
              </a:rPr>
              <a:t> </a:t>
            </a:r>
            <a:r>
              <a:rPr sz="2400" spc="-10">
                <a:latin typeface="Calibri"/>
                <a:cs typeface="Calibri"/>
              </a:rPr>
              <a:t>groundwater</a:t>
            </a:r>
            <a:r>
              <a:rPr sz="2400" spc="-50">
                <a:latin typeface="Calibri"/>
                <a:cs typeface="Calibri"/>
              </a:rPr>
              <a:t> </a:t>
            </a:r>
            <a:r>
              <a:rPr sz="2400">
                <a:latin typeface="Calibri"/>
                <a:cs typeface="Calibri"/>
              </a:rPr>
              <a:t>response</a:t>
            </a:r>
            <a:r>
              <a:rPr sz="2400" spc="-55">
                <a:latin typeface="Calibri"/>
                <a:cs typeface="Calibri"/>
              </a:rPr>
              <a:t> </a:t>
            </a:r>
            <a:r>
              <a:rPr sz="2400">
                <a:latin typeface="Calibri"/>
                <a:cs typeface="Calibri"/>
              </a:rPr>
              <a:t>to</a:t>
            </a:r>
            <a:r>
              <a:rPr sz="2400" spc="-60">
                <a:latin typeface="Calibri"/>
                <a:cs typeface="Calibri"/>
              </a:rPr>
              <a:t> </a:t>
            </a:r>
            <a:r>
              <a:rPr sz="2400">
                <a:latin typeface="Calibri"/>
                <a:cs typeface="Calibri"/>
              </a:rPr>
              <a:t>future</a:t>
            </a:r>
            <a:r>
              <a:rPr sz="2400" spc="-50">
                <a:latin typeface="Calibri"/>
                <a:cs typeface="Calibri"/>
              </a:rPr>
              <a:t> </a:t>
            </a:r>
            <a:r>
              <a:rPr sz="2400">
                <a:latin typeface="Calibri"/>
                <a:cs typeface="Calibri"/>
              </a:rPr>
              <a:t>conditions</a:t>
            </a:r>
            <a:r>
              <a:rPr sz="2400" spc="-65">
                <a:latin typeface="Calibri"/>
                <a:cs typeface="Calibri"/>
              </a:rPr>
              <a:t> </a:t>
            </a:r>
            <a:r>
              <a:rPr sz="2400">
                <a:latin typeface="Calibri"/>
                <a:cs typeface="Calibri"/>
              </a:rPr>
              <a:t>using</a:t>
            </a:r>
            <a:r>
              <a:rPr sz="2400" spc="-60">
                <a:latin typeface="Calibri"/>
                <a:cs typeface="Calibri"/>
              </a:rPr>
              <a:t> </a:t>
            </a:r>
            <a:r>
              <a:rPr sz="2400">
                <a:latin typeface="Calibri"/>
                <a:cs typeface="Calibri"/>
              </a:rPr>
              <a:t>a</a:t>
            </a:r>
            <a:r>
              <a:rPr sz="2400" spc="-60">
                <a:latin typeface="Calibri"/>
                <a:cs typeface="Calibri"/>
              </a:rPr>
              <a:t> </a:t>
            </a:r>
            <a:r>
              <a:rPr sz="2400" spc="-10">
                <a:latin typeface="Calibri"/>
                <a:cs typeface="Calibri"/>
              </a:rPr>
              <a:t>model</a:t>
            </a:r>
            <a:endParaRPr sz="2400">
              <a:latin typeface="Calibri"/>
              <a:cs typeface="Calibri"/>
            </a:endParaRPr>
          </a:p>
          <a:p>
            <a:pPr marL="240029" indent="-227329">
              <a:lnSpc>
                <a:spcPct val="100000"/>
              </a:lnSpc>
              <a:spcBef>
                <a:spcPts val="910"/>
              </a:spcBef>
              <a:buFont typeface="Arial"/>
              <a:buChar char="•"/>
              <a:tabLst>
                <a:tab pos="240029" algn="l"/>
              </a:tabLst>
            </a:pPr>
            <a:r>
              <a:rPr sz="2400" spc="-10">
                <a:latin typeface="Calibri"/>
                <a:cs typeface="Calibri"/>
              </a:rPr>
              <a:t>Establish</a:t>
            </a:r>
            <a:r>
              <a:rPr sz="2400" spc="-65">
                <a:latin typeface="Calibri"/>
                <a:cs typeface="Calibri"/>
              </a:rPr>
              <a:t> </a:t>
            </a:r>
            <a:r>
              <a:rPr sz="2400" spc="-10">
                <a:latin typeface="Calibri"/>
                <a:cs typeface="Calibri"/>
              </a:rPr>
              <a:t>quantifiable</a:t>
            </a:r>
            <a:r>
              <a:rPr sz="2400" spc="-55">
                <a:latin typeface="Calibri"/>
                <a:cs typeface="Calibri"/>
              </a:rPr>
              <a:t> </a:t>
            </a:r>
            <a:r>
              <a:rPr sz="2400">
                <a:latin typeface="Calibri"/>
                <a:cs typeface="Calibri"/>
              </a:rPr>
              <a:t>sustainability</a:t>
            </a:r>
            <a:r>
              <a:rPr sz="2400" spc="-55">
                <a:latin typeface="Calibri"/>
                <a:cs typeface="Calibri"/>
              </a:rPr>
              <a:t> </a:t>
            </a:r>
            <a:r>
              <a:rPr sz="2400">
                <a:latin typeface="Calibri"/>
                <a:cs typeface="Calibri"/>
              </a:rPr>
              <a:t>goals</a:t>
            </a:r>
            <a:r>
              <a:rPr sz="2400" spc="-70">
                <a:latin typeface="Calibri"/>
                <a:cs typeface="Calibri"/>
              </a:rPr>
              <a:t> </a:t>
            </a:r>
            <a:r>
              <a:rPr sz="2400">
                <a:latin typeface="Calibri"/>
                <a:cs typeface="Calibri"/>
              </a:rPr>
              <a:t>and</a:t>
            </a:r>
            <a:r>
              <a:rPr sz="2400" spc="-60">
                <a:latin typeface="Calibri"/>
                <a:cs typeface="Calibri"/>
              </a:rPr>
              <a:t> </a:t>
            </a:r>
            <a:r>
              <a:rPr sz="2400" spc="-10">
                <a:latin typeface="Calibri"/>
                <a:cs typeface="Calibri"/>
              </a:rPr>
              <a:t>criteria</a:t>
            </a:r>
            <a:endParaRPr sz="2400">
              <a:latin typeface="Calibri"/>
              <a:cs typeface="Calibri"/>
            </a:endParaRPr>
          </a:p>
          <a:p>
            <a:pPr marL="240029" indent="-227329">
              <a:lnSpc>
                <a:spcPct val="100000"/>
              </a:lnSpc>
              <a:spcBef>
                <a:spcPts val="915"/>
              </a:spcBef>
              <a:buFont typeface="Arial"/>
              <a:buChar char="•"/>
              <a:tabLst>
                <a:tab pos="240029" algn="l"/>
              </a:tabLst>
            </a:pPr>
            <a:r>
              <a:rPr sz="2400">
                <a:latin typeface="Calibri"/>
                <a:cs typeface="Calibri"/>
              </a:rPr>
              <a:t>Assess</a:t>
            </a:r>
            <a:r>
              <a:rPr sz="2400" spc="-80">
                <a:latin typeface="Calibri"/>
                <a:cs typeface="Calibri"/>
              </a:rPr>
              <a:t> </a:t>
            </a:r>
            <a:r>
              <a:rPr sz="2400">
                <a:latin typeface="Calibri"/>
                <a:cs typeface="Calibri"/>
              </a:rPr>
              <a:t>data</a:t>
            </a:r>
            <a:r>
              <a:rPr sz="2400" spc="-75">
                <a:latin typeface="Calibri"/>
                <a:cs typeface="Calibri"/>
              </a:rPr>
              <a:t> </a:t>
            </a:r>
            <a:r>
              <a:rPr sz="2400">
                <a:latin typeface="Calibri"/>
                <a:cs typeface="Calibri"/>
              </a:rPr>
              <a:t>collection/monitoring</a:t>
            </a:r>
            <a:r>
              <a:rPr sz="2400" spc="-100">
                <a:latin typeface="Calibri"/>
                <a:cs typeface="Calibri"/>
              </a:rPr>
              <a:t> </a:t>
            </a:r>
            <a:r>
              <a:rPr sz="2400" spc="-10">
                <a:latin typeface="Calibri"/>
                <a:cs typeface="Calibri"/>
              </a:rPr>
              <a:t>programs</a:t>
            </a:r>
            <a:endParaRPr sz="2400">
              <a:latin typeface="Calibri"/>
              <a:cs typeface="Calibri"/>
            </a:endParaRPr>
          </a:p>
          <a:p>
            <a:pPr marL="240029" indent="-227329">
              <a:lnSpc>
                <a:spcPct val="100000"/>
              </a:lnSpc>
              <a:spcBef>
                <a:spcPts val="910"/>
              </a:spcBef>
              <a:buFont typeface="Arial"/>
              <a:buChar char="•"/>
              <a:tabLst>
                <a:tab pos="240029" algn="l"/>
              </a:tabLst>
            </a:pPr>
            <a:r>
              <a:rPr sz="2400" spc="-10">
                <a:latin typeface="Calibri"/>
                <a:cs typeface="Calibri"/>
              </a:rPr>
              <a:t>Develop</a:t>
            </a:r>
            <a:r>
              <a:rPr sz="2400" spc="-75">
                <a:latin typeface="Calibri"/>
                <a:cs typeface="Calibri"/>
              </a:rPr>
              <a:t> </a:t>
            </a:r>
            <a:r>
              <a:rPr sz="2400">
                <a:latin typeface="Calibri"/>
                <a:cs typeface="Calibri"/>
              </a:rPr>
              <a:t>and</a:t>
            </a:r>
            <a:r>
              <a:rPr sz="2400" spc="-75">
                <a:latin typeface="Calibri"/>
                <a:cs typeface="Calibri"/>
              </a:rPr>
              <a:t> </a:t>
            </a:r>
            <a:r>
              <a:rPr sz="2400" spc="-10">
                <a:latin typeface="Calibri"/>
                <a:cs typeface="Calibri"/>
              </a:rPr>
              <a:t>implement</a:t>
            </a:r>
            <a:r>
              <a:rPr sz="2400" spc="-80">
                <a:latin typeface="Calibri"/>
                <a:cs typeface="Calibri"/>
              </a:rPr>
              <a:t> </a:t>
            </a:r>
            <a:r>
              <a:rPr sz="2400" spc="-10">
                <a:latin typeface="Calibri"/>
                <a:cs typeface="Calibri"/>
              </a:rPr>
              <a:t>stakeholder</a:t>
            </a:r>
            <a:r>
              <a:rPr sz="2400" spc="-70">
                <a:latin typeface="Calibri"/>
                <a:cs typeface="Calibri"/>
              </a:rPr>
              <a:t> </a:t>
            </a:r>
            <a:r>
              <a:rPr sz="2400">
                <a:latin typeface="Calibri"/>
                <a:cs typeface="Calibri"/>
              </a:rPr>
              <a:t>and</a:t>
            </a:r>
            <a:r>
              <a:rPr sz="2400" spc="-75">
                <a:latin typeface="Calibri"/>
                <a:cs typeface="Calibri"/>
              </a:rPr>
              <a:t> </a:t>
            </a:r>
            <a:r>
              <a:rPr sz="2400">
                <a:latin typeface="Calibri"/>
                <a:cs typeface="Calibri"/>
              </a:rPr>
              <a:t>public</a:t>
            </a:r>
            <a:r>
              <a:rPr sz="2400" spc="-70">
                <a:latin typeface="Calibri"/>
                <a:cs typeface="Calibri"/>
              </a:rPr>
              <a:t> </a:t>
            </a:r>
            <a:r>
              <a:rPr sz="2400">
                <a:latin typeface="Calibri"/>
                <a:cs typeface="Calibri"/>
              </a:rPr>
              <a:t>outreach</a:t>
            </a:r>
            <a:r>
              <a:rPr sz="2400" spc="-80">
                <a:latin typeface="Calibri"/>
                <a:cs typeface="Calibri"/>
              </a:rPr>
              <a:t> </a:t>
            </a:r>
            <a:r>
              <a:rPr sz="2400" spc="-20">
                <a:latin typeface="Calibri"/>
                <a:cs typeface="Calibri"/>
              </a:rPr>
              <a:t>plan</a:t>
            </a:r>
            <a:endParaRPr sz="24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36545" y="2960923"/>
            <a:ext cx="6518909" cy="936154"/>
          </a:xfrm>
          <a:prstGeom prst="rect">
            <a:avLst/>
          </a:prstGeom>
        </p:spPr>
        <p:txBody>
          <a:bodyPr vert="horz" wrap="square" lIns="0" tIns="12700" rIns="0" bIns="0" rtlCol="0">
            <a:spAutoFit/>
          </a:bodyPr>
          <a:lstStyle/>
          <a:p>
            <a:pPr marL="12700">
              <a:lnSpc>
                <a:spcPct val="100000"/>
              </a:lnSpc>
              <a:spcBef>
                <a:spcPts val="100"/>
              </a:spcBef>
            </a:pPr>
            <a:r>
              <a:rPr sz="6000" spc="-140">
                <a:latin typeface="Lucida Sans Unicode" panose="020B0602030504020204" pitchFamily="34" charset="0"/>
                <a:cs typeface="Lucida Sans Unicode" panose="020B0602030504020204" pitchFamily="34" charset="0"/>
              </a:rPr>
              <a:t>Overview</a:t>
            </a:r>
            <a:r>
              <a:rPr sz="6000" spc="-10">
                <a:latin typeface="Lucida Sans Unicode" panose="020B0602030504020204" pitchFamily="34" charset="0"/>
                <a:cs typeface="Lucida Sans Unicode" panose="020B0602030504020204" pitchFamily="34" charset="0"/>
              </a:rPr>
              <a:t> </a:t>
            </a:r>
            <a:r>
              <a:rPr sz="6000">
                <a:latin typeface="Lucida Sans Unicode" panose="020B0602030504020204" pitchFamily="34" charset="0"/>
                <a:cs typeface="Lucida Sans Unicode" panose="020B0602030504020204" pitchFamily="34" charset="0"/>
              </a:rPr>
              <a:t>of</a:t>
            </a:r>
            <a:r>
              <a:rPr sz="6000" spc="-5">
                <a:latin typeface="Lucida Sans Unicode" panose="020B0602030504020204" pitchFamily="34" charset="0"/>
                <a:cs typeface="Lucida Sans Unicode" panose="020B0602030504020204" pitchFamily="34" charset="0"/>
              </a:rPr>
              <a:t> </a:t>
            </a:r>
            <a:r>
              <a:rPr sz="6000" spc="-515">
                <a:latin typeface="Lucida Sans Unicode" panose="020B0602030504020204" pitchFamily="34" charset="0"/>
                <a:cs typeface="Lucida Sans Unicode" panose="020B0602030504020204" pitchFamily="34" charset="0"/>
              </a:rPr>
              <a:t>SGMA</a:t>
            </a:r>
            <a:endParaRPr sz="6000">
              <a:latin typeface="Lucida Sans Unicode" panose="020B0602030504020204" pitchFamily="34" charset="0"/>
              <a:cs typeface="Lucida Sans Unicode" panose="020B0602030504020204" pitchFamily="34" charset="0"/>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8</a:t>
            </a:fld>
            <a:endParaRPr spc="-25"/>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351135" cy="914400"/>
          </a:xfrm>
          <a:custGeom>
            <a:avLst/>
            <a:gdLst/>
            <a:ahLst/>
            <a:cxnLst/>
            <a:rect l="l" t="t" r="r" b="b"/>
            <a:pathLst>
              <a:path w="10351135" h="914400">
                <a:moveTo>
                  <a:pt x="10351008" y="0"/>
                </a:moveTo>
                <a:lnTo>
                  <a:pt x="0" y="0"/>
                </a:lnTo>
                <a:lnTo>
                  <a:pt x="0" y="914400"/>
                </a:lnTo>
                <a:lnTo>
                  <a:pt x="10351008" y="914400"/>
                </a:lnTo>
                <a:lnTo>
                  <a:pt x="10351008" y="0"/>
                </a:lnTo>
                <a:close/>
              </a:path>
            </a:pathLst>
          </a:custGeom>
          <a:solidFill>
            <a:srgbClr val="476974"/>
          </a:solidFill>
        </p:spPr>
        <p:txBody>
          <a:bodyPr wrap="square" lIns="0" tIns="0" rIns="0" bIns="0" rtlCol="0"/>
          <a:lstStyle/>
          <a:p>
            <a:endParaRPr/>
          </a:p>
        </p:txBody>
      </p:sp>
      <p:sp>
        <p:nvSpPr>
          <p:cNvPr id="3" name="object 3"/>
          <p:cNvSpPr txBox="1">
            <a:spLocks noGrp="1"/>
          </p:cNvSpPr>
          <p:nvPr>
            <p:ph type="title"/>
          </p:nvPr>
        </p:nvSpPr>
        <p:spPr>
          <a:xfrm>
            <a:off x="353059" y="176656"/>
            <a:ext cx="9782810" cy="513080"/>
          </a:xfrm>
        </p:spPr>
        <p:txBody>
          <a:bodyPr vert="horz" wrap="square" lIns="0" tIns="12065" rIns="0" bIns="0" rtlCol="0">
            <a:spAutoFit/>
          </a:bodyPr>
          <a:lstStyle/>
          <a:p>
            <a:r>
              <a:rPr lang="en-US"/>
              <a:t>What is SGMA?</a:t>
            </a:r>
          </a:p>
        </p:txBody>
      </p:sp>
      <p:sp>
        <p:nvSpPr>
          <p:cNvPr id="8" name="Text Placeholder 7">
            <a:extLst>
              <a:ext uri="{FF2B5EF4-FFF2-40B4-BE49-F238E27FC236}">
                <a16:creationId xmlns:a16="http://schemas.microsoft.com/office/drawing/2014/main" id="{A449EE74-3A7C-59C8-783F-63181C9CA36B}"/>
              </a:ext>
            </a:extLst>
          </p:cNvPr>
          <p:cNvSpPr>
            <a:spLocks noGrp="1"/>
          </p:cNvSpPr>
          <p:nvPr>
            <p:ph type="body" idx="1"/>
          </p:nvPr>
        </p:nvSpPr>
        <p:spPr>
          <a:xfrm>
            <a:off x="353059" y="1331562"/>
            <a:ext cx="11398250" cy="4591000"/>
          </a:xfrm>
        </p:spPr>
        <p:txBody>
          <a:bodyPr/>
          <a:lstStyle/>
          <a:p>
            <a:pPr marL="12700">
              <a:lnSpc>
                <a:spcPts val="3329"/>
              </a:lnSpc>
              <a:spcBef>
                <a:spcPts val="100"/>
              </a:spcBef>
            </a:pPr>
            <a:r>
              <a:rPr lang="en-US" sz="2200" b="1">
                <a:cs typeface="Calibri"/>
              </a:rPr>
              <a:t>SGMA:</a:t>
            </a:r>
            <a:r>
              <a:rPr lang="en-US" sz="2200" b="1" spc="-90">
                <a:cs typeface="Calibri"/>
              </a:rPr>
              <a:t> </a:t>
            </a:r>
            <a:r>
              <a:rPr lang="en-US" sz="2200" b="1" spc="-10">
                <a:cs typeface="Calibri"/>
              </a:rPr>
              <a:t>Sustainable</a:t>
            </a:r>
            <a:r>
              <a:rPr lang="en-US" sz="2200" b="1" spc="-95">
                <a:cs typeface="Calibri"/>
              </a:rPr>
              <a:t> </a:t>
            </a:r>
            <a:r>
              <a:rPr lang="en-US" sz="2200" b="1" spc="-10">
                <a:cs typeface="Calibri"/>
              </a:rPr>
              <a:t>Groundwater</a:t>
            </a:r>
            <a:r>
              <a:rPr lang="en-US" sz="2200" b="1" spc="-95">
                <a:cs typeface="Calibri"/>
              </a:rPr>
              <a:t> </a:t>
            </a:r>
            <a:r>
              <a:rPr lang="en-US" sz="2200" b="1" spc="-10">
                <a:cs typeface="Calibri"/>
              </a:rPr>
              <a:t>Management</a:t>
            </a:r>
            <a:r>
              <a:rPr lang="en-US" sz="2200" b="1" spc="-90">
                <a:cs typeface="Calibri"/>
              </a:rPr>
              <a:t> </a:t>
            </a:r>
            <a:r>
              <a:rPr lang="en-US" sz="2200" b="1" spc="-25">
                <a:cs typeface="Calibri"/>
              </a:rPr>
              <a:t>Act</a:t>
            </a:r>
            <a:endParaRPr lang="en-US" sz="2200">
              <a:cs typeface="Calibri"/>
            </a:endParaRPr>
          </a:p>
          <a:p>
            <a:pPr marL="697230" indent="-227329">
              <a:lnSpc>
                <a:spcPts val="2815"/>
              </a:lnSpc>
              <a:buFont typeface="Arial"/>
              <a:buChar char="•"/>
              <a:tabLst>
                <a:tab pos="697230" algn="l"/>
              </a:tabLst>
            </a:pPr>
            <a:r>
              <a:rPr lang="en-US" sz="2200">
                <a:cs typeface="Calibri"/>
              </a:rPr>
              <a:t>Signed</a:t>
            </a:r>
            <a:r>
              <a:rPr lang="en-US" sz="2200" spc="-40">
                <a:cs typeface="Calibri"/>
              </a:rPr>
              <a:t> </a:t>
            </a:r>
            <a:r>
              <a:rPr lang="en-US" sz="2200">
                <a:cs typeface="Calibri"/>
              </a:rPr>
              <a:t>into</a:t>
            </a:r>
            <a:r>
              <a:rPr lang="en-US" sz="2200" spc="-40">
                <a:cs typeface="Calibri"/>
              </a:rPr>
              <a:t> </a:t>
            </a:r>
            <a:r>
              <a:rPr lang="en-US" sz="2200">
                <a:cs typeface="Calibri"/>
              </a:rPr>
              <a:t>law</a:t>
            </a:r>
            <a:r>
              <a:rPr lang="en-US" sz="2200" spc="-50">
                <a:cs typeface="Calibri"/>
              </a:rPr>
              <a:t> </a:t>
            </a:r>
            <a:r>
              <a:rPr lang="en-US" sz="2200">
                <a:cs typeface="Calibri"/>
              </a:rPr>
              <a:t>in</a:t>
            </a:r>
            <a:r>
              <a:rPr lang="en-US" sz="2200" spc="-40">
                <a:cs typeface="Calibri"/>
              </a:rPr>
              <a:t> </a:t>
            </a:r>
            <a:r>
              <a:rPr lang="en-US" sz="2200" spc="-10">
                <a:cs typeface="Calibri"/>
              </a:rPr>
              <a:t>September</a:t>
            </a:r>
            <a:r>
              <a:rPr lang="en-US" sz="2200" spc="-30">
                <a:cs typeface="Calibri"/>
              </a:rPr>
              <a:t> </a:t>
            </a:r>
            <a:r>
              <a:rPr lang="en-US" sz="2200" spc="-20">
                <a:cs typeface="Calibri"/>
              </a:rPr>
              <a:t>2014</a:t>
            </a:r>
            <a:endParaRPr lang="en-US" sz="2200">
              <a:cs typeface="Calibri"/>
            </a:endParaRPr>
          </a:p>
          <a:p>
            <a:pPr marL="697230" indent="-227329">
              <a:lnSpc>
                <a:spcPts val="2805"/>
              </a:lnSpc>
              <a:buFont typeface="Arial"/>
              <a:buChar char="•"/>
              <a:tabLst>
                <a:tab pos="697230" algn="l"/>
              </a:tabLst>
            </a:pPr>
            <a:r>
              <a:rPr lang="en-US" sz="2200">
                <a:cs typeface="Calibri"/>
              </a:rPr>
              <a:t>Provides</a:t>
            </a:r>
            <a:r>
              <a:rPr lang="en-US" sz="2200" spc="-75">
                <a:cs typeface="Calibri"/>
              </a:rPr>
              <a:t> </a:t>
            </a:r>
            <a:r>
              <a:rPr lang="en-US" sz="2200">
                <a:cs typeface="Calibri"/>
              </a:rPr>
              <a:t>framework</a:t>
            </a:r>
            <a:r>
              <a:rPr lang="en-US" sz="2200" spc="-70">
                <a:cs typeface="Calibri"/>
              </a:rPr>
              <a:t> </a:t>
            </a:r>
            <a:r>
              <a:rPr lang="en-US" sz="2200">
                <a:cs typeface="Calibri"/>
              </a:rPr>
              <a:t>for</a:t>
            </a:r>
            <a:r>
              <a:rPr lang="en-US" sz="2200" spc="-70">
                <a:cs typeface="Calibri"/>
              </a:rPr>
              <a:t> </a:t>
            </a:r>
            <a:r>
              <a:rPr lang="en-US" sz="2200" spc="-10">
                <a:cs typeface="Calibri"/>
              </a:rPr>
              <a:t>sustainable</a:t>
            </a:r>
            <a:r>
              <a:rPr lang="en-US" sz="2200" spc="-65">
                <a:cs typeface="Calibri"/>
              </a:rPr>
              <a:t> </a:t>
            </a:r>
            <a:r>
              <a:rPr lang="en-US" sz="2200" spc="-10">
                <a:cs typeface="Calibri"/>
              </a:rPr>
              <a:t>groundwater</a:t>
            </a:r>
            <a:r>
              <a:rPr lang="en-US" sz="2200" spc="-70">
                <a:cs typeface="Calibri"/>
              </a:rPr>
              <a:t> </a:t>
            </a:r>
            <a:r>
              <a:rPr lang="en-US" sz="2200">
                <a:cs typeface="Calibri"/>
              </a:rPr>
              <a:t>management</a:t>
            </a:r>
            <a:r>
              <a:rPr lang="en-US" sz="2200" spc="-80">
                <a:cs typeface="Calibri"/>
              </a:rPr>
              <a:t> </a:t>
            </a:r>
            <a:r>
              <a:rPr lang="en-US" sz="2200">
                <a:cs typeface="Calibri"/>
              </a:rPr>
              <a:t>over</a:t>
            </a:r>
            <a:r>
              <a:rPr lang="en-US" sz="2200" spc="-70">
                <a:cs typeface="Calibri"/>
              </a:rPr>
              <a:t> </a:t>
            </a:r>
            <a:r>
              <a:rPr lang="en-US" sz="2200">
                <a:cs typeface="Calibri"/>
              </a:rPr>
              <a:t>20</a:t>
            </a:r>
            <a:r>
              <a:rPr lang="en-US" sz="2200" spc="-80">
                <a:cs typeface="Calibri"/>
              </a:rPr>
              <a:t> </a:t>
            </a:r>
            <a:r>
              <a:rPr lang="en-US" sz="2200" spc="-10">
                <a:cs typeface="Calibri"/>
              </a:rPr>
              <a:t>years</a:t>
            </a:r>
            <a:endParaRPr lang="en-US" sz="2200">
              <a:cs typeface="Calibri"/>
            </a:endParaRPr>
          </a:p>
          <a:p>
            <a:pPr marL="697230" indent="-227329">
              <a:lnSpc>
                <a:spcPts val="2840"/>
              </a:lnSpc>
              <a:buFont typeface="Arial"/>
              <a:buChar char="•"/>
              <a:tabLst>
                <a:tab pos="697230" algn="l"/>
              </a:tabLst>
            </a:pPr>
            <a:r>
              <a:rPr lang="en-US" sz="2200">
                <a:cs typeface="Calibri"/>
              </a:rPr>
              <a:t>Supports</a:t>
            </a:r>
            <a:r>
              <a:rPr lang="en-US" sz="2200" spc="-75">
                <a:cs typeface="Calibri"/>
              </a:rPr>
              <a:t> </a:t>
            </a:r>
            <a:r>
              <a:rPr lang="en-US" sz="2200">
                <a:cs typeface="Calibri"/>
              </a:rPr>
              <a:t>local</a:t>
            </a:r>
            <a:r>
              <a:rPr lang="en-US" sz="2200" spc="-85">
                <a:cs typeface="Calibri"/>
              </a:rPr>
              <a:t> </a:t>
            </a:r>
            <a:r>
              <a:rPr lang="en-US" sz="2200">
                <a:cs typeface="Calibri"/>
              </a:rPr>
              <a:t>management</a:t>
            </a:r>
            <a:r>
              <a:rPr lang="en-US" sz="2200" spc="-80">
                <a:cs typeface="Calibri"/>
              </a:rPr>
              <a:t> </a:t>
            </a:r>
            <a:r>
              <a:rPr lang="en-US" sz="2200">
                <a:cs typeface="Calibri"/>
              </a:rPr>
              <a:t>via</a:t>
            </a:r>
            <a:r>
              <a:rPr lang="en-US" sz="2200" spc="-70">
                <a:cs typeface="Calibri"/>
              </a:rPr>
              <a:t> </a:t>
            </a:r>
            <a:r>
              <a:rPr lang="en-US" sz="2200" spc="-10">
                <a:cs typeface="Calibri"/>
              </a:rPr>
              <a:t>Groundwater</a:t>
            </a:r>
            <a:r>
              <a:rPr lang="en-US" sz="2200" spc="-70">
                <a:cs typeface="Calibri"/>
              </a:rPr>
              <a:t> </a:t>
            </a:r>
            <a:r>
              <a:rPr lang="en-US" sz="2200">
                <a:cs typeface="Calibri"/>
              </a:rPr>
              <a:t>Sustainability</a:t>
            </a:r>
            <a:r>
              <a:rPr lang="en-US" sz="2200" spc="-80">
                <a:cs typeface="Calibri"/>
              </a:rPr>
              <a:t> </a:t>
            </a:r>
            <a:r>
              <a:rPr lang="en-US" sz="2200">
                <a:cs typeface="Calibri"/>
              </a:rPr>
              <a:t>Agencies</a:t>
            </a:r>
            <a:r>
              <a:rPr lang="en-US" sz="2200" spc="-65">
                <a:cs typeface="Calibri"/>
              </a:rPr>
              <a:t> </a:t>
            </a:r>
            <a:r>
              <a:rPr lang="en-US" sz="2200" spc="-10">
                <a:cs typeface="Calibri"/>
              </a:rPr>
              <a:t>(GSAs)</a:t>
            </a:r>
            <a:endParaRPr lang="en-US" sz="2200">
              <a:cs typeface="Calibri"/>
            </a:endParaRPr>
          </a:p>
          <a:p>
            <a:pPr>
              <a:lnSpc>
                <a:spcPct val="100000"/>
              </a:lnSpc>
              <a:spcBef>
                <a:spcPts val="185"/>
              </a:spcBef>
              <a:buFont typeface="Arial"/>
              <a:buChar char="•"/>
            </a:pPr>
            <a:endParaRPr lang="en-US" sz="2200">
              <a:cs typeface="Calibri"/>
            </a:endParaRPr>
          </a:p>
          <a:p>
            <a:pPr marL="12700">
              <a:lnSpc>
                <a:spcPts val="3329"/>
              </a:lnSpc>
            </a:pPr>
            <a:r>
              <a:rPr lang="en-US" sz="2200" b="1">
                <a:cs typeface="Calibri"/>
              </a:rPr>
              <a:t>SGMA</a:t>
            </a:r>
            <a:r>
              <a:rPr lang="en-US" sz="2200" b="1" spc="-70">
                <a:cs typeface="Calibri"/>
              </a:rPr>
              <a:t> </a:t>
            </a:r>
            <a:r>
              <a:rPr lang="en-US" sz="2200" b="1" spc="-10">
                <a:cs typeface="Calibri"/>
              </a:rPr>
              <a:t>Requirements</a:t>
            </a:r>
            <a:endParaRPr lang="en-US" sz="2200">
              <a:cs typeface="Calibri"/>
            </a:endParaRPr>
          </a:p>
          <a:p>
            <a:pPr marL="697230" marR="5080" indent="-227329">
              <a:lnSpc>
                <a:spcPts val="2300"/>
              </a:lnSpc>
              <a:spcBef>
                <a:spcPts val="530"/>
              </a:spcBef>
              <a:buFont typeface="Arial"/>
              <a:buChar char="•"/>
              <a:tabLst>
                <a:tab pos="698500" algn="l"/>
              </a:tabLst>
            </a:pPr>
            <a:r>
              <a:rPr lang="en-US" sz="2200">
                <a:cs typeface="Calibri"/>
              </a:rPr>
              <a:t>GSAs</a:t>
            </a:r>
            <a:r>
              <a:rPr lang="en-US" sz="2200" spc="-55">
                <a:cs typeface="Calibri"/>
              </a:rPr>
              <a:t> </a:t>
            </a:r>
            <a:r>
              <a:rPr lang="en-US" sz="2200">
                <a:cs typeface="Calibri"/>
              </a:rPr>
              <a:t>must</a:t>
            </a:r>
            <a:r>
              <a:rPr lang="en-US" sz="2200" spc="-60">
                <a:cs typeface="Calibri"/>
              </a:rPr>
              <a:t> </a:t>
            </a:r>
            <a:r>
              <a:rPr lang="en-US" sz="2200">
                <a:cs typeface="Calibri"/>
              </a:rPr>
              <a:t>submit</a:t>
            </a:r>
            <a:r>
              <a:rPr lang="en-US" sz="2200" spc="-55">
                <a:cs typeface="Calibri"/>
              </a:rPr>
              <a:t> </a:t>
            </a:r>
            <a:r>
              <a:rPr lang="en-US" sz="2200">
                <a:cs typeface="Calibri"/>
              </a:rPr>
              <a:t>plans</a:t>
            </a:r>
            <a:r>
              <a:rPr lang="en-US" sz="2200" spc="-50">
                <a:cs typeface="Calibri"/>
              </a:rPr>
              <a:t> </a:t>
            </a:r>
            <a:r>
              <a:rPr lang="en-US" sz="2200" spc="-10">
                <a:cs typeface="Calibri"/>
              </a:rPr>
              <a:t>(Groundwater</a:t>
            </a:r>
            <a:r>
              <a:rPr lang="en-US" sz="2200" spc="-45">
                <a:cs typeface="Calibri"/>
              </a:rPr>
              <a:t> </a:t>
            </a:r>
            <a:r>
              <a:rPr lang="en-US" sz="2200">
                <a:cs typeface="Calibri"/>
              </a:rPr>
              <a:t>Sustainability</a:t>
            </a:r>
            <a:r>
              <a:rPr lang="en-US" sz="2200" spc="-60">
                <a:cs typeface="Calibri"/>
              </a:rPr>
              <a:t> </a:t>
            </a:r>
            <a:r>
              <a:rPr lang="en-US" sz="2200">
                <a:cs typeface="Calibri"/>
              </a:rPr>
              <a:t>Plan</a:t>
            </a:r>
            <a:r>
              <a:rPr lang="en-US" sz="2200" spc="-60">
                <a:cs typeface="Calibri"/>
              </a:rPr>
              <a:t> </a:t>
            </a:r>
            <a:r>
              <a:rPr lang="en-US" sz="2200">
                <a:cs typeface="Calibri"/>
              </a:rPr>
              <a:t>or</a:t>
            </a:r>
            <a:r>
              <a:rPr lang="en-US" sz="2200" spc="-45">
                <a:cs typeface="Calibri"/>
              </a:rPr>
              <a:t> </a:t>
            </a:r>
            <a:r>
              <a:rPr lang="en-US" sz="2200">
                <a:cs typeface="Calibri"/>
              </a:rPr>
              <a:t>Alternative</a:t>
            </a:r>
            <a:r>
              <a:rPr lang="en-US" sz="2200" spc="-45">
                <a:cs typeface="Calibri"/>
              </a:rPr>
              <a:t> </a:t>
            </a:r>
            <a:r>
              <a:rPr lang="en-US" sz="2200" spc="-10">
                <a:cs typeface="Calibri"/>
              </a:rPr>
              <a:t>Plan) </a:t>
            </a:r>
            <a:r>
              <a:rPr lang="en-US" sz="2200">
                <a:cs typeface="Calibri"/>
              </a:rPr>
              <a:t>and</a:t>
            </a:r>
            <a:r>
              <a:rPr lang="en-US" sz="2200" spc="-60">
                <a:cs typeface="Calibri"/>
              </a:rPr>
              <a:t> </a:t>
            </a:r>
            <a:r>
              <a:rPr lang="en-US" sz="2200">
                <a:cs typeface="Calibri"/>
              </a:rPr>
              <a:t>annual</a:t>
            </a:r>
            <a:r>
              <a:rPr lang="en-US" sz="2200" spc="-60">
                <a:cs typeface="Calibri"/>
              </a:rPr>
              <a:t> </a:t>
            </a:r>
            <a:r>
              <a:rPr lang="en-US" sz="2200">
                <a:cs typeface="Calibri"/>
              </a:rPr>
              <a:t>reports</a:t>
            </a:r>
            <a:r>
              <a:rPr lang="en-US" sz="2200" spc="-65">
                <a:cs typeface="Calibri"/>
              </a:rPr>
              <a:t> </a:t>
            </a:r>
            <a:r>
              <a:rPr lang="en-US" sz="2200">
                <a:cs typeface="Calibri"/>
              </a:rPr>
              <a:t>to</a:t>
            </a:r>
            <a:r>
              <a:rPr lang="en-US" sz="2200" spc="-75">
                <a:cs typeface="Calibri"/>
              </a:rPr>
              <a:t> </a:t>
            </a:r>
            <a:r>
              <a:rPr lang="en-US" sz="2200">
                <a:cs typeface="Calibri"/>
              </a:rPr>
              <a:t>the</a:t>
            </a:r>
            <a:r>
              <a:rPr lang="en-US" sz="2200" spc="-60">
                <a:cs typeface="Calibri"/>
              </a:rPr>
              <a:t> </a:t>
            </a:r>
            <a:r>
              <a:rPr lang="en-US" sz="2200">
                <a:cs typeface="Calibri"/>
              </a:rPr>
              <a:t>California</a:t>
            </a:r>
            <a:r>
              <a:rPr lang="en-US" sz="2200" spc="-70">
                <a:cs typeface="Calibri"/>
              </a:rPr>
              <a:t> </a:t>
            </a:r>
            <a:r>
              <a:rPr lang="en-US" sz="2200">
                <a:cs typeface="Calibri"/>
              </a:rPr>
              <a:t>Department</a:t>
            </a:r>
            <a:r>
              <a:rPr lang="en-US" sz="2200" spc="-65">
                <a:cs typeface="Calibri"/>
              </a:rPr>
              <a:t> </a:t>
            </a:r>
            <a:r>
              <a:rPr lang="en-US" sz="2200">
                <a:cs typeface="Calibri"/>
              </a:rPr>
              <a:t>of</a:t>
            </a:r>
            <a:r>
              <a:rPr lang="en-US" sz="2200" spc="-65">
                <a:cs typeface="Calibri"/>
              </a:rPr>
              <a:t> </a:t>
            </a:r>
            <a:r>
              <a:rPr lang="en-US" sz="2200" spc="-20">
                <a:cs typeface="Calibri"/>
              </a:rPr>
              <a:t>Water</a:t>
            </a:r>
            <a:r>
              <a:rPr lang="en-US" sz="2200" spc="-65">
                <a:cs typeface="Calibri"/>
              </a:rPr>
              <a:t> </a:t>
            </a:r>
            <a:r>
              <a:rPr lang="en-US" sz="2200" spc="-10">
                <a:cs typeface="Calibri"/>
              </a:rPr>
              <a:t>Resources</a:t>
            </a:r>
            <a:r>
              <a:rPr lang="en-US" sz="2200" spc="-55">
                <a:cs typeface="Calibri"/>
              </a:rPr>
              <a:t> </a:t>
            </a:r>
            <a:r>
              <a:rPr lang="en-US" sz="2200" spc="-10">
                <a:cs typeface="Calibri"/>
              </a:rPr>
              <a:t>(DWR), </a:t>
            </a:r>
            <a:r>
              <a:rPr lang="en-US" sz="2200">
                <a:cs typeface="Calibri"/>
              </a:rPr>
              <a:t>and</a:t>
            </a:r>
            <a:r>
              <a:rPr lang="en-US" sz="2200" spc="-65">
                <a:cs typeface="Calibri"/>
              </a:rPr>
              <a:t> </a:t>
            </a:r>
            <a:r>
              <a:rPr lang="en-US" sz="2200" spc="-10">
                <a:cs typeface="Calibri"/>
              </a:rPr>
              <a:t>demonstrate</a:t>
            </a:r>
            <a:r>
              <a:rPr lang="en-US" sz="2200" spc="-65">
                <a:cs typeface="Calibri"/>
              </a:rPr>
              <a:t> </a:t>
            </a:r>
            <a:r>
              <a:rPr lang="en-US" sz="2200" spc="-10">
                <a:cs typeface="Calibri"/>
              </a:rPr>
              <a:t>progress</a:t>
            </a:r>
            <a:r>
              <a:rPr lang="en-US" sz="2200" spc="-65">
                <a:cs typeface="Calibri"/>
              </a:rPr>
              <a:t> </a:t>
            </a:r>
            <a:r>
              <a:rPr lang="en-US" sz="2200" spc="-10">
                <a:cs typeface="Calibri"/>
              </a:rPr>
              <a:t>towards</a:t>
            </a:r>
            <a:r>
              <a:rPr lang="en-US" sz="2200" spc="-70">
                <a:cs typeface="Calibri"/>
              </a:rPr>
              <a:t> </a:t>
            </a:r>
            <a:r>
              <a:rPr lang="en-US" sz="2200">
                <a:cs typeface="Calibri"/>
              </a:rPr>
              <a:t>achieving</a:t>
            </a:r>
            <a:r>
              <a:rPr lang="en-US" sz="2200" spc="-65">
                <a:cs typeface="Calibri"/>
              </a:rPr>
              <a:t> </a:t>
            </a:r>
            <a:r>
              <a:rPr lang="en-US" sz="2200" spc="-10">
                <a:cs typeface="Calibri"/>
              </a:rPr>
              <a:t>sustainable</a:t>
            </a:r>
            <a:r>
              <a:rPr lang="en-US" sz="2200" spc="-65">
                <a:cs typeface="Calibri"/>
              </a:rPr>
              <a:t> </a:t>
            </a:r>
            <a:r>
              <a:rPr lang="en-US" sz="2200" spc="-10">
                <a:cs typeface="Calibri"/>
              </a:rPr>
              <a:t>management</a:t>
            </a:r>
            <a:endParaRPr lang="en-US" sz="2200">
              <a:cs typeface="Calibri"/>
            </a:endParaRPr>
          </a:p>
          <a:p>
            <a:pPr marL="697230" indent="-227329">
              <a:lnSpc>
                <a:spcPts val="2800"/>
              </a:lnSpc>
              <a:buFont typeface="Arial"/>
              <a:buChar char="•"/>
              <a:tabLst>
                <a:tab pos="697230" algn="l"/>
              </a:tabLst>
            </a:pPr>
            <a:r>
              <a:rPr lang="en-US" sz="2200">
                <a:cs typeface="Calibri"/>
              </a:rPr>
              <a:t>GSP</a:t>
            </a:r>
            <a:r>
              <a:rPr lang="en-US" sz="2200" spc="-55">
                <a:cs typeface="Calibri"/>
              </a:rPr>
              <a:t> </a:t>
            </a:r>
            <a:r>
              <a:rPr lang="en-US" sz="2200">
                <a:cs typeface="Calibri"/>
              </a:rPr>
              <a:t>or</a:t>
            </a:r>
            <a:r>
              <a:rPr lang="en-US" sz="2200" spc="-35">
                <a:cs typeface="Calibri"/>
              </a:rPr>
              <a:t> </a:t>
            </a:r>
            <a:r>
              <a:rPr lang="en-US" sz="2200" spc="-10">
                <a:cs typeface="Calibri"/>
              </a:rPr>
              <a:t>Alternative</a:t>
            </a:r>
            <a:r>
              <a:rPr lang="en-US" sz="2200" spc="-35">
                <a:cs typeface="Calibri"/>
              </a:rPr>
              <a:t> </a:t>
            </a:r>
            <a:r>
              <a:rPr lang="en-US" sz="2200">
                <a:cs typeface="Calibri"/>
              </a:rPr>
              <a:t>Plan</a:t>
            </a:r>
            <a:r>
              <a:rPr lang="en-US" sz="2200" spc="-55">
                <a:cs typeface="Calibri"/>
              </a:rPr>
              <a:t> </a:t>
            </a:r>
            <a:r>
              <a:rPr lang="en-US" sz="2200">
                <a:cs typeface="Calibri"/>
              </a:rPr>
              <a:t>updates</a:t>
            </a:r>
            <a:r>
              <a:rPr lang="en-US" sz="2200" spc="-40">
                <a:cs typeface="Calibri"/>
              </a:rPr>
              <a:t> </a:t>
            </a:r>
            <a:r>
              <a:rPr lang="en-US" sz="2200">
                <a:cs typeface="Calibri"/>
              </a:rPr>
              <a:t>due</a:t>
            </a:r>
            <a:r>
              <a:rPr lang="en-US" sz="2200" spc="-25">
                <a:cs typeface="Calibri"/>
              </a:rPr>
              <a:t> </a:t>
            </a:r>
            <a:r>
              <a:rPr lang="en-US" sz="2200">
                <a:cs typeface="Calibri"/>
              </a:rPr>
              <a:t>every</a:t>
            </a:r>
            <a:r>
              <a:rPr lang="en-US" sz="2200" spc="-30">
                <a:cs typeface="Calibri"/>
              </a:rPr>
              <a:t> </a:t>
            </a:r>
            <a:r>
              <a:rPr lang="en-US" sz="2200">
                <a:cs typeface="Calibri"/>
              </a:rPr>
              <a:t>5</a:t>
            </a:r>
            <a:r>
              <a:rPr lang="en-US" sz="2200" spc="-40">
                <a:cs typeface="Calibri"/>
              </a:rPr>
              <a:t> </a:t>
            </a:r>
            <a:r>
              <a:rPr lang="en-US" sz="2200" spc="-10">
                <a:cs typeface="Calibri"/>
              </a:rPr>
              <a:t>years</a:t>
            </a:r>
            <a:endParaRPr lang="en-US" sz="2200">
              <a:cs typeface="Calibri"/>
            </a:endParaRPr>
          </a:p>
          <a:p>
            <a:pPr marL="697230" indent="-227329">
              <a:lnSpc>
                <a:spcPts val="2840"/>
              </a:lnSpc>
              <a:buFont typeface="Arial"/>
              <a:buChar char="•"/>
              <a:tabLst>
                <a:tab pos="697230" algn="l"/>
              </a:tabLst>
            </a:pPr>
            <a:r>
              <a:rPr lang="en-US" sz="2200">
                <a:cs typeface="Calibri"/>
              </a:rPr>
              <a:t>First</a:t>
            </a:r>
            <a:r>
              <a:rPr lang="en-US" sz="2200" spc="-65">
                <a:cs typeface="Calibri"/>
              </a:rPr>
              <a:t> </a:t>
            </a:r>
            <a:r>
              <a:rPr lang="en-US" sz="2200">
                <a:cs typeface="Calibri"/>
              </a:rPr>
              <a:t>MCSB</a:t>
            </a:r>
            <a:r>
              <a:rPr lang="en-US" sz="2200" spc="-70">
                <a:cs typeface="Calibri"/>
              </a:rPr>
              <a:t> </a:t>
            </a:r>
            <a:r>
              <a:rPr lang="en-US" sz="2200">
                <a:cs typeface="Calibri"/>
              </a:rPr>
              <a:t>Alternative</a:t>
            </a:r>
            <a:r>
              <a:rPr lang="en-US" sz="2200" spc="-55">
                <a:cs typeface="Calibri"/>
              </a:rPr>
              <a:t> </a:t>
            </a:r>
            <a:r>
              <a:rPr lang="en-US" sz="2200">
                <a:cs typeface="Calibri"/>
              </a:rPr>
              <a:t>Plan</a:t>
            </a:r>
            <a:r>
              <a:rPr lang="en-US" sz="2200" spc="-60">
                <a:cs typeface="Calibri"/>
              </a:rPr>
              <a:t> </a:t>
            </a:r>
            <a:r>
              <a:rPr lang="en-US" sz="2200">
                <a:cs typeface="Calibri"/>
              </a:rPr>
              <a:t>update</a:t>
            </a:r>
            <a:r>
              <a:rPr lang="en-US" sz="2200" spc="-50">
                <a:cs typeface="Calibri"/>
              </a:rPr>
              <a:t> </a:t>
            </a:r>
            <a:r>
              <a:rPr lang="en-US" sz="2200">
                <a:cs typeface="Calibri"/>
              </a:rPr>
              <a:t>due</a:t>
            </a:r>
            <a:r>
              <a:rPr lang="en-US" sz="2200" spc="-45">
                <a:cs typeface="Calibri"/>
              </a:rPr>
              <a:t> </a:t>
            </a:r>
            <a:r>
              <a:rPr lang="en-US" sz="2200">
                <a:cs typeface="Calibri"/>
              </a:rPr>
              <a:t>by</a:t>
            </a:r>
            <a:r>
              <a:rPr lang="en-US" sz="2200" spc="-55">
                <a:cs typeface="Calibri"/>
              </a:rPr>
              <a:t> </a:t>
            </a:r>
            <a:r>
              <a:rPr lang="en-US" sz="2200">
                <a:cs typeface="Calibri"/>
              </a:rPr>
              <a:t>January</a:t>
            </a:r>
            <a:r>
              <a:rPr lang="en-US" sz="2200" spc="-50">
                <a:cs typeface="Calibri"/>
              </a:rPr>
              <a:t> </a:t>
            </a:r>
            <a:r>
              <a:rPr lang="en-US" sz="2200">
                <a:cs typeface="Calibri"/>
              </a:rPr>
              <a:t>1,</a:t>
            </a:r>
            <a:r>
              <a:rPr lang="en-US" sz="2200" spc="-70">
                <a:cs typeface="Calibri"/>
              </a:rPr>
              <a:t> </a:t>
            </a:r>
            <a:r>
              <a:rPr lang="en-US" sz="2200" spc="-20">
                <a:cs typeface="Calibri"/>
              </a:rPr>
              <a:t>2022</a:t>
            </a:r>
          </a:p>
          <a:p>
            <a:pPr marL="697230" indent="-227329">
              <a:lnSpc>
                <a:spcPts val="2840"/>
              </a:lnSpc>
              <a:buFont typeface="Arial"/>
              <a:buChar char="•"/>
              <a:tabLst>
                <a:tab pos="697230" algn="l"/>
              </a:tabLst>
            </a:pPr>
            <a:r>
              <a:rPr lang="en-US" sz="2200" spc="-20">
                <a:cs typeface="Calibri"/>
              </a:rPr>
              <a:t>The Mission Creek Subbasin Alternative Plan Update is due January 1, 2027</a:t>
            </a:r>
            <a:endParaRPr lang="en-US" sz="2200">
              <a:cs typeface="Calibri"/>
            </a:endParaRPr>
          </a:p>
          <a:p>
            <a:endParaRPr lang="en-US"/>
          </a:p>
        </p:txBody>
      </p:sp>
      <p:sp>
        <p:nvSpPr>
          <p:cNvPr id="5" name="object 5"/>
          <p:cNvSpPr txBox="1">
            <a:spLocks noGrp="1"/>
          </p:cNvSpPr>
          <p:nvPr>
            <p:ph type="sldNum" sz="quarter" idx="7"/>
          </p:nvPr>
        </p:nvSpPr>
        <p:spPr>
          <a:xfrm>
            <a:off x="11751309" y="6463538"/>
            <a:ext cx="261238" cy="188721"/>
          </a:xfrm>
        </p:spPr>
        <p:txBody>
          <a:bodyPr vert="horz" wrap="square" lIns="0" tIns="0" rIns="0" bIns="0" rtlCol="0">
            <a:spAutoFit/>
          </a:bodyPr>
          <a:lstStyle/>
          <a:p>
            <a:fld id="{81D60167-4931-47E6-BA6A-407CBD079E47}" type="slidenum">
              <a:rPr lang="en-US" dirty="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20719B1E3700448D22579395B85F5E" ma:contentTypeVersion="10" ma:contentTypeDescription="Create a new document." ma:contentTypeScope="" ma:versionID="fe5292359d35a9d2d2aa8f5a8be896ae">
  <xsd:schema xmlns:xsd="http://www.w3.org/2001/XMLSchema" xmlns:xs="http://www.w3.org/2001/XMLSchema" xmlns:p="http://schemas.microsoft.com/office/2006/metadata/properties" xmlns:ns2="99093dc1-a992-4183-a7ca-8927b5a3eb93" xmlns:ns3="fc2738fa-b511-4de5-93f5-e7483b0117ad" targetNamespace="http://schemas.microsoft.com/office/2006/metadata/properties" ma:root="true" ma:fieldsID="b7bb7724490b5ab33a8f1e0f1762f601" ns2:_="" ns3:_="">
    <xsd:import namespace="99093dc1-a992-4183-a7ca-8927b5a3eb93"/>
    <xsd:import namespace="fc2738fa-b511-4de5-93f5-e7483b0117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93dc1-a992-4183-a7ca-8927b5a3eb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68e105-8a3e-447e-97b0-a583245e944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2738fa-b511-4de5-93f5-e7483b0117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7a6fb0-d81b-47f9-8e22-c312a3976997}" ma:internalName="TaxCatchAll" ma:showField="CatchAllData" ma:web="fc2738fa-b511-4de5-93f5-e7483b0117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093dc1-a992-4183-a7ca-8927b5a3eb93">
      <Terms xmlns="http://schemas.microsoft.com/office/infopath/2007/PartnerControls"/>
    </lcf76f155ced4ddcb4097134ff3c332f>
    <TaxCatchAll xmlns="fc2738fa-b511-4de5-93f5-e7483b0117a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5156CE-4D48-47D6-8DBC-2D7B1E07BBD8}">
  <ds:schemaRefs>
    <ds:schemaRef ds:uri="99093dc1-a992-4183-a7ca-8927b5a3eb93"/>
    <ds:schemaRef ds:uri="fc2738fa-b511-4de5-93f5-e7483b0117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B710D9-EF5C-41D6-93CE-A43923F43D39}">
  <ds:schemaRefs>
    <ds:schemaRef ds:uri="99093dc1-a992-4183-a7ca-8927b5a3eb93"/>
    <ds:schemaRef ds:uri="fc2738fa-b511-4de5-93f5-e7483b0117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AF375E5-ED09-4E97-8694-77E8A38D041D}">
  <ds:schemaRefs>
    <ds:schemaRef ds:uri="http://schemas.microsoft.com/sharepoint/v3/contenttype/forms"/>
  </ds:schemaRefs>
</ds:datastoreItem>
</file>

<file path=docMetadata/LabelInfo.xml><?xml version="1.0" encoding="utf-8"?>
<clbl:labelList xmlns:clbl="http://schemas.microsoft.com/office/2020/mipLabelMetadata">
  <clbl:label id="{0601450f-0559-4ee5-b992-57193f29a7f8}" enabled="0" method="" siteId="{0601450f-0559-4ee5-b992-57193f29a7f8}" removed="1"/>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78</Slides>
  <Notes>45</Notes>
  <HiddenSlides>17</HiddenSlide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Agenda</vt:lpstr>
      <vt:lpstr>Introductions</vt:lpstr>
      <vt:lpstr>Alternative Plan Update Team</vt:lpstr>
      <vt:lpstr>Mission Creek Subbasin</vt:lpstr>
      <vt:lpstr>Mission Creek Subbasin</vt:lpstr>
      <vt:lpstr>POLL Question #1</vt:lpstr>
      <vt:lpstr>Overview of SGMA</vt:lpstr>
      <vt:lpstr>What is SGMA?</vt:lpstr>
      <vt:lpstr>What is Sustainable Management?</vt:lpstr>
      <vt:lpstr>Why Do We Need Sustainable Management?</vt:lpstr>
      <vt:lpstr>What is a GSA?</vt:lpstr>
      <vt:lpstr>GSAs in the MCSB</vt:lpstr>
      <vt:lpstr>What is a GSP, Alternative Plan, &amp; Alternative Plan Update?</vt:lpstr>
      <vt:lpstr>Mission Creek Subbasin Planning Area</vt:lpstr>
      <vt:lpstr>Water Management and SGMA Timeline for MCSB</vt:lpstr>
      <vt:lpstr>POLL Question #2</vt:lpstr>
      <vt:lpstr>Water Management Planning in the Mission Creek Subbasin</vt:lpstr>
      <vt:lpstr>Historical Water Needs in the MCSB</vt:lpstr>
      <vt:lpstr>Why Was Management Needed to Begin With?</vt:lpstr>
      <vt:lpstr>Water Management Agencies Acted Before SGMA</vt:lpstr>
      <vt:lpstr>Sustainable Management Criteria (SMC)</vt:lpstr>
      <vt:lpstr>Why Do We Need Sustainable Management?</vt:lpstr>
      <vt:lpstr>Sustainable Management Criteria– Water Level and Storage</vt:lpstr>
      <vt:lpstr>Sustainable Management Criteria– Subsidence</vt:lpstr>
      <vt:lpstr>Sustainable Management Criteria- Water Quality Degradation</vt:lpstr>
      <vt:lpstr>Next Steps</vt:lpstr>
      <vt:lpstr>Supply and Demand   Projections</vt:lpstr>
      <vt:lpstr>Population Projections</vt:lpstr>
      <vt:lpstr>Population Projections - Update</vt:lpstr>
      <vt:lpstr>Demand Projections</vt:lpstr>
      <vt:lpstr>2022 Demand Projections</vt:lpstr>
      <vt:lpstr>PowerPoint Presentation</vt:lpstr>
      <vt:lpstr>Water Supplies</vt:lpstr>
      <vt:lpstr>Projected SWP Deliveries to the MCSB Replenishment Facility</vt:lpstr>
      <vt:lpstr>Next Steps</vt:lpstr>
      <vt:lpstr>POLL Question #3</vt:lpstr>
      <vt:lpstr>Groundwater Model   Forecast </vt:lpstr>
      <vt:lpstr> Mission Creek Subbasin Groundwater Model</vt:lpstr>
      <vt:lpstr>Groundwater Model Previously Updated to 2019 &amp; Calibrated </vt:lpstr>
      <vt:lpstr>Water Management Forecasts</vt:lpstr>
      <vt:lpstr>Forecast Scenarios</vt:lpstr>
      <vt:lpstr>Forecast Findings for Groundwater Levels</vt:lpstr>
      <vt:lpstr>Scenario Forecast for Key Wells</vt:lpstr>
      <vt:lpstr>Next Steps – Update Model Through WY23/24  </vt:lpstr>
      <vt:lpstr>Periodic Evaluation</vt:lpstr>
      <vt:lpstr>Periodic Evaluation </vt:lpstr>
      <vt:lpstr>Annual Reports </vt:lpstr>
      <vt:lpstr>Is the Alternative Plan Working?</vt:lpstr>
      <vt:lpstr>Mission Creek Subbasin Alternative Plan Update </vt:lpstr>
      <vt:lpstr>Questions to be Answered in Alternative Plan Update</vt:lpstr>
      <vt:lpstr>Tasks to Prepare the 2027 Alternative Plan Update</vt:lpstr>
      <vt:lpstr>POLL Question #4</vt:lpstr>
      <vt:lpstr>Next Steps</vt:lpstr>
      <vt:lpstr>Stakeholder and Public Outreach</vt:lpstr>
      <vt:lpstr>Topics for Workshop #2</vt:lpstr>
      <vt:lpstr>Get Involved</vt:lpstr>
      <vt:lpstr>Public Comment</vt:lpstr>
      <vt:lpstr>Open Discussion</vt:lpstr>
      <vt:lpstr>Thanks for joining us!</vt:lpstr>
      <vt:lpstr>PowerPoint Presentation</vt:lpstr>
      <vt:lpstr>Groundwater Simulations</vt:lpstr>
      <vt:lpstr>The Virtual Experience: Polls</vt:lpstr>
      <vt:lpstr>The Virtual Experience: Comments</vt:lpstr>
      <vt:lpstr>The Virtual Experience: Raising Hand</vt:lpstr>
      <vt:lpstr>The Virtual Experience: Polls</vt:lpstr>
      <vt:lpstr>Action: Groundwater Replenishment</vt:lpstr>
      <vt:lpstr>Action: Potential Source Substitution of Non-Potable Water</vt:lpstr>
      <vt:lpstr>Action: Conservation</vt:lpstr>
      <vt:lpstr>What Does a Groundwater Sustainability Agency (GSA) Do?</vt:lpstr>
      <vt:lpstr>Mission Creek Subbasin and SGMA – Context</vt:lpstr>
      <vt:lpstr>Recent History of Water Management</vt:lpstr>
      <vt:lpstr>2022 Alternative Plan Update</vt:lpstr>
      <vt:lpstr>Sustainable Management Criteria - Interconnected Surface Water</vt:lpstr>
      <vt:lpstr>Water Balance and Change in Storage</vt:lpstr>
      <vt:lpstr>Water Levels in Water Year 2023-2024</vt:lpstr>
      <vt:lpstr>Is the Alternative Plan Working?</vt:lpstr>
      <vt:lpstr>Tasks to Prepare the 2027 Alternative Plan Update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Mission Creek Alternative Plan Update</dc:title>
  <dc:creator>Melanie Rivera</dc:creator>
  <cp:revision>2</cp:revision>
  <dcterms:created xsi:type="dcterms:W3CDTF">2025-08-08T00:04:18Z</dcterms:created>
  <dcterms:modified xsi:type="dcterms:W3CDTF">2025-11-05T00:37:46Z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2020-07-14T00:00:00Z</vt:filetime>
  </property>
  <property fmtid="{D5CDD505-2E9C-101B-9397-08002B2CF9AE}" pid="3" name="Creator">
    <vt:lpwstr>Microsoft® PowerPoint® for Microsoft 365</vt:lpwstr>
  </property>
  <property fmtid="{D5CDD505-2E9C-101B-9397-08002B2CF9AE}" pid="4" name="LastSaved">
    <vt:filetime>2025-08-08T00:00:00Z</vt:filetime>
  </property>
  <property fmtid="{D5CDD505-2E9C-101B-9397-08002B2CF9AE}" pid="5" name="Producer">
    <vt:lpwstr>Microsoft® PowerPoint® for Microsoft 365</vt:lpwstr>
  </property>
  <property fmtid="{D5CDD505-2E9C-101B-9397-08002B2CF9AE}" pid="6" name="ContentTypeId">
    <vt:lpwstr>0x0101004420719B1E3700448D22579395B85F5E</vt:lpwstr>
  </property>
  <property fmtid="{D5CDD505-2E9C-101B-9397-08002B2CF9AE}" pid="7" name="MediaServiceImageTags">
    <vt:lpwstr/>
  </property>
</Properties>
</file>